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CEA471-34E5-4820-A02A-6F5E8A8915D2}" v="228" dt="2023-12-18T08:44:41.6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814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24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743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252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75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2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876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687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381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280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58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701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82950D9A-4705-4314-961A-4F88B2CE41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61A514-9906-2EDE-ABF0-34B036767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4899" y="2355112"/>
            <a:ext cx="6933112" cy="3237615"/>
          </a:xfrm>
        </p:spPr>
        <p:txBody>
          <a:bodyPr>
            <a:normAutofit/>
          </a:bodyPr>
          <a:lstStyle/>
          <a:p>
            <a:pPr algn="l"/>
            <a:r>
              <a:rPr lang="en-US" sz="5600" i="0" cap="all" dirty="0">
                <a:latin typeface="Century Schoolbook"/>
              </a:rPr>
              <a:t>COMPARING METALS</a:t>
            </a:r>
            <a:endParaRPr lang="en-US" sz="5600" i="0" dirty="0">
              <a:latin typeface="Century Schoolbook"/>
            </a:endParaRPr>
          </a:p>
          <a:p>
            <a:pPr algn="l"/>
            <a:r>
              <a:rPr lang="en-US" sz="5600" i="0" cap="all" dirty="0">
                <a:latin typeface="Century Schoolbook"/>
              </a:rPr>
              <a:t>AND </a:t>
            </a:r>
            <a:br>
              <a:rPr lang="en-US" sz="5600" i="0" dirty="0">
                <a:latin typeface="Century Schoolbook"/>
              </a:rPr>
            </a:br>
            <a:r>
              <a:rPr lang="en-US" sz="5600" i="0" cap="all" dirty="0">
                <a:latin typeface="Century Schoolbook"/>
              </a:rPr>
              <a:t>NON-METALS</a:t>
            </a:r>
            <a:endParaRPr lang="en-US" sz="5600" i="0" dirty="0">
              <a:latin typeface="Century Schoolbook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5983E6-1ED6-6368-F37A-78D2370AE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4899" y="1265273"/>
            <a:ext cx="5916873" cy="106652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Lesson 5.2</a:t>
            </a:r>
            <a:endParaRPr lang="en-US"/>
          </a:p>
        </p:txBody>
      </p:sp>
      <p:pic>
        <p:nvPicPr>
          <p:cNvPr id="4" name="Picture 3" descr="A mosaic of colorful geometric shapes">
            <a:extLst>
              <a:ext uri="{FF2B5EF4-FFF2-40B4-BE49-F238E27FC236}">
                <a16:creationId xmlns:a16="http://schemas.microsoft.com/office/drawing/2014/main" id="{CD9F91D2-3362-B38D-D91B-4A5C182348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559" r="48665" b="-1"/>
          <a:stretch/>
        </p:blipFill>
        <p:spPr>
          <a:xfrm>
            <a:off x="8658226" y="-4762"/>
            <a:ext cx="3541857" cy="6886079"/>
          </a:xfrm>
          <a:custGeom>
            <a:avLst/>
            <a:gdLst/>
            <a:ahLst/>
            <a:cxnLst/>
            <a:rect l="l" t="t" r="r" b="b"/>
            <a:pathLst>
              <a:path w="3541857" h="6886079">
                <a:moveTo>
                  <a:pt x="1248072" y="0"/>
                </a:moveTo>
                <a:lnTo>
                  <a:pt x="3541857" y="0"/>
                </a:lnTo>
                <a:lnTo>
                  <a:pt x="3541857" y="6886079"/>
                </a:lnTo>
                <a:lnTo>
                  <a:pt x="0" y="6864521"/>
                </a:lnTo>
                <a:close/>
              </a:path>
            </a:pathLst>
          </a:cu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3AC671C-E66F-43C5-A66A-C477339DD2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8878186" y="1"/>
            <a:ext cx="345294" cy="688131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EE10AC2-20ED-4628-9A8E-14F8437B5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794205" y="-4764"/>
            <a:ext cx="5397796" cy="104143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4212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88474-C952-1107-85F1-119F34303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>
                <a:ea typeface="+mj-lt"/>
                <a:cs typeface="+mj-lt"/>
              </a:rPr>
              <a:t>In this topic you will: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44AF6-793A-22FA-3305-651B5DF26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Compare the properties of metals and non-metals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Investigate materials and decide if they are metals or non-metals.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157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2D26F-FB05-462B-A052-50BACEECB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Warm-up</a:t>
            </a:r>
          </a:p>
        </p:txBody>
      </p:sp>
      <p:pic>
        <p:nvPicPr>
          <p:cNvPr id="7" name="Content Placeholder 6" descr="A red and white rectangular sign with black text&#10;&#10;Description automatically generated">
            <a:extLst>
              <a:ext uri="{FF2B5EF4-FFF2-40B4-BE49-F238E27FC236}">
                <a16:creationId xmlns:a16="http://schemas.microsoft.com/office/drawing/2014/main" id="{6180C328-2486-1378-FDD1-3F9751C292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5462" y="2767686"/>
            <a:ext cx="8601075" cy="2057400"/>
          </a:xfrm>
        </p:spPr>
      </p:pic>
    </p:spTree>
    <p:extLst>
      <p:ext uri="{BB962C8B-B14F-4D97-AF65-F5344CB8AC3E}">
        <p14:creationId xmlns:p14="http://schemas.microsoft.com/office/powerpoint/2010/main" val="1471046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436E0F2-A64B-471E-93C0-8DFE08CC57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C1E3AB1-2A8C-4607-9FAE-D8BDB280F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6D66059-832F-40B6-A35F-F56C8F38A1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515E2ED-7EA9-448D-83FA-54C3DF972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0595356-EABD-4767-AC9D-EA21FF115E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8CD9F06-9628-469C-B788-A894E3E08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550A431-0B61-421B-B4B7-24C0CFF0F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EA3B6404-C37D-4FE3-8124-9FC5ECE56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64A9919-C77B-4DEE-B7F8-B9A289E9E6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7289975" cy="1338943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F67B5ED5-2C08-4519-B88A-E933BAA84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827850"/>
            <a:ext cx="12192000" cy="205405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52E49A-1E6C-EDB7-02CB-4B02C6E74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4143" y="5234529"/>
            <a:ext cx="10102920" cy="67541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700"/>
              <a:t>Comparing metals and non-metals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BB9CE4F-048D-4320-B7EF-E5AEA4020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60990" y="0"/>
            <a:ext cx="863010" cy="4850297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17DE3F0-E5A7-4C2D-927E-566380867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3632375"/>
            <a:ext cx="3875314" cy="11954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E9EA87C-793F-4321-A0BC-4DB860289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763624" y="1392865"/>
            <a:ext cx="1428376" cy="3457432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EE00FC4-5601-4185-8A23-E15BD4D7B4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0367404" y="0"/>
            <a:ext cx="1824596" cy="433891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Content Placeholder 3" descr="A comparison of different properties&#10;&#10;Description automatically generated">
            <a:extLst>
              <a:ext uri="{FF2B5EF4-FFF2-40B4-BE49-F238E27FC236}">
                <a16:creationId xmlns:a16="http://schemas.microsoft.com/office/drawing/2014/main" id="{2A1283DB-C2C3-693B-EEB8-4223D726F4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6545" y="533400"/>
            <a:ext cx="10472091" cy="413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890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8222250-799A-4AD0-9BD1-BE6EB7A06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770432A-C0A6-4D4F-AE2C-705049DAB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6244921" y="-5976"/>
            <a:ext cx="5947079" cy="6874927"/>
          </a:xfrm>
          <a:custGeom>
            <a:avLst/>
            <a:gdLst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2493114 w 4584879"/>
              <a:gd name="connsiteY2" fmla="*/ 6863976 h 6863976"/>
              <a:gd name="connsiteX3" fmla="*/ 0 w 4584879"/>
              <a:gd name="connsiteY3" fmla="*/ 6863976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571269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571269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677452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74927"/>
              <a:gd name="connsiteX1" fmla="*/ 4584879 w 4584879"/>
              <a:gd name="connsiteY1" fmla="*/ 0 h 6874927"/>
              <a:gd name="connsiteX2" fmla="*/ 3693787 w 4584879"/>
              <a:gd name="connsiteY2" fmla="*/ 6874927 h 6874927"/>
              <a:gd name="connsiteX3" fmla="*/ 0 w 4584879"/>
              <a:gd name="connsiteY3" fmla="*/ 6863976 h 6874927"/>
              <a:gd name="connsiteX4" fmla="*/ 0 w 4584879"/>
              <a:gd name="connsiteY4" fmla="*/ 0 h 6874927"/>
              <a:gd name="connsiteX0" fmla="*/ 0 w 4584879"/>
              <a:gd name="connsiteY0" fmla="*/ 0 h 6874927"/>
              <a:gd name="connsiteX1" fmla="*/ 4584879 w 4584879"/>
              <a:gd name="connsiteY1" fmla="*/ 0 h 6874927"/>
              <a:gd name="connsiteX2" fmla="*/ 3842978 w 4584879"/>
              <a:gd name="connsiteY2" fmla="*/ 6874927 h 6874927"/>
              <a:gd name="connsiteX3" fmla="*/ 0 w 4584879"/>
              <a:gd name="connsiteY3" fmla="*/ 6863976 h 6874927"/>
              <a:gd name="connsiteX4" fmla="*/ 0 w 4584879"/>
              <a:gd name="connsiteY4" fmla="*/ 0 h 6874927"/>
              <a:gd name="connsiteX0" fmla="*/ 0 w 4435688"/>
              <a:gd name="connsiteY0" fmla="*/ 0 h 6874927"/>
              <a:gd name="connsiteX1" fmla="*/ 4435688 w 4435688"/>
              <a:gd name="connsiteY1" fmla="*/ 4763 h 6874927"/>
              <a:gd name="connsiteX2" fmla="*/ 3842978 w 4435688"/>
              <a:gd name="connsiteY2" fmla="*/ 6874927 h 6874927"/>
              <a:gd name="connsiteX3" fmla="*/ 0 w 4435688"/>
              <a:gd name="connsiteY3" fmla="*/ 6863976 h 6874927"/>
              <a:gd name="connsiteX4" fmla="*/ 0 w 4435688"/>
              <a:gd name="connsiteY4" fmla="*/ 0 h 6874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35688" h="6874927">
                <a:moveTo>
                  <a:pt x="0" y="0"/>
                </a:moveTo>
                <a:lnTo>
                  <a:pt x="4435688" y="4763"/>
                </a:lnTo>
                <a:lnTo>
                  <a:pt x="3842978" y="6874927"/>
                </a:lnTo>
                <a:lnTo>
                  <a:pt x="0" y="6863976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Content Placeholder 3" descr="A screenshot of a computer&#10;&#10;Description automatically generated">
            <a:extLst>
              <a:ext uri="{FF2B5EF4-FFF2-40B4-BE49-F238E27FC236}">
                <a16:creationId xmlns:a16="http://schemas.microsoft.com/office/drawing/2014/main" id="{AD4ABD3E-ADFE-64D0-0B21-47B5F0622E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034" y="477629"/>
            <a:ext cx="6096447" cy="5945672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8FBE787-8B1D-40E5-8468-6F665BB5D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43268" y="0"/>
            <a:ext cx="488370" cy="68804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B2656FD-2DCE-64CE-183A-66C7B074D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706" y="2211069"/>
            <a:ext cx="4439894" cy="4113531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How to find if a material is a metal or non-metal?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012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9D899-4C15-AA59-F34B-D423D1520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your information</a:t>
            </a:r>
          </a:p>
        </p:txBody>
      </p:sp>
      <p:pic>
        <p:nvPicPr>
          <p:cNvPr id="4" name="Content Placeholder 3" descr="A close up of text&#10;&#10;Description automatically generated">
            <a:extLst>
              <a:ext uri="{FF2B5EF4-FFF2-40B4-BE49-F238E27FC236}">
                <a16:creationId xmlns:a16="http://schemas.microsoft.com/office/drawing/2014/main" id="{1A23C4FA-9D92-A3A5-127E-044ACB79B2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-117" r="-115" b="7656"/>
          <a:stretch/>
        </p:blipFill>
        <p:spPr>
          <a:xfrm>
            <a:off x="1384613" y="1907805"/>
            <a:ext cx="9326200" cy="2078449"/>
          </a:xfrm>
        </p:spPr>
      </p:pic>
      <p:pic>
        <p:nvPicPr>
          <p:cNvPr id="5" name="Picture 4" descr="A close up of words&#10;&#10;Description automatically generated">
            <a:extLst>
              <a:ext uri="{FF2B5EF4-FFF2-40B4-BE49-F238E27FC236}">
                <a16:creationId xmlns:a16="http://schemas.microsoft.com/office/drawing/2014/main" id="{F62DDE65-F3BC-6EC5-D8BB-646D8C3082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5860" y="3911622"/>
            <a:ext cx="9277350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156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0F6FB-B002-E72B-DC42-65EB5276A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AA724-DDFB-9BD7-8094-A355EA199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2- Non-metal</a:t>
            </a:r>
            <a:endParaRPr lang="en-US" dirty="0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3- It is a liquid at room temperature.</a:t>
            </a:r>
            <a:endParaRPr lang="en-US" dirty="0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4- Conduct electrical energy; conduct heat energy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627554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Custom 34">
      <a:dk1>
        <a:sysClr val="windowText" lastClr="000000"/>
      </a:dk1>
      <a:lt1>
        <a:sysClr val="window" lastClr="FFFFFF"/>
      </a:lt1>
      <a:dk2>
        <a:srgbClr val="001E2E"/>
      </a:dk2>
      <a:lt2>
        <a:srgbClr val="F0ECEC"/>
      </a:lt2>
      <a:accent1>
        <a:srgbClr val="155767"/>
      </a:accent1>
      <a:accent2>
        <a:srgbClr val="BA9CA0"/>
      </a:accent2>
      <a:accent3>
        <a:srgbClr val="A57931"/>
      </a:accent3>
      <a:accent4>
        <a:srgbClr val="0E577C"/>
      </a:accent4>
      <a:accent5>
        <a:srgbClr val="CC846E"/>
      </a:accent5>
      <a:accent6>
        <a:srgbClr val="93767A"/>
      </a:accent6>
      <a:hlink>
        <a:srgbClr val="0563C1"/>
      </a:hlink>
      <a:folHlink>
        <a:srgbClr val="954F72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AngleLinesVTI</vt:lpstr>
      <vt:lpstr>COMPARING METALS AND  NON-METALS</vt:lpstr>
      <vt:lpstr>In this topic you will:</vt:lpstr>
      <vt:lpstr>Warm-up</vt:lpstr>
      <vt:lpstr>Comparing metals and non-metals</vt:lpstr>
      <vt:lpstr>PowerPoint Presentation</vt:lpstr>
      <vt:lpstr>Test your information</vt:lpstr>
      <vt:lpstr>Answers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95</cp:revision>
  <dcterms:created xsi:type="dcterms:W3CDTF">2023-12-18T07:39:29Z</dcterms:created>
  <dcterms:modified xsi:type="dcterms:W3CDTF">2023-12-18T08:45:10Z</dcterms:modified>
</cp:coreProperties>
</file>