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ghtzookeeper.com/resources/explanation-writing/writing-introductions" TargetMode="External"/><Relationship Id="rId2" Type="http://schemas.openxmlformats.org/officeDocument/2006/relationships/hyperlink" Target="https://www.nightzookeeper.com/resources/explanation-writing/example-text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5 Explanation Text Writing Tip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273"/>
          <a:stretch/>
        </p:blipFill>
        <p:spPr bwMode="auto">
          <a:xfrm>
            <a:off x="685800" y="381000"/>
            <a:ext cx="76200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330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218" y="533400"/>
            <a:ext cx="786938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Georgia" pitchFamily="18" charset="0"/>
              </a:rPr>
              <a:t>5. Time connectives</a:t>
            </a:r>
          </a:p>
          <a:p>
            <a:endParaRPr lang="en-US" sz="2800" dirty="0" smtClean="0">
              <a:latin typeface="Georgia" pitchFamily="18" charset="0"/>
            </a:endParaRPr>
          </a:p>
          <a:p>
            <a:endParaRPr lang="en-US" sz="2800" dirty="0">
              <a:latin typeface="Georgia" pitchFamily="18" charset="0"/>
            </a:endParaRPr>
          </a:p>
          <a:p>
            <a:endParaRPr lang="en-US" sz="2800" dirty="0" smtClean="0">
              <a:latin typeface="Georgia" pitchFamily="18" charset="0"/>
            </a:endParaRPr>
          </a:p>
          <a:p>
            <a:endParaRPr lang="en-US" sz="2800" dirty="0">
              <a:latin typeface="Georgia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Georgia" pitchFamily="18" charset="0"/>
              </a:rPr>
              <a:t>They</a:t>
            </a:r>
            <a:r>
              <a:rPr lang="en-US" sz="2800" dirty="0">
                <a:latin typeface="Georgia" pitchFamily="18" charset="0"/>
              </a:rPr>
              <a:t> guide readers through the sequence of events, helping them follow explanations smoothly. </a:t>
            </a:r>
            <a:endParaRPr lang="en-US" sz="2800" dirty="0" smtClean="0">
              <a:latin typeface="Georgia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 smtClean="0">
              <a:latin typeface="Georgia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Georgia" pitchFamily="18" charset="0"/>
              </a:rPr>
              <a:t>For </a:t>
            </a:r>
            <a:r>
              <a:rPr lang="en-US" sz="2800" dirty="0">
                <a:latin typeface="Georgia" pitchFamily="18" charset="0"/>
              </a:rPr>
              <a:t>example, using words like "first," "next," and "finally" will make it easier for the audience to understand the correct order of </a:t>
            </a:r>
            <a:r>
              <a:rPr lang="en-US" sz="2800" dirty="0" smtClean="0">
                <a:latin typeface="Georgia" pitchFamily="18" charset="0"/>
              </a:rPr>
              <a:t>events</a:t>
            </a:r>
            <a:endParaRPr lang="en-US" sz="2800" dirty="0">
              <a:latin typeface="Georgia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718" y="152400"/>
            <a:ext cx="4698918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8422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515779"/>
            <a:ext cx="8305800" cy="60324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What are explanation texts?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ReithSans"/>
                <a:cs typeface="Arial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ReithSans"/>
                <a:cs typeface="Arial" pitchFamily="34" charset="0"/>
              </a:rPr>
              <a:t> </a:t>
            </a:r>
            <a:r>
              <a:rPr lang="en-US" sz="3200" b="1" dirty="0" smtClean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Explanation </a:t>
            </a:r>
            <a:r>
              <a:rPr lang="en-US" sz="3200" b="1" dirty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texts</a:t>
            </a:r>
            <a:r>
              <a:rPr lang="en-US" sz="3200" dirty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 are pieces of writing that </a:t>
            </a:r>
            <a:r>
              <a:rPr lang="en-US" sz="3200" b="1" dirty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explain</a:t>
            </a:r>
            <a:r>
              <a:rPr lang="en-US" sz="3200" dirty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 something. They might tell you </a:t>
            </a:r>
            <a:r>
              <a:rPr lang="en-US" sz="3200" i="1" dirty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how</a:t>
            </a:r>
            <a:r>
              <a:rPr lang="en-US" sz="3200" dirty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 or </a:t>
            </a:r>
            <a:r>
              <a:rPr lang="en-US" sz="3200" i="1" dirty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why</a:t>
            </a:r>
            <a:r>
              <a:rPr lang="en-US" sz="3200" dirty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 something happens, or give information on </a:t>
            </a:r>
            <a:r>
              <a:rPr lang="en-US" sz="3200" i="1" dirty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how to do</a:t>
            </a:r>
            <a:r>
              <a:rPr lang="en-US" sz="3200" dirty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 something</a:t>
            </a:r>
            <a:r>
              <a:rPr lang="en-US" sz="3200" dirty="0" smtClean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141414"/>
              </a:solidFill>
              <a:latin typeface="Georgia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Some examples are: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dirty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information books or leaflets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dirty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recipes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dirty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news or current affairs articles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dirty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guides and manuals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ReithSans"/>
                <a:cs typeface="Arial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141414"/>
              </a:solidFill>
              <a:effectLst/>
              <a:latin typeface="ReithSans"/>
              <a:cs typeface="Arial" pitchFamily="34" charset="0"/>
            </a:endParaRPr>
          </a:p>
        </p:txBody>
      </p:sp>
      <p:pic>
        <p:nvPicPr>
          <p:cNvPr id="1026" name="Picture 2" descr="English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803774"/>
            <a:ext cx="2895600" cy="1749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58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124710"/>
            <a:ext cx="8610600" cy="62170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dirty="0" smtClean="0">
              <a:solidFill>
                <a:srgbClr val="141414"/>
              </a:solidFill>
              <a:latin typeface="Georgia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    How </a:t>
            </a:r>
            <a:r>
              <a:rPr lang="en-US" sz="3200" b="1" dirty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are they written</a:t>
            </a:r>
            <a:r>
              <a:rPr lang="en-US" sz="3200" b="1" dirty="0" smtClean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?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141414"/>
                </a:solidFill>
                <a:latin typeface="Georgia" pitchFamily="18" charset="0"/>
                <a:cs typeface="Arial" pitchFamily="34" charset="0"/>
              </a:rPr>
              <a:t>Their structure and form</a:t>
            </a:r>
            <a:endParaRPr lang="en-US" sz="3200" b="1" dirty="0">
              <a:solidFill>
                <a:srgbClr val="141414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ReithSans"/>
                <a:cs typeface="Arial" pitchFamily="34" charset="0"/>
              </a:rPr>
              <a:t>      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ReithSans"/>
                <a:cs typeface="Arial" pitchFamily="34" charset="0"/>
              </a:rPr>
              <a:t>                                                                                        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Explanation texts often tell you about the parts of a 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process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, usually written in 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chronological order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 – this means the process is described in the exact order that things happen or are done.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141414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They are also written in 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 formal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 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impersonal style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, not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 using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 the pronouns ‘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’ or ‘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you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41414"/>
                </a:solidFill>
                <a:effectLst/>
                <a:latin typeface="Georgia" pitchFamily="18" charset="0"/>
                <a:cs typeface="Arial" pitchFamily="34" charset="0"/>
              </a:rPr>
              <a:t>’. This helps the reader to focus better on the process being explained.</a:t>
            </a:r>
          </a:p>
        </p:txBody>
      </p:sp>
      <p:pic>
        <p:nvPicPr>
          <p:cNvPr id="2050" name="Picture 2" descr="https://ichef.bbci.co.uk/images/ic/480xn/p0909d7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"/>
            <a:ext cx="1828800" cy="916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822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op T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81000"/>
            <a:ext cx="45720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47254" y="2972812"/>
            <a:ext cx="75299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3200" b="1" dirty="0">
                <a:latin typeface="Georgia" pitchFamily="18" charset="0"/>
              </a:rPr>
              <a:t>Top tip!</a:t>
            </a:r>
            <a:endParaRPr lang="en-US" sz="3200" dirty="0">
              <a:latin typeface="Georgia" pitchFamily="18" charset="0"/>
            </a:endParaRPr>
          </a:p>
          <a:p>
            <a:pPr fontAlgn="base"/>
            <a:r>
              <a:rPr lang="en-US" sz="3200" dirty="0">
                <a:latin typeface="Georgia" pitchFamily="18" charset="0"/>
              </a:rPr>
              <a:t>Texts that explain a process usually have a </a:t>
            </a:r>
            <a:r>
              <a:rPr lang="en-US" sz="3200" b="1" dirty="0">
                <a:latin typeface="Georgia" pitchFamily="18" charset="0"/>
              </a:rPr>
              <a:t>title</a:t>
            </a:r>
            <a:r>
              <a:rPr lang="en-US" sz="3200" dirty="0">
                <a:latin typeface="Georgia" pitchFamily="18" charset="0"/>
              </a:rPr>
              <a:t> and </a:t>
            </a:r>
            <a:r>
              <a:rPr lang="en-US" sz="3200" b="1" dirty="0">
                <a:latin typeface="Georgia" pitchFamily="18" charset="0"/>
              </a:rPr>
              <a:t>introduction</a:t>
            </a:r>
            <a:r>
              <a:rPr lang="en-US" sz="3200" dirty="0">
                <a:latin typeface="Georgia" pitchFamily="18" charset="0"/>
              </a:rPr>
              <a:t>, 'stages' that outline the </a:t>
            </a:r>
            <a:r>
              <a:rPr lang="en-US" sz="3200" b="1" dirty="0">
                <a:latin typeface="Georgia" pitchFamily="18" charset="0"/>
              </a:rPr>
              <a:t>key information</a:t>
            </a:r>
            <a:r>
              <a:rPr lang="en-US" sz="3200" dirty="0">
                <a:latin typeface="Georgia" pitchFamily="18" charset="0"/>
              </a:rPr>
              <a:t>, and finally a </a:t>
            </a:r>
            <a:r>
              <a:rPr lang="en-US" sz="3200" b="1" dirty="0">
                <a:latin typeface="Georgia" pitchFamily="18" charset="0"/>
              </a:rPr>
              <a:t>conclusion</a:t>
            </a:r>
            <a:r>
              <a:rPr lang="en-US" sz="3200" dirty="0">
                <a:latin typeface="Georgia" pitchFamily="18" charset="0"/>
              </a:rPr>
              <a:t>, to sum everything up.</a:t>
            </a:r>
          </a:p>
        </p:txBody>
      </p:sp>
    </p:spTree>
    <p:extLst>
      <p:ext uri="{BB962C8B-B14F-4D97-AF65-F5344CB8AC3E}">
        <p14:creationId xmlns:p14="http://schemas.microsoft.com/office/powerpoint/2010/main" val="83226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534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3200" b="1" dirty="0">
                <a:latin typeface="Georgia" pitchFamily="18" charset="0"/>
              </a:rPr>
              <a:t>Explanation texts that give </a:t>
            </a:r>
            <a:r>
              <a:rPr lang="en-US" sz="3200" b="1" dirty="0" smtClean="0">
                <a:latin typeface="Georgia" pitchFamily="18" charset="0"/>
              </a:rPr>
              <a:t>instructions</a:t>
            </a:r>
          </a:p>
          <a:p>
            <a:pPr fontAlgn="base"/>
            <a:endParaRPr lang="en-US" sz="3200" b="1" dirty="0">
              <a:latin typeface="Georgia" pitchFamily="18" charset="0"/>
            </a:endParaRPr>
          </a:p>
          <a:p>
            <a:pPr fontAlgn="base"/>
            <a:r>
              <a:rPr lang="en-US" sz="3200" dirty="0" smtClean="0">
                <a:latin typeface="Georgia" pitchFamily="18" charset="0"/>
              </a:rPr>
              <a:t>Some </a:t>
            </a:r>
            <a:r>
              <a:rPr lang="en-US" sz="3200" dirty="0">
                <a:latin typeface="Georgia" pitchFamily="18" charset="0"/>
              </a:rPr>
              <a:t>explanation texts give you </a:t>
            </a:r>
            <a:r>
              <a:rPr lang="en-US" sz="3200" b="1" dirty="0">
                <a:latin typeface="Georgia" pitchFamily="18" charset="0"/>
              </a:rPr>
              <a:t>clear instructions</a:t>
            </a:r>
            <a:r>
              <a:rPr lang="en-US" sz="3200" dirty="0">
                <a:latin typeface="Georgia" pitchFamily="18" charset="0"/>
              </a:rPr>
              <a:t> on how to do something, for a specific purpose - for example, an </a:t>
            </a:r>
            <a:r>
              <a:rPr lang="en-US" sz="3200" b="1" dirty="0">
                <a:latin typeface="Georgia" pitchFamily="18" charset="0"/>
              </a:rPr>
              <a:t>instruction manual</a:t>
            </a:r>
            <a:r>
              <a:rPr lang="en-US" sz="3200" dirty="0">
                <a:latin typeface="Georgia" pitchFamily="18" charset="0"/>
              </a:rPr>
              <a:t> that explains how to build furniture.</a:t>
            </a:r>
          </a:p>
        </p:txBody>
      </p:sp>
      <p:sp>
        <p:nvSpPr>
          <p:cNvPr id="3" name="Rectangle 2"/>
          <p:cNvSpPr/>
          <p:nvPr/>
        </p:nvSpPr>
        <p:spPr>
          <a:xfrm>
            <a:off x="256309" y="5059740"/>
            <a:ext cx="7696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Georgia" pitchFamily="18" charset="0"/>
              </a:rPr>
              <a:t>Explanation texts that give instructions are used everywhere: </a:t>
            </a:r>
            <a:r>
              <a:rPr lang="en-US" sz="2400" b="1" dirty="0">
                <a:latin typeface="Georgia" pitchFamily="18" charset="0"/>
              </a:rPr>
              <a:t>Recipes</a:t>
            </a:r>
            <a:r>
              <a:rPr lang="en-US" sz="2400" dirty="0">
                <a:latin typeface="Georgia" pitchFamily="18" charset="0"/>
              </a:rPr>
              <a:t>, ‘</a:t>
            </a:r>
            <a:r>
              <a:rPr lang="en-US" sz="2400" b="1" dirty="0">
                <a:latin typeface="Georgia" pitchFamily="18" charset="0"/>
              </a:rPr>
              <a:t>How to…</a:t>
            </a:r>
            <a:r>
              <a:rPr lang="en-US" sz="2400" dirty="0">
                <a:latin typeface="Georgia" pitchFamily="18" charset="0"/>
              </a:rPr>
              <a:t>’ </a:t>
            </a:r>
            <a:r>
              <a:rPr lang="en-US" sz="2400" b="1" dirty="0">
                <a:latin typeface="Georgia" pitchFamily="18" charset="0"/>
              </a:rPr>
              <a:t>guides</a:t>
            </a:r>
            <a:r>
              <a:rPr lang="en-US" sz="2400" dirty="0">
                <a:latin typeface="Georgia" pitchFamily="18" charset="0"/>
              </a:rPr>
              <a:t> and the instructions that come with new toys and games are all examples. Can you think of any others?</a:t>
            </a:r>
          </a:p>
        </p:txBody>
      </p:sp>
      <p:sp>
        <p:nvSpPr>
          <p:cNvPr id="4" name="AutoShape 2" descr="ESC Limited - Manuals and Instructi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ESC Limited - Manuals and Instruction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429000"/>
            <a:ext cx="3581400" cy="1630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8204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Georgia" pitchFamily="18" charset="0"/>
              </a:rPr>
              <a:t>What </a:t>
            </a:r>
            <a:r>
              <a:rPr lang="en-US" sz="3600" dirty="0" smtClean="0">
                <a:latin typeface="Georgia" pitchFamily="18" charset="0"/>
              </a:rPr>
              <a:t>is the vocabulary used </a:t>
            </a:r>
            <a:r>
              <a:rPr lang="en-US" sz="3600" dirty="0">
                <a:latin typeface="Georgia" pitchFamily="18" charset="0"/>
              </a:rPr>
              <a:t>in explanation </a:t>
            </a:r>
            <a:r>
              <a:rPr lang="en-US" sz="3600" dirty="0" smtClean="0">
                <a:latin typeface="Georgia" pitchFamily="18" charset="0"/>
              </a:rPr>
              <a:t>texts?</a:t>
            </a:r>
            <a:endParaRPr lang="en-US" sz="3600" dirty="0">
              <a:latin typeface="Georgi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7928" y="1066800"/>
            <a:ext cx="8382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sz="2000" dirty="0" smtClean="0">
              <a:latin typeface="Georgia" pitchFamily="18" charset="0"/>
            </a:endParaRPr>
          </a:p>
          <a:p>
            <a:r>
              <a:rPr lang="en-US" sz="2400" b="1" dirty="0" smtClean="0">
                <a:latin typeface="Georgia" pitchFamily="18" charset="0"/>
              </a:rPr>
              <a:t>1. Formal language</a:t>
            </a:r>
            <a:endParaRPr lang="en-US" sz="2400" b="1" dirty="0">
              <a:latin typeface="Georgia" pitchFamily="18" charset="0"/>
            </a:endParaRPr>
          </a:p>
          <a:p>
            <a:r>
              <a:rPr lang="en-US" sz="2400" dirty="0">
                <a:latin typeface="Georgia" pitchFamily="18" charset="0"/>
              </a:rPr>
              <a:t>When writing an </a:t>
            </a:r>
            <a:r>
              <a:rPr lang="en-US" sz="2400" u="sng" dirty="0">
                <a:latin typeface="Georgia" pitchFamily="18" charset="0"/>
                <a:hlinkClick r:id="rId2"/>
              </a:rPr>
              <a:t>explanation text</a:t>
            </a:r>
            <a:r>
              <a:rPr lang="en-US" sz="2400" dirty="0">
                <a:latin typeface="Georgia" pitchFamily="18" charset="0"/>
              </a:rPr>
              <a:t>, using formal language makes the piece sound clearer and well-informed. Formal language helps to articulate ideas accurately, ensuring that readers can grasp the points being presented</a:t>
            </a:r>
            <a:r>
              <a:rPr lang="en-US" sz="2400" dirty="0" smtClean="0">
                <a:latin typeface="Georgia" pitchFamily="18" charset="0"/>
              </a:rPr>
              <a:t>.</a:t>
            </a:r>
          </a:p>
          <a:p>
            <a:endParaRPr lang="en-US" sz="2400" dirty="0">
              <a:latin typeface="Georgia" pitchFamily="18" charset="0"/>
            </a:endParaRPr>
          </a:p>
          <a:p>
            <a:r>
              <a:rPr lang="en-US" sz="2400" dirty="0">
                <a:latin typeface="Georgia" pitchFamily="18" charset="0"/>
              </a:rPr>
              <a:t>In explanation writing, formal language can include </a:t>
            </a:r>
            <a:r>
              <a:rPr lang="en-US" sz="2400" b="1" dirty="0">
                <a:latin typeface="Georgia" pitchFamily="18" charset="0"/>
              </a:rPr>
              <a:t>technical terms</a:t>
            </a:r>
            <a:r>
              <a:rPr lang="en-US" sz="2400" dirty="0">
                <a:latin typeface="Georgia" pitchFamily="18" charset="0"/>
              </a:rPr>
              <a:t> needed to properly inform the audience, such as “</a:t>
            </a:r>
            <a:r>
              <a:rPr lang="en-US" sz="2400" b="1" dirty="0">
                <a:latin typeface="Georgia" pitchFamily="18" charset="0"/>
              </a:rPr>
              <a:t>photosynthesis</a:t>
            </a:r>
            <a:r>
              <a:rPr lang="en-US" sz="2400" dirty="0">
                <a:latin typeface="Georgia" pitchFamily="18" charset="0"/>
              </a:rPr>
              <a:t>” in an essay detailing </a:t>
            </a:r>
            <a:r>
              <a:rPr lang="en-US" sz="2400" b="1" u="sng" dirty="0">
                <a:latin typeface="Georgia" pitchFamily="18" charset="0"/>
              </a:rPr>
              <a:t>how this biological process happens</a:t>
            </a:r>
            <a:r>
              <a:rPr lang="en-US" sz="2400" dirty="0">
                <a:latin typeface="Georgia" pitchFamily="18" charset="0"/>
              </a:rPr>
              <a:t>. It’s important that these technical terms are explained thoroughly and as early on as possible, preferably in the </a:t>
            </a:r>
            <a:r>
              <a:rPr lang="en-US" sz="2400" u="sng" dirty="0">
                <a:latin typeface="Georgia" pitchFamily="18" charset="0"/>
                <a:hlinkClick r:id="rId3"/>
              </a:rPr>
              <a:t>introduction</a:t>
            </a:r>
            <a:r>
              <a:rPr lang="en-US" sz="2400" dirty="0">
                <a:latin typeface="Georgia" pitchFamily="18" charset="0"/>
              </a:rPr>
              <a:t> of the piece.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>
              <a:latin typeface="Georgia" pitchFamily="18" charset="0"/>
            </a:endParaRPr>
          </a:p>
        </p:txBody>
      </p:sp>
      <p:sp>
        <p:nvSpPr>
          <p:cNvPr id="4" name="AutoShape 2" descr="Methods for Vocabulary Development | Marzano Vocabulary Strategy -  Braintru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867400"/>
            <a:ext cx="2698272" cy="954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060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815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Georgia" pitchFamily="18" charset="0"/>
              </a:rPr>
              <a:t>2. Linking words</a:t>
            </a:r>
          </a:p>
          <a:p>
            <a:endParaRPr lang="en-US" sz="3200" b="1" dirty="0">
              <a:latin typeface="Georgia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Georgia" pitchFamily="18" charset="0"/>
              </a:rPr>
              <a:t>They</a:t>
            </a:r>
            <a:r>
              <a:rPr lang="en-US" sz="3200" u="sng" dirty="0" smtClean="0">
                <a:latin typeface="Georgia" pitchFamily="18" charset="0"/>
              </a:rPr>
              <a:t> </a:t>
            </a:r>
            <a:r>
              <a:rPr lang="en-US" sz="3200" dirty="0" smtClean="0">
                <a:latin typeface="Georgia" pitchFamily="18" charset="0"/>
              </a:rPr>
              <a:t>serve </a:t>
            </a:r>
            <a:r>
              <a:rPr lang="en-US" sz="3200" dirty="0">
                <a:latin typeface="Georgia" pitchFamily="18" charset="0"/>
              </a:rPr>
              <a:t>as bridges between ideas, helping </a:t>
            </a:r>
            <a:r>
              <a:rPr lang="en-US" sz="3200" dirty="0" smtClean="0">
                <a:latin typeface="Georgia" pitchFamily="18" charset="0"/>
              </a:rPr>
              <a:t>in achieving smooth </a:t>
            </a:r>
            <a:r>
              <a:rPr lang="en-US" sz="3200" dirty="0">
                <a:latin typeface="Georgia" pitchFamily="18" charset="0"/>
              </a:rPr>
              <a:t>transitions. </a:t>
            </a:r>
            <a:endParaRPr lang="en-US" sz="3200" dirty="0" smtClean="0">
              <a:latin typeface="Georgia" pitchFamily="18" charset="0"/>
            </a:endParaRPr>
          </a:p>
          <a:p>
            <a:endParaRPr lang="en-US" sz="3200" dirty="0">
              <a:latin typeface="Georgia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Georgia" pitchFamily="18" charset="0"/>
              </a:rPr>
              <a:t>These </a:t>
            </a:r>
            <a:r>
              <a:rPr lang="en-US" sz="3200" dirty="0">
                <a:latin typeface="Georgia" pitchFamily="18" charset="0"/>
              </a:rPr>
              <a:t>sentences, often initiated by transitional phrases such as 'finally,' 'to begin with,' 'next,' 'secondly,' and 'additionally,' are particularly beneficial in explanation </a:t>
            </a:r>
            <a:r>
              <a:rPr lang="en-US" sz="3200" dirty="0" smtClean="0">
                <a:latin typeface="Georgia" pitchFamily="18" charset="0"/>
              </a:rPr>
              <a:t>texts.</a:t>
            </a:r>
            <a:endParaRPr lang="en-US" sz="3200" dirty="0">
              <a:latin typeface="Georgia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105400"/>
            <a:ext cx="29527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519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15400"/>
            <a:ext cx="8458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Georgia" pitchFamily="18" charset="0"/>
              </a:rPr>
              <a:t>3. Cause-and-effect words</a:t>
            </a:r>
          </a:p>
          <a:p>
            <a:endParaRPr lang="en-US" sz="3200" b="1" dirty="0">
              <a:latin typeface="Georgia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3200" dirty="0" smtClean="0">
              <a:latin typeface="Georgia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Georgia" pitchFamily="18" charset="0"/>
              </a:rPr>
              <a:t>They play </a:t>
            </a:r>
            <a:r>
              <a:rPr lang="en-US" sz="3200" dirty="0">
                <a:latin typeface="Georgia" pitchFamily="18" charset="0"/>
              </a:rPr>
              <a:t>a vital role in creating connections between </a:t>
            </a:r>
            <a:r>
              <a:rPr lang="en-US" sz="3200" dirty="0" smtClean="0">
                <a:latin typeface="Georgia" pitchFamily="18" charset="0"/>
              </a:rPr>
              <a:t>ideas and enhancing </a:t>
            </a:r>
            <a:r>
              <a:rPr lang="en-US" sz="3200" dirty="0">
                <a:latin typeface="Georgia" pitchFamily="18" charset="0"/>
              </a:rPr>
              <a:t>the reader's understanding of how different concepts relate to one another. </a:t>
            </a:r>
            <a:endParaRPr lang="en-US" sz="3200" dirty="0" smtClean="0">
              <a:latin typeface="Georgia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3200" dirty="0" smtClean="0">
              <a:latin typeface="Georgia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latin typeface="Georgia" pitchFamily="18" charset="0"/>
              </a:rPr>
              <a:t>Using </a:t>
            </a:r>
            <a:r>
              <a:rPr lang="en-US" sz="3200" dirty="0">
                <a:latin typeface="Georgia" pitchFamily="18" charset="0"/>
              </a:rPr>
              <a:t>words like 'therefore,' 'as a result of,' 'because of this,' and 'since', improves the coherence of explanation </a:t>
            </a:r>
            <a:r>
              <a:rPr lang="en-US" sz="3200" dirty="0" smtClean="0">
                <a:latin typeface="Georgia" pitchFamily="18" charset="0"/>
              </a:rPr>
              <a:t>texts.</a:t>
            </a:r>
            <a:endParaRPr lang="en-US" sz="3200" dirty="0">
              <a:latin typeface="Georgia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04800"/>
            <a:ext cx="29718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926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505123"/>
            <a:ext cx="7315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Georgia" pitchFamily="18" charset="0"/>
              </a:rPr>
              <a:t>4. Action verbs</a:t>
            </a:r>
          </a:p>
          <a:p>
            <a:endParaRPr lang="en-US" sz="2800" dirty="0">
              <a:latin typeface="Georgia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latin typeface="Georgia" pitchFamily="18" charset="0"/>
              </a:rPr>
              <a:t>Action verbs add energy and clarity to a piece of writing, helping readers vividly imagine what's happening. </a:t>
            </a:r>
            <a:endParaRPr lang="en-US" sz="2800" dirty="0" smtClean="0">
              <a:latin typeface="Georgia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800" dirty="0">
              <a:latin typeface="Georgia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Georgia" pitchFamily="18" charset="0"/>
              </a:rPr>
              <a:t>When </a:t>
            </a:r>
            <a:r>
              <a:rPr lang="en-US" sz="2800" dirty="0">
                <a:latin typeface="Georgia" pitchFamily="18" charset="0"/>
              </a:rPr>
              <a:t>explaining things, </a:t>
            </a:r>
            <a:r>
              <a:rPr lang="en-US" sz="2800" dirty="0" smtClean="0">
                <a:latin typeface="Georgia" pitchFamily="18" charset="0"/>
              </a:rPr>
              <a:t>choosing </a:t>
            </a:r>
            <a:r>
              <a:rPr lang="en-US" sz="2800" dirty="0">
                <a:latin typeface="Georgia" pitchFamily="18" charset="0"/>
              </a:rPr>
              <a:t>action verbs makes it easier for </a:t>
            </a:r>
            <a:r>
              <a:rPr lang="en-US" sz="2800" dirty="0" smtClean="0">
                <a:latin typeface="Georgia" pitchFamily="18" charset="0"/>
              </a:rPr>
              <a:t>the audience </a:t>
            </a:r>
            <a:r>
              <a:rPr lang="en-US" sz="2800" dirty="0">
                <a:latin typeface="Georgia" pitchFamily="18" charset="0"/>
              </a:rPr>
              <a:t>to understand exactly what to do!</a:t>
            </a:r>
          </a:p>
        </p:txBody>
      </p:sp>
      <p:sp>
        <p:nvSpPr>
          <p:cNvPr id="3" name="AutoShape 2" descr="Action Verbs Vocabulary | Learn Action Verbs Vocabulary In English With  Pictures - YouTu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572000"/>
            <a:ext cx="43434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2225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212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18</cp:revision>
  <dcterms:created xsi:type="dcterms:W3CDTF">2006-08-16T00:00:00Z</dcterms:created>
  <dcterms:modified xsi:type="dcterms:W3CDTF">2024-01-29T07:46:59Z</dcterms:modified>
</cp:coreProperties>
</file>