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70" r:id="rId3"/>
    <p:sldId id="271" r:id="rId4"/>
    <p:sldId id="272" r:id="rId5"/>
    <p:sldId id="273" r:id="rId6"/>
    <p:sldId id="274" r:id="rId7"/>
    <p:sldId id="275"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94BD7D-8812-4900-82C3-4ED981050E47}"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2302343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94BD7D-8812-4900-82C3-4ED981050E47}" type="datetimeFigureOut">
              <a:rPr lang="en-US" smtClean="0"/>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624825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994BD7D-8812-4900-82C3-4ED981050E47}"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676569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994BD7D-8812-4900-82C3-4ED981050E47}"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5274215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94BD7D-8812-4900-82C3-4ED981050E47}"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978713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994BD7D-8812-4900-82C3-4ED981050E47}" type="datetimeFigureOut">
              <a:rPr lang="en-US" smtClean="0"/>
              <a:t>5/18/2024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68693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994BD7D-8812-4900-82C3-4ED981050E47}" type="datetimeFigureOut">
              <a:rPr lang="en-US" smtClean="0"/>
              <a:t>5/18/2024</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4851014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94BD7D-8812-4900-82C3-4ED981050E47}"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23955179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94BD7D-8812-4900-82C3-4ED981050E47}"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1238533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94BD7D-8812-4900-82C3-4ED981050E47}"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1394816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94BD7D-8812-4900-82C3-4ED981050E47}" type="datetimeFigureOut">
              <a:rPr lang="en-US" smtClean="0"/>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1098828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94BD7D-8812-4900-82C3-4ED981050E47}" type="datetimeFigureOut">
              <a:rPr lang="en-US" smtClean="0"/>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3595981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94BD7D-8812-4900-82C3-4ED981050E47}" type="datetimeFigureOut">
              <a:rPr lang="en-US" smtClean="0"/>
              <a:t>5/18/2024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4060053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6994BD7D-8812-4900-82C3-4ED981050E47}" type="datetimeFigureOut">
              <a:rPr lang="en-US" smtClean="0"/>
              <a:t>5/18/2024</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113220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994BD7D-8812-4900-82C3-4ED981050E47}" type="datetimeFigureOut">
              <a:rPr lang="en-US" smtClean="0"/>
              <a:t>5/18/2024</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2781447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6994BD7D-8812-4900-82C3-4ED981050E47}" type="datetimeFigureOut">
              <a:rPr lang="en-US" smtClean="0"/>
              <a:t>5/18/2024</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4049067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94BD7D-8812-4900-82C3-4ED981050E47}" type="datetimeFigureOut">
              <a:rPr lang="en-US" smtClean="0"/>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97C798-6A60-4BAE-BFCD-71E8D83FA7FB}" type="slidenum">
              <a:rPr lang="en-US" smtClean="0"/>
              <a:t>‹#›</a:t>
            </a:fld>
            <a:endParaRPr lang="en-US"/>
          </a:p>
        </p:txBody>
      </p:sp>
    </p:spTree>
    <p:extLst>
      <p:ext uri="{BB962C8B-B14F-4D97-AF65-F5344CB8AC3E}">
        <p14:creationId xmlns:p14="http://schemas.microsoft.com/office/powerpoint/2010/main" val="18824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994BD7D-8812-4900-82C3-4ED981050E47}" type="datetimeFigureOut">
              <a:rPr lang="en-US" smtClean="0"/>
              <a:t>5/18/2024</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097C798-6A60-4BAE-BFCD-71E8D83FA7FB}" type="slidenum">
              <a:rPr lang="en-US" smtClean="0"/>
              <a:t>‹#›</a:t>
            </a:fld>
            <a:endParaRPr lang="en-US"/>
          </a:p>
        </p:txBody>
      </p:sp>
    </p:spTree>
    <p:extLst>
      <p:ext uri="{BB962C8B-B14F-4D97-AF65-F5344CB8AC3E}">
        <p14:creationId xmlns:p14="http://schemas.microsoft.com/office/powerpoint/2010/main" val="1094242814"/>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492457"/>
            <a:ext cx="8825658" cy="3329581"/>
          </a:xfrm>
        </p:spPr>
        <p:txBody>
          <a:bodyPr/>
          <a:lstStyle/>
          <a:p>
            <a:r>
              <a:rPr lang="en-US" dirty="0"/>
              <a:t>A Christmas Carol </a:t>
            </a:r>
            <a:br>
              <a:rPr lang="en-US" dirty="0"/>
            </a:br>
            <a:r>
              <a:rPr lang="en-US" dirty="0"/>
              <a:t>By Charles dickens</a:t>
            </a:r>
          </a:p>
        </p:txBody>
      </p:sp>
      <p:sp>
        <p:nvSpPr>
          <p:cNvPr id="3" name="Subtitle 2"/>
          <p:cNvSpPr>
            <a:spLocks noGrp="1"/>
          </p:cNvSpPr>
          <p:nvPr>
            <p:ph type="subTitle" idx="1"/>
          </p:nvPr>
        </p:nvSpPr>
        <p:spPr/>
        <p:txBody>
          <a:bodyPr>
            <a:normAutofit/>
          </a:bodyPr>
          <a:lstStyle/>
          <a:p>
            <a:r>
              <a:rPr lang="en-US" sz="3600" b="1" dirty="0"/>
              <a:t>						Chapter 3 (Stave 2)  </a:t>
            </a:r>
          </a:p>
          <a:p>
            <a:endParaRPr lang="en-US" sz="3600" b="1" dirty="0"/>
          </a:p>
        </p:txBody>
      </p:sp>
    </p:spTree>
    <p:extLst>
      <p:ext uri="{BB962C8B-B14F-4D97-AF65-F5344CB8AC3E}">
        <p14:creationId xmlns:p14="http://schemas.microsoft.com/office/powerpoint/2010/main" val="2949906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B26B779-E49D-69E3-7B9B-FD6742475173}"/>
              </a:ext>
            </a:extLst>
          </p:cNvPr>
          <p:cNvSpPr>
            <a:spLocks noGrp="1"/>
          </p:cNvSpPr>
          <p:nvPr>
            <p:ph idx="1"/>
          </p:nvPr>
        </p:nvSpPr>
        <p:spPr>
          <a:xfrm>
            <a:off x="83669" y="167148"/>
            <a:ext cx="12024661" cy="6538452"/>
          </a:xfrm>
          <a:solidFill>
            <a:schemeClr val="tx1"/>
          </a:solidFill>
        </p:spPr>
        <p:txBody>
          <a:bodyPr>
            <a:noAutofit/>
          </a:bodyPr>
          <a:lstStyle/>
          <a:p>
            <a:pPr marL="0" indent="0" algn="l">
              <a:buNone/>
            </a:pPr>
            <a:r>
              <a:rPr lang="en-US" sz="2800" b="0" i="0" dirty="0">
                <a:solidFill>
                  <a:srgbClr val="000000"/>
                </a:solidFill>
                <a:effectLst/>
                <a:latin typeface="Times New Roman" panose="02020603050405020304" pitchFamily="18" charset="0"/>
                <a:cs typeface="Times New Roman" panose="02020603050405020304" pitchFamily="18" charset="0"/>
              </a:rPr>
              <a:t> </a:t>
            </a:r>
            <a:r>
              <a:rPr lang="en-US" sz="2800" b="0" i="0" dirty="0">
                <a:solidFill>
                  <a:schemeClr val="bg1"/>
                </a:solidFill>
                <a:effectLst/>
                <a:latin typeface="Times New Roman" panose="02020603050405020304" pitchFamily="18" charset="0"/>
                <a:cs typeface="Times New Roman" panose="02020603050405020304" pitchFamily="18" charset="0"/>
              </a:rPr>
              <a:t>Read about Bob Cratchit and his family and answer the following questions:</a:t>
            </a:r>
          </a:p>
          <a:p>
            <a:pPr marL="0" indent="0" algn="l">
              <a:buNone/>
            </a:pPr>
            <a:endParaRPr lang="en-US" sz="2800" b="0" i="0" dirty="0">
              <a:solidFill>
                <a:schemeClr val="bg1"/>
              </a:solidFill>
              <a:effectLst/>
              <a:latin typeface="Times New Roman" panose="02020603050405020304" pitchFamily="18" charset="0"/>
              <a:cs typeface="Times New Roman" panose="02020603050405020304" pitchFamily="18" charset="0"/>
            </a:endParaRPr>
          </a:p>
          <a:p>
            <a:pPr marL="0" indent="0">
              <a:buNone/>
            </a:pPr>
            <a:r>
              <a:rPr lang="en-US" sz="2800" dirty="0">
                <a:solidFill>
                  <a:schemeClr val="bg1"/>
                </a:solidFill>
                <a:latin typeface="Times New Roman" panose="02020603050405020304" pitchFamily="18" charset="0"/>
                <a:cs typeface="Times New Roman" panose="02020603050405020304" pitchFamily="18" charset="0"/>
              </a:rPr>
              <a:t> 1. How does Bob Cratchit's family celebrate Christmas despite their financial struggles?</a:t>
            </a:r>
          </a:p>
          <a:p>
            <a:pPr marL="0" indent="0">
              <a:buNone/>
            </a:pPr>
            <a:r>
              <a:rPr lang="en-US" sz="2800" dirty="0">
                <a:solidFill>
                  <a:schemeClr val="bg1"/>
                </a:solidFill>
                <a:latin typeface="Times New Roman" panose="02020603050405020304" pitchFamily="18" charset="0"/>
                <a:cs typeface="Times New Roman" panose="02020603050405020304" pitchFamily="18" charset="0"/>
              </a:rPr>
              <a:t>2. Describe the relationship between Bob Cratchit and his youngest son, Tiny Tim. How does Tiny Tim's condition affect the family?</a:t>
            </a:r>
          </a:p>
          <a:p>
            <a:pPr marL="0" indent="0">
              <a:buNone/>
            </a:pPr>
            <a:r>
              <a:rPr lang="en-US" sz="2800" dirty="0">
                <a:solidFill>
                  <a:schemeClr val="bg1"/>
                </a:solidFill>
                <a:latin typeface="Times New Roman" panose="02020603050405020304" pitchFamily="18" charset="0"/>
                <a:cs typeface="Times New Roman" panose="02020603050405020304" pitchFamily="18" charset="0"/>
              </a:rPr>
              <a:t>3. How does Scrooge feel when he witnesses the Cratchit family's Christmas dinner?</a:t>
            </a:r>
          </a:p>
          <a:p>
            <a:pPr marL="0" indent="0">
              <a:buNone/>
            </a:pPr>
            <a:r>
              <a:rPr lang="en-US" sz="2800" dirty="0">
                <a:solidFill>
                  <a:schemeClr val="bg1"/>
                </a:solidFill>
                <a:latin typeface="Times New Roman" panose="02020603050405020304" pitchFamily="18" charset="0"/>
                <a:cs typeface="Times New Roman" panose="02020603050405020304" pitchFamily="18" charset="0"/>
              </a:rPr>
              <a:t>4. What does Scrooge learn about Tiny Tim's fate during his visit with the Ghost of Christmas Present?</a:t>
            </a:r>
          </a:p>
          <a:p>
            <a:pPr marL="0" indent="0">
              <a:buNone/>
            </a:pPr>
            <a:r>
              <a:rPr lang="en-US" sz="2800" dirty="0">
                <a:solidFill>
                  <a:schemeClr val="bg1"/>
                </a:solidFill>
                <a:latin typeface="Times New Roman" panose="02020603050405020304" pitchFamily="18" charset="0"/>
                <a:cs typeface="Times New Roman" panose="02020603050405020304" pitchFamily="18" charset="0"/>
              </a:rPr>
              <a:t>5. How does Scrooge's perspective on wealth and happiness change as he observes the </a:t>
            </a:r>
            <a:r>
              <a:rPr lang="en-US" sz="2800" dirty="0">
                <a:latin typeface="Times New Roman" panose="02020603050405020304" pitchFamily="18" charset="0"/>
                <a:cs typeface="Times New Roman" panose="02020603050405020304" pitchFamily="18" charset="0"/>
              </a:rPr>
              <a:t>it family's Christmas celebrations?</a:t>
            </a:r>
          </a:p>
        </p:txBody>
      </p:sp>
    </p:spTree>
    <p:extLst>
      <p:ext uri="{BB962C8B-B14F-4D97-AF65-F5344CB8AC3E}">
        <p14:creationId xmlns:p14="http://schemas.microsoft.com/office/powerpoint/2010/main" val="862726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4B1CB5-A0D3-0BC9-FB2B-1BE332E48753}"/>
              </a:ext>
            </a:extLst>
          </p:cNvPr>
          <p:cNvSpPr>
            <a:spLocks noGrp="1"/>
          </p:cNvSpPr>
          <p:nvPr>
            <p:ph idx="1"/>
          </p:nvPr>
        </p:nvSpPr>
        <p:spPr>
          <a:xfrm>
            <a:off x="167149" y="204454"/>
            <a:ext cx="11710218" cy="6117688"/>
          </a:xfrm>
          <a:solidFill>
            <a:schemeClr val="tx1"/>
          </a:solidFill>
        </p:spPr>
        <p:txBody>
          <a:bodyPr>
            <a:noAutofit/>
          </a:bodyPr>
          <a:lstStyle/>
          <a:p>
            <a:pPr marL="0" indent="0">
              <a:buNone/>
            </a:pPr>
            <a:r>
              <a:rPr lang="en-US" sz="2800" dirty="0">
                <a:solidFill>
                  <a:schemeClr val="bg1"/>
                </a:solidFill>
              </a:rPr>
              <a:t>6. What role does Mrs. Cratchit play in the family, and how does she contribute to their Christmas festivities?</a:t>
            </a:r>
          </a:p>
          <a:p>
            <a:pPr marL="0" indent="0">
              <a:buNone/>
            </a:pPr>
            <a:r>
              <a:rPr lang="en-US" sz="2800" dirty="0">
                <a:solidFill>
                  <a:schemeClr val="bg1"/>
                </a:solidFill>
              </a:rPr>
              <a:t>7. How do the Cratchit children react to their father's toast to Scrooge during dinner?</a:t>
            </a:r>
          </a:p>
          <a:p>
            <a:pPr marL="0" indent="0">
              <a:buNone/>
            </a:pPr>
            <a:r>
              <a:rPr lang="en-US" sz="2800" dirty="0">
                <a:solidFill>
                  <a:schemeClr val="bg1"/>
                </a:solidFill>
              </a:rPr>
              <a:t>8. Describe Bob Cratchit's attitude towards Scrooge, both before and after the visit with the Ghost of Christmas Present.</a:t>
            </a:r>
          </a:p>
          <a:p>
            <a:pPr marL="0" indent="0">
              <a:buNone/>
            </a:pPr>
            <a:r>
              <a:rPr lang="en-US" sz="2800" dirty="0">
                <a:solidFill>
                  <a:schemeClr val="bg1"/>
                </a:solidFill>
              </a:rPr>
              <a:t>9. How does Scrooge's visit with the Cratchit family affect his understanding of poverty and social responsibility?</a:t>
            </a:r>
          </a:p>
          <a:p>
            <a:pPr marL="0" indent="0">
              <a:buNone/>
            </a:pPr>
            <a:r>
              <a:rPr lang="en-US" sz="2800" dirty="0">
                <a:solidFill>
                  <a:schemeClr val="bg1"/>
                </a:solidFill>
              </a:rPr>
              <a:t>10. What insights does Scrooge gain about the true meaning of Christmas from observing the Cratchit family's love and togetherness?</a:t>
            </a:r>
          </a:p>
          <a:p>
            <a:endParaRPr lang="en-US" sz="2800" dirty="0">
              <a:solidFill>
                <a:schemeClr val="bg1"/>
              </a:solidFill>
            </a:endParaRPr>
          </a:p>
          <a:p>
            <a:endParaRPr lang="en-US" sz="2800" dirty="0">
              <a:solidFill>
                <a:schemeClr val="bg1"/>
              </a:solidFill>
            </a:endParaRPr>
          </a:p>
        </p:txBody>
      </p:sp>
    </p:spTree>
    <p:extLst>
      <p:ext uri="{BB962C8B-B14F-4D97-AF65-F5344CB8AC3E}">
        <p14:creationId xmlns:p14="http://schemas.microsoft.com/office/powerpoint/2010/main" val="1880276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36437-0920-FE91-E0A3-30907A48C33B}"/>
              </a:ext>
            </a:extLst>
          </p:cNvPr>
          <p:cNvSpPr>
            <a:spLocks noGrp="1"/>
          </p:cNvSpPr>
          <p:nvPr>
            <p:ph type="title"/>
          </p:nvPr>
        </p:nvSpPr>
        <p:spPr>
          <a:xfrm>
            <a:off x="596950" y="147918"/>
            <a:ext cx="9404723" cy="589501"/>
          </a:xfrm>
        </p:spPr>
        <p:txBody>
          <a:bodyPr/>
          <a:lstStyle/>
          <a:p>
            <a:r>
              <a:rPr lang="en-US" sz="3200" dirty="0"/>
              <a:t>Important quotes</a:t>
            </a:r>
          </a:p>
        </p:txBody>
      </p:sp>
      <p:sp>
        <p:nvSpPr>
          <p:cNvPr id="3" name="Content Placeholder 2">
            <a:extLst>
              <a:ext uri="{FF2B5EF4-FFF2-40B4-BE49-F238E27FC236}">
                <a16:creationId xmlns:a16="http://schemas.microsoft.com/office/drawing/2014/main" id="{2C2436F5-A4D1-224A-91AA-FF15EB838E70}"/>
              </a:ext>
            </a:extLst>
          </p:cNvPr>
          <p:cNvSpPr>
            <a:spLocks noGrp="1"/>
          </p:cNvSpPr>
          <p:nvPr>
            <p:ph idx="1"/>
          </p:nvPr>
        </p:nvSpPr>
        <p:spPr>
          <a:xfrm>
            <a:off x="277403" y="839647"/>
            <a:ext cx="11717952" cy="5708637"/>
          </a:xfrm>
          <a:solidFill>
            <a:schemeClr val="tx1"/>
          </a:solidFill>
        </p:spPr>
        <p:txBody>
          <a:bodyPr>
            <a:noAutofit/>
          </a:bodyPr>
          <a:lstStyle/>
          <a:p>
            <a:r>
              <a:rPr lang="en-US" sz="3200" dirty="0">
                <a:solidFill>
                  <a:schemeClr val="bg1"/>
                </a:solidFill>
              </a:rPr>
              <a:t>In Stave Three of "A Christmas Carol," several important quotes contribute to the development of themes and characterization. Here are some notable quotes and their significance:</a:t>
            </a:r>
          </a:p>
          <a:p>
            <a:pPr marL="0" indent="0">
              <a:buNone/>
            </a:pPr>
            <a:r>
              <a:rPr lang="en-US" sz="3200" dirty="0">
                <a:solidFill>
                  <a:schemeClr val="bg1"/>
                </a:solidFill>
              </a:rPr>
              <a:t>1. </a:t>
            </a:r>
            <a:r>
              <a:rPr lang="en-US" sz="3200" b="1" dirty="0">
                <a:solidFill>
                  <a:schemeClr val="bg1"/>
                </a:solidFill>
              </a:rPr>
              <a:t>**"</a:t>
            </a:r>
            <a:r>
              <a:rPr lang="en-US" sz="3200" b="1" dirty="0">
                <a:solidFill>
                  <a:srgbClr val="FF0000"/>
                </a:solidFill>
              </a:rPr>
              <a:t>God bless us, every one!"** </a:t>
            </a:r>
            <a:r>
              <a:rPr lang="en-US" sz="3200" dirty="0">
                <a:solidFill>
                  <a:schemeClr val="bg1"/>
                </a:solidFill>
              </a:rPr>
              <a:t>- This iconic line is spoken by Tiny Tim during the Cratchit family's Christmas dinner. It encapsulates the spirit of love, goodwill, and inclusivity that Dickens emphasizes throughout the novella. The quote highlights Tiny Tim's pure-hearted nature and serves as a poignant reminder of the importance of compassion and kindness, even in the face of adversity.</a:t>
            </a:r>
          </a:p>
          <a:p>
            <a:endParaRPr lang="en-US" sz="3200" dirty="0">
              <a:solidFill>
                <a:schemeClr val="bg1"/>
              </a:solidFill>
            </a:endParaRPr>
          </a:p>
          <a:p>
            <a:endParaRPr lang="en-US" sz="3200" dirty="0">
              <a:solidFill>
                <a:schemeClr val="bg1"/>
              </a:solidFill>
            </a:endParaRPr>
          </a:p>
        </p:txBody>
      </p:sp>
    </p:spTree>
    <p:extLst>
      <p:ext uri="{BB962C8B-B14F-4D97-AF65-F5344CB8AC3E}">
        <p14:creationId xmlns:p14="http://schemas.microsoft.com/office/powerpoint/2010/main" val="2049239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C0895-D38F-FEDB-9ABB-5236E4691418}"/>
              </a:ext>
            </a:extLst>
          </p:cNvPr>
          <p:cNvSpPr>
            <a:spLocks noGrp="1"/>
          </p:cNvSpPr>
          <p:nvPr>
            <p:ph type="title"/>
          </p:nvPr>
        </p:nvSpPr>
        <p:spPr>
          <a:xfrm>
            <a:off x="645130" y="206912"/>
            <a:ext cx="9404723" cy="648495"/>
          </a:xfrm>
        </p:spPr>
        <p:txBody>
          <a:bodyPr/>
          <a:lstStyle/>
          <a:p>
            <a:r>
              <a:rPr kumimoji="0" lang="en-US" sz="3200" b="0" i="0" u="none" strike="noStrike" kern="1200" cap="none" spc="0" normalizeH="0" baseline="0" noProof="0" dirty="0">
                <a:ln>
                  <a:noFill/>
                </a:ln>
                <a:solidFill>
                  <a:srgbClr val="EBEBEB"/>
                </a:solidFill>
                <a:effectLst/>
                <a:uLnTx/>
                <a:uFillTx/>
                <a:latin typeface="Century Gothic" panose="020B0502020202020204"/>
                <a:ea typeface="+mj-ea"/>
                <a:cs typeface="+mj-cs"/>
              </a:rPr>
              <a:t>Important quotes</a:t>
            </a:r>
            <a:endParaRPr lang="en-US" dirty="0"/>
          </a:p>
        </p:txBody>
      </p:sp>
      <p:sp>
        <p:nvSpPr>
          <p:cNvPr id="3" name="Content Placeholder 2">
            <a:extLst>
              <a:ext uri="{FF2B5EF4-FFF2-40B4-BE49-F238E27FC236}">
                <a16:creationId xmlns:a16="http://schemas.microsoft.com/office/drawing/2014/main" id="{2BCCD605-89AB-9C3D-3755-D8730C50A2A8}"/>
              </a:ext>
            </a:extLst>
          </p:cNvPr>
          <p:cNvSpPr>
            <a:spLocks noGrp="1"/>
          </p:cNvSpPr>
          <p:nvPr>
            <p:ph idx="1"/>
          </p:nvPr>
        </p:nvSpPr>
        <p:spPr>
          <a:xfrm>
            <a:off x="285136" y="1187679"/>
            <a:ext cx="11710220" cy="5193456"/>
          </a:xfrm>
          <a:solidFill>
            <a:schemeClr val="tx1"/>
          </a:solidFill>
        </p:spPr>
        <p:txBody>
          <a:bodyPr>
            <a:normAutofit/>
          </a:bodyPr>
          <a:lstStyle/>
          <a:p>
            <a:pPr marL="342900" marR="0" lvl="0" indent="-342900" algn="l" defTabSz="457200" rtl="0" eaLnBrk="1" fontAlgn="auto" latinLnBrk="0" hangingPunct="1">
              <a:lnSpc>
                <a:spcPct val="100000"/>
              </a:lnSpc>
              <a:spcBef>
                <a:spcPts val="1000"/>
              </a:spcBef>
              <a:spcAft>
                <a:spcPts val="0"/>
              </a:spcAft>
              <a:buClr>
                <a:srgbClr val="F5A408"/>
              </a:buClr>
              <a:buSzPct val="80000"/>
              <a:buFont typeface="Wingdings 3" charset="2"/>
              <a:buChar char=""/>
              <a:tabLst/>
              <a:defRPr/>
            </a:pPr>
            <a:r>
              <a:rPr kumimoji="0" lang="en-US" sz="3200" b="0" i="0" u="none" strike="noStrike" kern="1200" cap="none" spc="0" normalizeH="0" baseline="0" noProof="0" dirty="0">
                <a:ln>
                  <a:noFill/>
                </a:ln>
                <a:solidFill>
                  <a:prstClr val="black"/>
                </a:solidFill>
                <a:effectLst/>
                <a:uLnTx/>
                <a:uFillTx/>
                <a:latin typeface="Century Gothic" panose="020B0502020202020204"/>
                <a:ea typeface="+mj-ea"/>
                <a:cs typeface="+mj-cs"/>
              </a:rPr>
              <a:t>2. **"</a:t>
            </a:r>
            <a:r>
              <a:rPr kumimoji="0" lang="en-US" sz="3200" b="1" i="0" u="none" strike="noStrike" kern="1200" cap="none" spc="0" normalizeH="0" baseline="0" noProof="0" dirty="0">
                <a:ln>
                  <a:noFill/>
                </a:ln>
                <a:solidFill>
                  <a:srgbClr val="FF0000"/>
                </a:solidFill>
                <a:effectLst/>
                <a:uLnTx/>
                <a:uFillTx/>
                <a:latin typeface="Century Gothic" panose="020B0502020202020204"/>
                <a:ea typeface="+mj-ea"/>
                <a:cs typeface="+mj-cs"/>
              </a:rPr>
              <a:t>There is never enough time to do or say all the things that we would wish. The thing is to try to do as much as you can in the time that you have."** </a:t>
            </a:r>
            <a:r>
              <a:rPr kumimoji="0" lang="en-US" sz="3200" b="0" i="0" u="none" strike="noStrike" kern="1200" cap="none" spc="0" normalizeH="0" baseline="0" noProof="0" dirty="0">
                <a:ln>
                  <a:noFill/>
                </a:ln>
                <a:solidFill>
                  <a:prstClr val="black"/>
                </a:solidFill>
                <a:effectLst/>
                <a:uLnTx/>
                <a:uFillTx/>
                <a:latin typeface="Century Gothic" panose="020B0502020202020204"/>
                <a:ea typeface="+mj-ea"/>
                <a:cs typeface="+mj-cs"/>
              </a:rPr>
              <a:t>- This quote, spoken by the Ghost of Christmas Present, emphasizes the fleeting nature of time and the importance of making the most of every moment. It serves as a reminder to Scrooge, and readers alike, that life is precious and should be lived with purpose and generosity.</a:t>
            </a:r>
          </a:p>
          <a:p>
            <a:endParaRPr lang="en-US" dirty="0"/>
          </a:p>
        </p:txBody>
      </p:sp>
    </p:spTree>
    <p:extLst>
      <p:ext uri="{BB962C8B-B14F-4D97-AF65-F5344CB8AC3E}">
        <p14:creationId xmlns:p14="http://schemas.microsoft.com/office/powerpoint/2010/main" val="1500943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C025E-1828-F435-53EA-0087F7F28D2C}"/>
              </a:ext>
            </a:extLst>
          </p:cNvPr>
          <p:cNvSpPr>
            <a:spLocks noGrp="1"/>
          </p:cNvSpPr>
          <p:nvPr>
            <p:ph type="title"/>
          </p:nvPr>
        </p:nvSpPr>
        <p:spPr>
          <a:xfrm>
            <a:off x="645130" y="319766"/>
            <a:ext cx="9404723" cy="579669"/>
          </a:xfrm>
        </p:spPr>
        <p:txBody>
          <a:bodyPr/>
          <a:lstStyle/>
          <a:p>
            <a:r>
              <a:rPr kumimoji="0" lang="en-US" sz="3200" b="0" i="0" u="none" strike="noStrike" kern="1200" cap="none" spc="0" normalizeH="0" baseline="0" noProof="0" dirty="0">
                <a:ln>
                  <a:noFill/>
                </a:ln>
                <a:solidFill>
                  <a:srgbClr val="EBEBEB"/>
                </a:solidFill>
                <a:effectLst/>
                <a:uLnTx/>
                <a:uFillTx/>
                <a:latin typeface="Century Gothic" panose="020B0502020202020204"/>
                <a:ea typeface="+mj-ea"/>
                <a:cs typeface="+mj-cs"/>
              </a:rPr>
              <a:t>Important quotes</a:t>
            </a:r>
            <a:endParaRPr lang="en-US" dirty="0"/>
          </a:p>
        </p:txBody>
      </p:sp>
      <p:sp>
        <p:nvSpPr>
          <p:cNvPr id="3" name="Content Placeholder 2">
            <a:extLst>
              <a:ext uri="{FF2B5EF4-FFF2-40B4-BE49-F238E27FC236}">
                <a16:creationId xmlns:a16="http://schemas.microsoft.com/office/drawing/2014/main" id="{71364E44-DC23-1F23-D519-21237626179A}"/>
              </a:ext>
            </a:extLst>
          </p:cNvPr>
          <p:cNvSpPr>
            <a:spLocks noGrp="1"/>
          </p:cNvSpPr>
          <p:nvPr>
            <p:ph idx="1"/>
          </p:nvPr>
        </p:nvSpPr>
        <p:spPr>
          <a:xfrm>
            <a:off x="788680" y="1099189"/>
            <a:ext cx="10616739" cy="5272114"/>
          </a:xfrm>
          <a:solidFill>
            <a:schemeClr val="tx1"/>
          </a:solidFill>
        </p:spPr>
        <p:txBody>
          <a:bodyPr>
            <a:normAutofit/>
          </a:bodyPr>
          <a:lstStyle/>
          <a:p>
            <a:pPr marL="342900" marR="0" lvl="0" indent="-342900" algn="l" defTabSz="457200" rtl="0" eaLnBrk="1" fontAlgn="auto" latinLnBrk="0" hangingPunct="1">
              <a:lnSpc>
                <a:spcPct val="100000"/>
              </a:lnSpc>
              <a:spcBef>
                <a:spcPts val="1000"/>
              </a:spcBef>
              <a:spcAft>
                <a:spcPts val="0"/>
              </a:spcAft>
              <a:buClr>
                <a:srgbClr val="F5A408"/>
              </a:buClr>
              <a:buSzPct val="80000"/>
              <a:buFont typeface="Wingdings 3" charset="2"/>
              <a:buChar char=""/>
              <a:tabLst/>
              <a:defRPr/>
            </a:pPr>
            <a:r>
              <a:rPr kumimoji="0" lang="en-US" sz="3200" b="0" i="0" u="none" strike="noStrike" kern="1200" cap="none" spc="0" normalizeH="0" baseline="0" noProof="0" dirty="0">
                <a:ln>
                  <a:noFill/>
                </a:ln>
                <a:solidFill>
                  <a:prstClr val="black"/>
                </a:solidFill>
                <a:effectLst/>
                <a:uLnTx/>
                <a:uFillTx/>
                <a:latin typeface="Century Gothic" panose="020B0502020202020204"/>
                <a:ea typeface="+mj-ea"/>
                <a:cs typeface="+mj-cs"/>
              </a:rPr>
              <a:t>3. **"Are there no prisons? Are there no workhouses?"** - These lines are spoken by Scrooge in response to the Ghost of Christmas Present's assertion that many people are in need during the holiday season. Scrooge's callous words reveal his lack of empathy and his belief in the social Darwinism of the time, where the poor were seen as deserving of their suffering. The quote underscores Scrooge's transformational journey from selfishness to compassion.</a:t>
            </a:r>
          </a:p>
          <a:p>
            <a:pPr marL="342900" marR="0" lvl="0" indent="-342900" algn="l" defTabSz="457200" rtl="0" eaLnBrk="1" fontAlgn="auto" latinLnBrk="0" hangingPunct="1">
              <a:lnSpc>
                <a:spcPct val="100000"/>
              </a:lnSpc>
              <a:spcBef>
                <a:spcPts val="1000"/>
              </a:spcBef>
              <a:spcAft>
                <a:spcPts val="0"/>
              </a:spcAft>
              <a:buClr>
                <a:srgbClr val="F5A408"/>
              </a:buClr>
              <a:buSzPct val="80000"/>
              <a:buFont typeface="Wingdings 3" charset="2"/>
              <a:buChar char=""/>
              <a:tabLst/>
              <a:defRPr/>
            </a:pPr>
            <a:endParaRPr kumimoji="0" lang="en-US" sz="3200" b="0" i="0" u="none" strike="noStrike" kern="1200" cap="none" spc="0" normalizeH="0" baseline="0" noProof="0" dirty="0">
              <a:ln>
                <a:noFill/>
              </a:ln>
              <a:solidFill>
                <a:prstClr val="black"/>
              </a:solidFill>
              <a:effectLst/>
              <a:uLnTx/>
              <a:uFillTx/>
              <a:latin typeface="Century Gothic" panose="020B0502020202020204"/>
              <a:ea typeface="+mj-ea"/>
              <a:cs typeface="+mj-cs"/>
            </a:endParaRPr>
          </a:p>
          <a:p>
            <a:endParaRPr lang="en-US" dirty="0"/>
          </a:p>
        </p:txBody>
      </p:sp>
    </p:spTree>
    <p:extLst>
      <p:ext uri="{BB962C8B-B14F-4D97-AF65-F5344CB8AC3E}">
        <p14:creationId xmlns:p14="http://schemas.microsoft.com/office/powerpoint/2010/main" val="1800179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0FD06-3BDC-FDCD-8857-E9D5548FD08C}"/>
              </a:ext>
            </a:extLst>
          </p:cNvPr>
          <p:cNvSpPr>
            <a:spLocks noGrp="1"/>
          </p:cNvSpPr>
          <p:nvPr>
            <p:ph type="title"/>
          </p:nvPr>
        </p:nvSpPr>
        <p:spPr>
          <a:xfrm>
            <a:off x="577285" y="172065"/>
            <a:ext cx="9404723" cy="638663"/>
          </a:xfrm>
        </p:spPr>
        <p:txBody>
          <a:bodyPr/>
          <a:lstStyle/>
          <a:p>
            <a:r>
              <a:rPr kumimoji="0" lang="en-US" sz="3200" b="0" i="0" u="none" strike="noStrike" kern="1200" cap="none" spc="0" normalizeH="0" baseline="0" noProof="0" dirty="0">
                <a:ln>
                  <a:noFill/>
                </a:ln>
                <a:solidFill>
                  <a:srgbClr val="EBEBEB"/>
                </a:solidFill>
                <a:effectLst/>
                <a:uLnTx/>
                <a:uFillTx/>
                <a:latin typeface="Century Gothic" panose="020B0502020202020204"/>
                <a:ea typeface="+mj-ea"/>
                <a:cs typeface="+mj-cs"/>
              </a:rPr>
              <a:t>Important quotes</a:t>
            </a:r>
            <a:endParaRPr lang="en-US" dirty="0"/>
          </a:p>
        </p:txBody>
      </p:sp>
      <p:sp>
        <p:nvSpPr>
          <p:cNvPr id="3" name="Content Placeholder 2">
            <a:extLst>
              <a:ext uri="{FF2B5EF4-FFF2-40B4-BE49-F238E27FC236}">
                <a16:creationId xmlns:a16="http://schemas.microsoft.com/office/drawing/2014/main" id="{76B26A32-0FCF-E0C1-3BE0-23AF4B7A9C5A}"/>
              </a:ext>
            </a:extLst>
          </p:cNvPr>
          <p:cNvSpPr>
            <a:spLocks noGrp="1"/>
          </p:cNvSpPr>
          <p:nvPr>
            <p:ph idx="1"/>
          </p:nvPr>
        </p:nvSpPr>
        <p:spPr>
          <a:xfrm>
            <a:off x="226142" y="810728"/>
            <a:ext cx="11484077" cy="6047272"/>
          </a:xfrm>
          <a:solidFill>
            <a:schemeClr val="tx1"/>
          </a:solidFill>
        </p:spPr>
        <p:txBody>
          <a:bodyPr>
            <a:normAutofit fontScale="92500" lnSpcReduction="10000"/>
          </a:bodyPr>
          <a:lstStyle/>
          <a:p>
            <a:pPr marL="342900" marR="0" lvl="0" indent="-342900" algn="l" defTabSz="457200" rtl="0" eaLnBrk="1" fontAlgn="auto" latinLnBrk="0" hangingPunct="1">
              <a:lnSpc>
                <a:spcPct val="100000"/>
              </a:lnSpc>
              <a:spcBef>
                <a:spcPts val="1000"/>
              </a:spcBef>
              <a:spcAft>
                <a:spcPts val="0"/>
              </a:spcAft>
              <a:buClr>
                <a:srgbClr val="F5A408"/>
              </a:buClr>
              <a:buSzPct val="80000"/>
              <a:buFont typeface="Wingdings 3" charset="2"/>
              <a:buChar char=""/>
              <a:tabLst/>
              <a:defRPr/>
            </a:pPr>
            <a:r>
              <a:rPr kumimoji="0" lang="en-US" sz="2800" b="0" i="0" u="none" strike="noStrike" kern="1200" cap="none" spc="0" normalizeH="0" baseline="0" noProof="0" dirty="0">
                <a:ln>
                  <a:noFill/>
                </a:ln>
                <a:solidFill>
                  <a:prstClr val="black"/>
                </a:solidFill>
                <a:effectLst/>
                <a:uLnTx/>
                <a:uFillTx/>
                <a:latin typeface="Century Gothic" panose="020B0502020202020204"/>
                <a:ea typeface="+mj-ea"/>
                <a:cs typeface="+mj-cs"/>
              </a:rPr>
              <a:t>4. **"I will </a:t>
            </a:r>
            <a:r>
              <a:rPr kumimoji="0" lang="en-US" sz="2800" b="0" i="0" u="none" strike="noStrike" kern="1200" cap="none" spc="0" normalizeH="0" baseline="0" noProof="0" dirty="0" err="1">
                <a:ln>
                  <a:noFill/>
                </a:ln>
                <a:solidFill>
                  <a:prstClr val="black"/>
                </a:solidFill>
                <a:effectLst/>
                <a:uLnTx/>
                <a:uFillTx/>
                <a:latin typeface="Century Gothic" panose="020B0502020202020204"/>
                <a:ea typeface="+mj-ea"/>
                <a:cs typeface="+mj-cs"/>
              </a:rPr>
              <a:t>honour</a:t>
            </a:r>
            <a:r>
              <a:rPr kumimoji="0" lang="en-US" sz="2800" b="0" i="0" u="none" strike="noStrike" kern="1200" cap="none" spc="0" normalizeH="0" baseline="0" noProof="0" dirty="0">
                <a:ln>
                  <a:noFill/>
                </a:ln>
                <a:solidFill>
                  <a:prstClr val="black"/>
                </a:solidFill>
                <a:effectLst/>
                <a:uLnTx/>
                <a:uFillTx/>
                <a:latin typeface="Century Gothic" panose="020B0502020202020204"/>
                <a:ea typeface="+mj-ea"/>
                <a:cs typeface="+mj-cs"/>
              </a:rPr>
              <a:t> Christmas in my heart, and try to keep it all the year. I will live in the Past, the Present, and the Future. The Spirits of all Three shall strive within me."** - This quote is spoken by Scrooge after his visit with the Ghost of Christmas Present. It marks a pivotal moment in Scrooge's redemption as he commits to embracing the true spirit of Christmas and carrying the lessons he has learned into his everyday life. The quote symbolizes Scrooge's newfound resolve to change for the better and to live a life of generosity and kindness.</a:t>
            </a:r>
          </a:p>
          <a:p>
            <a:pPr marL="342900" marR="0" lvl="0" indent="-342900" algn="l" defTabSz="457200" rtl="0" eaLnBrk="1" fontAlgn="auto" latinLnBrk="0" hangingPunct="1">
              <a:lnSpc>
                <a:spcPct val="100000"/>
              </a:lnSpc>
              <a:spcBef>
                <a:spcPts val="1000"/>
              </a:spcBef>
              <a:spcAft>
                <a:spcPts val="0"/>
              </a:spcAft>
              <a:buClr>
                <a:srgbClr val="F5A408"/>
              </a:buClr>
              <a:buSzPct val="80000"/>
              <a:buFont typeface="Wingdings 3" charset="2"/>
              <a:buChar char=""/>
              <a:tabLst/>
              <a:defRPr/>
            </a:pPr>
            <a:endParaRPr kumimoji="0" lang="en-US" sz="2800" b="0" i="0" u="none" strike="noStrike" kern="1200" cap="none" spc="0" normalizeH="0" baseline="0" noProof="0" dirty="0">
              <a:ln>
                <a:noFill/>
              </a:ln>
              <a:solidFill>
                <a:prstClr val="black"/>
              </a:solidFill>
              <a:effectLst/>
              <a:uLnTx/>
              <a:uFillTx/>
              <a:latin typeface="Century Gothic" panose="020B0502020202020204"/>
              <a:ea typeface="+mj-ea"/>
              <a:cs typeface="+mj-cs"/>
            </a:endParaRPr>
          </a:p>
          <a:p>
            <a:pPr marL="0" marR="0" lvl="0" indent="0" algn="l" defTabSz="457200" rtl="0" eaLnBrk="1" fontAlgn="auto" latinLnBrk="0" hangingPunct="1">
              <a:lnSpc>
                <a:spcPct val="100000"/>
              </a:lnSpc>
              <a:spcBef>
                <a:spcPts val="1000"/>
              </a:spcBef>
              <a:spcAft>
                <a:spcPts val="0"/>
              </a:spcAft>
              <a:buClr>
                <a:srgbClr val="F5A408"/>
              </a:buClr>
              <a:buSzPct val="80000"/>
              <a:buNone/>
              <a:tabLst/>
              <a:defRPr/>
            </a:pPr>
            <a:r>
              <a:rPr kumimoji="0" lang="en-US" sz="2800" b="0" i="0" u="none" strike="noStrike" kern="1200" cap="none" spc="0" normalizeH="0" baseline="0" noProof="0" dirty="0">
                <a:ln>
                  <a:noFill/>
                </a:ln>
                <a:solidFill>
                  <a:prstClr val="black"/>
                </a:solidFill>
                <a:effectLst/>
                <a:uLnTx/>
                <a:uFillTx/>
                <a:latin typeface="Century Gothic" panose="020B0502020202020204"/>
                <a:ea typeface="+mj-ea"/>
                <a:cs typeface="+mj-cs"/>
              </a:rPr>
              <a:t>These quotes from Stave Three of "A Christmas Carol" highlight key themes such as compassion, redemption, and the transformative power of the holiday spirit. They contribute to the overall message of the novella and deepen the characterization of both Scrooge and the supporting cast.</a:t>
            </a:r>
          </a:p>
          <a:p>
            <a:endParaRPr lang="en-US" dirty="0"/>
          </a:p>
        </p:txBody>
      </p:sp>
    </p:spTree>
    <p:extLst>
      <p:ext uri="{BB962C8B-B14F-4D97-AF65-F5344CB8AC3E}">
        <p14:creationId xmlns:p14="http://schemas.microsoft.com/office/powerpoint/2010/main" val="955392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B767380-5E8D-A504-DFC2-B0C9081A6D72}"/>
              </a:ext>
            </a:extLst>
          </p:cNvPr>
          <p:cNvSpPr txBox="1"/>
          <p:nvPr/>
        </p:nvSpPr>
        <p:spPr>
          <a:xfrm>
            <a:off x="386574" y="1111045"/>
            <a:ext cx="2165978" cy="523220"/>
          </a:xfrm>
          <a:prstGeom prst="rect">
            <a:avLst/>
          </a:prstGeom>
          <a:solidFill>
            <a:schemeClr val="tx1"/>
          </a:solidFill>
        </p:spPr>
        <p:txBody>
          <a:bodyPr wrap="none" rtlCol="0">
            <a:spAutoFit/>
          </a:bodyPr>
          <a:lstStyle/>
          <a:p>
            <a:r>
              <a:rPr lang="en-US" sz="2800" b="1">
                <a:solidFill>
                  <a:srgbClr val="00B050"/>
                </a:solidFill>
              </a:rPr>
              <a:t>Homework </a:t>
            </a:r>
            <a:endParaRPr lang="en-US" sz="2800" b="1" dirty="0">
              <a:solidFill>
                <a:srgbClr val="00B050"/>
              </a:solidFill>
            </a:endParaRPr>
          </a:p>
        </p:txBody>
      </p:sp>
      <p:sp>
        <p:nvSpPr>
          <p:cNvPr id="5" name="Content Placeholder 4">
            <a:extLst>
              <a:ext uri="{FF2B5EF4-FFF2-40B4-BE49-F238E27FC236}">
                <a16:creationId xmlns:a16="http://schemas.microsoft.com/office/drawing/2014/main" id="{A9EFFC3D-4401-55C6-388A-ECCFF5DDD2D9}"/>
              </a:ext>
            </a:extLst>
          </p:cNvPr>
          <p:cNvSpPr>
            <a:spLocks noGrp="1"/>
          </p:cNvSpPr>
          <p:nvPr>
            <p:ph idx="1"/>
          </p:nvPr>
        </p:nvSpPr>
        <p:spPr/>
        <p:txBody>
          <a:bodyPr>
            <a:normAutofit/>
          </a:bodyPr>
          <a:lstStyle/>
          <a:p>
            <a:r>
              <a:rPr lang="en-US" sz="3200"/>
              <a:t>Read chapter 4 – third ghost</a:t>
            </a:r>
            <a:endParaRPr lang="en-US" sz="3200" dirty="0"/>
          </a:p>
        </p:txBody>
      </p:sp>
    </p:spTree>
    <p:extLst>
      <p:ext uri="{BB962C8B-B14F-4D97-AF65-F5344CB8AC3E}">
        <p14:creationId xmlns:p14="http://schemas.microsoft.com/office/powerpoint/2010/main" val="376115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4581</TotalTime>
  <Words>684</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Times New Roman</vt:lpstr>
      <vt:lpstr>Wingdings 3</vt:lpstr>
      <vt:lpstr>Ion</vt:lpstr>
      <vt:lpstr>A Christmas Carol  By Charles dickens</vt:lpstr>
      <vt:lpstr>PowerPoint Presentation</vt:lpstr>
      <vt:lpstr>PowerPoint Presentation</vt:lpstr>
      <vt:lpstr>Important quotes</vt:lpstr>
      <vt:lpstr>Important quotes</vt:lpstr>
      <vt:lpstr>Important quotes</vt:lpstr>
      <vt:lpstr>Important quotes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Christmas Carol  By Charles dickens</dc:title>
  <dc:creator>Shahenaz</dc:creator>
  <cp:lastModifiedBy>Shahinaz HELMY</cp:lastModifiedBy>
  <cp:revision>54</cp:revision>
  <dcterms:created xsi:type="dcterms:W3CDTF">2024-04-21T11:18:39Z</dcterms:created>
  <dcterms:modified xsi:type="dcterms:W3CDTF">2024-05-18T17:04:14Z</dcterms:modified>
</cp:coreProperties>
</file>