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6" r:id="rId3"/>
    <p:sldId id="277" r:id="rId4"/>
    <p:sldId id="279" r:id="rId5"/>
    <p:sldId id="280" r:id="rId6"/>
    <p:sldId id="281" r:id="rId7"/>
    <p:sldId id="282" r:id="rId8"/>
    <p:sldId id="267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Twinkl" pitchFamily="2" charset="0"/>
      <p:regular r:id="rId16"/>
      <p:bold r:id="rId17"/>
    </p:embeddedFont>
    <p:embeddedFont>
      <p:font typeface="Sassoon Infant Rg" panose="02000503030000020003" pitchFamily="50" charset="0"/>
      <p:regular r:id="rId18"/>
      <p:bold r:id="rId19"/>
    </p:embeddedFont>
    <p:embeddedFont>
      <p:font typeface="Twinkl SemiBold" pitchFamily="2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24B"/>
    <a:srgbClr val="18A0DB"/>
    <a:srgbClr val="DE1E5A"/>
    <a:srgbClr val="BC0105"/>
    <a:srgbClr val="4DB1E3"/>
    <a:srgbClr val="80C1EB"/>
    <a:srgbClr val="ACDDFC"/>
    <a:srgbClr val="FFFFFF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/b-demonstrate-that-the-flow-of-electricity-in-closed-circuits-can-produce-light-heat-or-sound-6-force-motion-and-energy-the-student-knows-that-energy-occurs-in-many-forms-and-can-be-observed-in-cycles-patterns-and-systems-the-student-is-expected-to-science-grade-5-texas-essential-knowledge-and-skills-usa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m/resource/b-demonstrate-that-the-flow-of-electricity-in-closed-circuits-can-produce-light-heat-or-sound-6-force-motion-and-energy-the-student-knows-that-energy-occurs-in-many-forms-and-can-be-observed-in-cycles-patterns-and-systems-the-student-is-expected-to-science-grade-5-texas-essential-knowledge-and-skills-usa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3278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  <p:sldLayoutId id="214748366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352" y="1425575"/>
            <a:ext cx="6550272" cy="774700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  <a:spcBef>
                <a:spcPts val="2000"/>
              </a:spcBef>
            </a:pPr>
            <a:r>
              <a:rPr lang="en-GB" altLang="en-US" dirty="0">
                <a:latin typeface="Twinkl" pitchFamily="2" charset="0"/>
              </a:rPr>
              <a:t>You have a single battery (no holder), a bulb, and a piece of foil. </a:t>
            </a:r>
            <a:br>
              <a:rPr lang="en-GB" altLang="en-US" dirty="0">
                <a:latin typeface="Twinkl" pitchFamily="2" charset="0"/>
              </a:rPr>
            </a:br>
            <a:r>
              <a:rPr lang="en-GB" altLang="en-US" dirty="0">
                <a:latin typeface="Twinkl" pitchFamily="2" charset="0"/>
              </a:rPr>
              <a:t>Can you make the bulb light up?</a:t>
            </a:r>
          </a:p>
        </p:txBody>
      </p:sp>
      <p:sp>
        <p:nvSpPr>
          <p:cNvPr id="9220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Make a simple circuit</a:t>
            </a:r>
          </a:p>
        </p:txBody>
      </p:sp>
      <p:pic>
        <p:nvPicPr>
          <p:cNvPr id="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956" y="3493510"/>
            <a:ext cx="4232398" cy="245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52" y="2842596"/>
            <a:ext cx="1123123" cy="30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615" y="3861756"/>
            <a:ext cx="825200" cy="17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7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Make a bulb light up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755650" y="1453357"/>
            <a:ext cx="7632700" cy="809625"/>
          </a:xfrm>
        </p:spPr>
        <p:txBody>
          <a:bodyPr/>
          <a:lstStyle/>
          <a:p>
            <a:r>
              <a:rPr lang="en-GB" altLang="en-US" dirty="0">
                <a:latin typeface="Twinkl" pitchFamily="2" charset="0"/>
              </a:rPr>
              <a:t>Why does the bulb light up?</a:t>
            </a:r>
          </a:p>
          <a:p>
            <a:r>
              <a:rPr lang="en-GB" altLang="en-US" dirty="0">
                <a:latin typeface="Twinkl" pitchFamily="2" charset="0"/>
              </a:rPr>
              <a:t>Record your circuit.</a:t>
            </a:r>
          </a:p>
        </p:txBody>
      </p:sp>
      <p:pic>
        <p:nvPicPr>
          <p:cNvPr id="10244" name="Picture 30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582863"/>
            <a:ext cx="4040188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975" y="2243138"/>
            <a:ext cx="2052638" cy="337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858000" y="5730875"/>
            <a:ext cx="1709738" cy="584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circuit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427788" y="5730875"/>
            <a:ext cx="1709737" cy="584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circuit</a:t>
            </a:r>
          </a:p>
        </p:txBody>
      </p:sp>
    </p:spTree>
    <p:extLst>
      <p:ext uri="{BB962C8B-B14F-4D97-AF65-F5344CB8AC3E}">
        <p14:creationId xmlns:p14="http://schemas.microsoft.com/office/powerpoint/2010/main" val="248453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/>
          <p:cNvSpPr>
            <a:spLocks noGrp="1"/>
          </p:cNvSpPr>
          <p:nvPr>
            <p:ph type="title"/>
          </p:nvPr>
        </p:nvSpPr>
        <p:spPr>
          <a:xfrm>
            <a:off x="457200" y="490537"/>
            <a:ext cx="8220075" cy="993775"/>
          </a:xfrm>
        </p:spPr>
        <p:txBody>
          <a:bodyPr/>
          <a:lstStyle/>
          <a:p>
            <a:pPr algn="ctr" eaLnBrk="1" hangingPunct="1"/>
            <a:r>
              <a:rPr lang="en-GB" altLang="en-US" sz="3600" dirty="0">
                <a:latin typeface="+mn-lt"/>
              </a:rPr>
              <a:t>Make a simple circuit</a:t>
            </a:r>
          </a:p>
        </p:txBody>
      </p:sp>
      <p:sp>
        <p:nvSpPr>
          <p:cNvPr id="12291" name="Content Placeholder 21"/>
          <p:cNvSpPr>
            <a:spLocks/>
          </p:cNvSpPr>
          <p:nvPr/>
        </p:nvSpPr>
        <p:spPr bwMode="auto">
          <a:xfrm>
            <a:off x="5766485" y="3862388"/>
            <a:ext cx="2638425" cy="158273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endParaRPr lang="en-GB" altLang="en-US"/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862697" y="2352675"/>
            <a:ext cx="2193925" cy="3709988"/>
            <a:chOff x="761040" y="1577777"/>
            <a:chExt cx="2659717" cy="4493475"/>
          </a:xfrm>
        </p:grpSpPr>
        <p:sp>
          <p:nvSpPr>
            <p:cNvPr id="30" name="Rectangle 29"/>
            <p:cNvSpPr/>
            <p:nvPr/>
          </p:nvSpPr>
          <p:spPr>
            <a:xfrm>
              <a:off x="1165194" y="3231345"/>
              <a:ext cx="1882202" cy="28399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grpSp>
          <p:nvGrpSpPr>
            <p:cNvPr id="12307" name="Group 1"/>
            <p:cNvGrpSpPr>
              <a:grpSpLocks/>
            </p:cNvGrpSpPr>
            <p:nvPr/>
          </p:nvGrpSpPr>
          <p:grpSpPr bwMode="auto">
            <a:xfrm>
              <a:off x="761040" y="1577777"/>
              <a:ext cx="2596106" cy="2596106"/>
              <a:chOff x="656467" y="1473204"/>
              <a:chExt cx="2805252" cy="2805252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56467" y="1473204"/>
                <a:ext cx="2805362" cy="2804832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/>
              </a:p>
            </p:txBody>
          </p:sp>
          <p:pic>
            <p:nvPicPr>
              <p:cNvPr id="12311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8911" y="1699951"/>
                <a:ext cx="2275806" cy="2219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2308" name="Content Placeholder 21"/>
            <p:cNvSpPr>
              <a:spLocks/>
            </p:cNvSpPr>
            <p:nvPr/>
          </p:nvSpPr>
          <p:spPr bwMode="auto">
            <a:xfrm>
              <a:off x="782417" y="3872218"/>
              <a:ext cx="2638340" cy="586124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 dirty="0"/>
                <a:t>Bulb in a holder</a:t>
              </a:r>
            </a:p>
          </p:txBody>
        </p:sp>
        <p:pic>
          <p:nvPicPr>
            <p:cNvPr id="12309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73" y="4483658"/>
              <a:ext cx="1431428" cy="143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095097" y="2352675"/>
            <a:ext cx="2203450" cy="3709988"/>
            <a:chOff x="5851834" y="1577777"/>
            <a:chExt cx="2670118" cy="4493475"/>
          </a:xfrm>
        </p:grpSpPr>
        <p:sp>
          <p:nvSpPr>
            <p:cNvPr id="40" name="Rectangle 39"/>
            <p:cNvSpPr/>
            <p:nvPr/>
          </p:nvSpPr>
          <p:spPr>
            <a:xfrm>
              <a:off x="6255814" y="3231345"/>
              <a:ext cx="1881394" cy="28399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851834" y="1577777"/>
              <a:ext cx="2595094" cy="2597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2303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095" y="1834796"/>
              <a:ext cx="638572" cy="195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Content Placeholder 21"/>
            <p:cNvSpPr>
              <a:spLocks/>
            </p:cNvSpPr>
            <p:nvPr/>
          </p:nvSpPr>
          <p:spPr bwMode="auto">
            <a:xfrm>
              <a:off x="5883612" y="3936201"/>
              <a:ext cx="2638340" cy="49470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altLang="en-US" dirty="0"/>
                <a:t>Battery in a holder</a:t>
              </a:r>
            </a:p>
          </p:txBody>
        </p:sp>
        <p:pic>
          <p:nvPicPr>
            <p:cNvPr id="12305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6" y="4518916"/>
              <a:ext cx="1431428" cy="1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3478897" y="2352675"/>
            <a:ext cx="2193925" cy="3709988"/>
            <a:chOff x="3220346" y="1577777"/>
            <a:chExt cx="2659717" cy="4493475"/>
          </a:xfrm>
        </p:grpSpPr>
        <p:sp>
          <p:nvSpPr>
            <p:cNvPr id="46" name="Rectangle 45"/>
            <p:cNvSpPr/>
            <p:nvPr/>
          </p:nvSpPr>
          <p:spPr>
            <a:xfrm rot="10800000">
              <a:off x="3593707" y="1577777"/>
              <a:ext cx="1882202" cy="28399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3283856" y="3473612"/>
              <a:ext cx="2596207" cy="2597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2298" name="Content Placeholder 21"/>
            <p:cNvSpPr>
              <a:spLocks/>
            </p:cNvSpPr>
            <p:nvPr/>
          </p:nvSpPr>
          <p:spPr bwMode="auto">
            <a:xfrm>
              <a:off x="3220346" y="3234056"/>
              <a:ext cx="2638340" cy="482181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Wires</a:t>
              </a:r>
            </a:p>
          </p:txBody>
        </p:sp>
        <p:pic>
          <p:nvPicPr>
            <p:cNvPr id="12299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7107" y="3891191"/>
              <a:ext cx="1961092" cy="1754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0" name="Picture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6211" y="1787619"/>
              <a:ext cx="1431428" cy="1438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755649" y="1373981"/>
            <a:ext cx="7432006" cy="83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GB" altLang="en-US" dirty="0">
                <a:latin typeface="+mn-lt"/>
              </a:rPr>
              <a:t>You have a single battery in a holder, a bulb in a holder, and two wires. Can you make the bulb light up?</a:t>
            </a:r>
          </a:p>
        </p:txBody>
      </p:sp>
    </p:spTree>
    <p:extLst>
      <p:ext uri="{BB962C8B-B14F-4D97-AF65-F5344CB8AC3E}">
        <p14:creationId xmlns:p14="http://schemas.microsoft.com/office/powerpoint/2010/main" val="331039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A simple circuit</a:t>
            </a:r>
          </a:p>
        </p:txBody>
      </p:sp>
      <p:pic>
        <p:nvPicPr>
          <p:cNvPr id="18" name="Picture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7"/>
          <a:stretch/>
        </p:blipFill>
        <p:spPr>
          <a:xfrm>
            <a:off x="1173424" y="1514476"/>
            <a:ext cx="6787626" cy="4617384"/>
          </a:xfrm>
          <a:prstGeom prst="roundRect">
            <a:avLst>
              <a:gd name="adj" fmla="val 3143"/>
            </a:avLst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514715" y="1705769"/>
            <a:ext cx="1524000" cy="968378"/>
            <a:chOff x="5514902" y="1706482"/>
            <a:chExt cx="1524090" cy="967681"/>
          </a:xfrm>
          <a:solidFill>
            <a:srgbClr val="ECC24B"/>
          </a:solidFill>
        </p:grpSpPr>
        <p:cxnSp>
          <p:nvCxnSpPr>
            <p:cNvPr id="14" name="Straight Arrow Connector 13"/>
            <p:cNvCxnSpPr/>
            <p:nvPr/>
          </p:nvCxnSpPr>
          <p:spPr>
            <a:xfrm>
              <a:off x="6175115" y="2271420"/>
              <a:ext cx="430334" cy="402743"/>
            </a:xfrm>
            <a:prstGeom prst="straightConnector1">
              <a:avLst/>
            </a:prstGeom>
            <a:grpFill/>
            <a:ln w="38100">
              <a:solidFill>
                <a:srgbClr val="ECC24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514902" y="1706482"/>
              <a:ext cx="1524090" cy="61709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ysClr val="windowText" lastClr="000000"/>
                  </a:solidFill>
                </a:rPr>
                <a:t>Battery in holder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781975" y="1653576"/>
            <a:ext cx="1698178" cy="1020569"/>
            <a:chOff x="531448" y="2071077"/>
            <a:chExt cx="1698178" cy="1021585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8" name="Rounded Rectangle 7"/>
            <p:cNvSpPr/>
            <p:nvPr/>
          </p:nvSpPr>
          <p:spPr>
            <a:xfrm>
              <a:off x="531448" y="2071077"/>
              <a:ext cx="1524000" cy="618151"/>
            </a:xfrm>
            <a:prstGeom prst="roundRect">
              <a:avLst/>
            </a:prstGeom>
            <a:solidFill>
              <a:srgbClr val="ECC2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ysClr val="windowText" lastClr="000000"/>
                  </a:solidFill>
                </a:rPr>
                <a:t>Wire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1293448" y="2622487"/>
              <a:ext cx="936178" cy="470175"/>
            </a:xfrm>
            <a:prstGeom prst="straightConnector1">
              <a:avLst/>
            </a:prstGeom>
            <a:grpFill/>
            <a:ln w="38100">
              <a:solidFill>
                <a:srgbClr val="ECC24B"/>
              </a:solidFill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2689413" y="4238512"/>
            <a:ext cx="1696590" cy="919425"/>
            <a:chOff x="499581" y="5012634"/>
            <a:chExt cx="1696128" cy="919242"/>
          </a:xfrm>
          <a:solidFill>
            <a:srgbClr val="ECC24B"/>
          </a:solidFill>
        </p:grpSpPr>
        <p:sp>
          <p:nvSpPr>
            <p:cNvPr id="7" name="Rounded Rectangle 6"/>
            <p:cNvSpPr/>
            <p:nvPr/>
          </p:nvSpPr>
          <p:spPr>
            <a:xfrm>
              <a:off x="672124" y="5314461"/>
              <a:ext cx="1523585" cy="617415"/>
            </a:xfrm>
            <a:prstGeom prst="roundRect">
              <a:avLst/>
            </a:prstGeom>
            <a:grpFill/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dirty="0">
                  <a:solidFill>
                    <a:sysClr val="windowText" lastClr="000000"/>
                  </a:solidFill>
                </a:rPr>
                <a:t>Bulb in holder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499581" y="5012634"/>
              <a:ext cx="483961" cy="408711"/>
            </a:xfrm>
            <a:prstGeom prst="straightConnector1">
              <a:avLst/>
            </a:prstGeom>
            <a:grpFill/>
            <a:ln w="38100">
              <a:noFill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445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>
                <a:latin typeface="+mn-lt"/>
              </a:rPr>
              <a:t>Make a simple circuit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755649" y="1440503"/>
            <a:ext cx="7497764" cy="739775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GB" altLang="en-US" dirty="0">
                <a:latin typeface="Twinkl" pitchFamily="2" charset="0"/>
              </a:rPr>
              <a:t>You have a single battery in a holder, a buzzer or motor, and two wires. Can you make the buzzer sound or the motor turn on?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033060" y="2352675"/>
            <a:ext cx="2370138" cy="3709988"/>
            <a:chOff x="5756327" y="1577777"/>
            <a:chExt cx="2872109" cy="4493475"/>
          </a:xfrm>
        </p:grpSpPr>
        <p:sp>
          <p:nvSpPr>
            <p:cNvPr id="16" name="Rectangle 15"/>
            <p:cNvSpPr/>
            <p:nvPr/>
          </p:nvSpPr>
          <p:spPr>
            <a:xfrm>
              <a:off x="6255814" y="3231345"/>
              <a:ext cx="1881394" cy="283990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5851834" y="1577777"/>
              <a:ext cx="2595094" cy="259764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4355" name="Picture 3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3095" y="1834796"/>
              <a:ext cx="638572" cy="1954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Content Placeholder 21"/>
            <p:cNvSpPr>
              <a:spLocks/>
            </p:cNvSpPr>
            <p:nvPr/>
          </p:nvSpPr>
          <p:spPr bwMode="auto">
            <a:xfrm>
              <a:off x="5756327" y="3936201"/>
              <a:ext cx="2872109" cy="494700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None/>
              </a:pPr>
              <a:r>
                <a:rPr lang="en-GB" altLang="en-US" dirty="0"/>
                <a:t>Battery in a holder</a:t>
              </a:r>
            </a:p>
          </p:txBody>
        </p:sp>
        <p:pic>
          <p:nvPicPr>
            <p:cNvPr id="1435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4876" y="4518916"/>
              <a:ext cx="1431428" cy="143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95675" y="2352675"/>
            <a:ext cx="2193925" cy="3709988"/>
            <a:chOff x="3495329" y="2352907"/>
            <a:chExt cx="2194596" cy="3709194"/>
          </a:xfrm>
        </p:grpSpPr>
        <p:sp>
          <p:nvSpPr>
            <p:cNvPr id="22" name="Rectangle 21"/>
            <p:cNvSpPr/>
            <p:nvPr/>
          </p:nvSpPr>
          <p:spPr bwMode="auto">
            <a:xfrm rot="10800000">
              <a:off x="3803398" y="2352907"/>
              <a:ext cx="1553050" cy="23442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Oval 22"/>
            <p:cNvSpPr/>
            <p:nvPr/>
          </p:nvSpPr>
          <p:spPr bwMode="auto">
            <a:xfrm rot="10800000">
              <a:off x="3547733" y="3917847"/>
              <a:ext cx="2142192" cy="2144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50" name="Content Placeholder 21"/>
            <p:cNvSpPr>
              <a:spLocks/>
            </p:cNvSpPr>
            <p:nvPr/>
          </p:nvSpPr>
          <p:spPr bwMode="auto">
            <a:xfrm>
              <a:off x="3495329" y="3720103"/>
              <a:ext cx="2176957" cy="398022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Wires</a:t>
              </a:r>
            </a:p>
          </p:txBody>
        </p:sp>
        <p:pic>
          <p:nvPicPr>
            <p:cNvPr id="1435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7460" y="4262543"/>
              <a:ext cx="1618144" cy="144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3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243" y="2526124"/>
              <a:ext cx="1181105" cy="1187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79475" y="2352675"/>
            <a:ext cx="2193925" cy="3709988"/>
            <a:chOff x="879129" y="2352907"/>
            <a:chExt cx="2194596" cy="3709194"/>
          </a:xfrm>
        </p:grpSpPr>
        <p:sp>
          <p:nvSpPr>
            <p:cNvPr id="9" name="Rectangle 8"/>
            <p:cNvSpPr/>
            <p:nvPr/>
          </p:nvSpPr>
          <p:spPr bwMode="auto">
            <a:xfrm>
              <a:off x="1212606" y="3717865"/>
              <a:ext cx="1553050" cy="234423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879129" y="2352907"/>
              <a:ext cx="2142193" cy="2144254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4345" name="Content Placeholder 21"/>
            <p:cNvSpPr>
              <a:spLocks/>
            </p:cNvSpPr>
            <p:nvPr/>
          </p:nvSpPr>
          <p:spPr bwMode="auto">
            <a:xfrm>
              <a:off x="896768" y="4296883"/>
              <a:ext cx="2176957" cy="483823"/>
            </a:xfrm>
            <a:prstGeom prst="roundRect">
              <a:avLst>
                <a:gd name="adj" fmla="val 2583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08000" tIns="108000" rIns="108000" bIns="10800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GB" altLang="en-US"/>
                <a:t>Motor</a:t>
              </a:r>
            </a:p>
          </p:txBody>
        </p:sp>
        <p:pic>
          <p:nvPicPr>
            <p:cNvPr id="14346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302" y="2874588"/>
              <a:ext cx="1717051" cy="1085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0184" y="4708054"/>
              <a:ext cx="1250124" cy="1256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792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>
                <a:latin typeface="+mn-lt"/>
              </a:rPr>
              <a:t>Make a simple circuit</a:t>
            </a:r>
          </a:p>
        </p:txBody>
      </p:sp>
      <p:pic>
        <p:nvPicPr>
          <p:cNvPr id="15363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" y="1817688"/>
            <a:ext cx="497359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0" y="5730875"/>
            <a:ext cx="1709738" cy="584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circuit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858000" y="5730875"/>
            <a:ext cx="1709738" cy="584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circuit</a:t>
            </a:r>
          </a:p>
        </p:txBody>
      </p:sp>
      <p:grpSp>
        <p:nvGrpSpPr>
          <p:cNvPr id="50" name="Group 49"/>
          <p:cNvGrpSpPr>
            <a:grpSpLocks/>
          </p:cNvGrpSpPr>
          <p:nvPr/>
        </p:nvGrpSpPr>
        <p:grpSpPr bwMode="auto">
          <a:xfrm>
            <a:off x="5797711" y="1809750"/>
            <a:ext cx="2544762" cy="3746500"/>
            <a:chOff x="5528899" y="1809299"/>
            <a:chExt cx="2544675" cy="374650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468667" y="1817237"/>
              <a:ext cx="16049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65637" y="1809299"/>
              <a:ext cx="0" cy="37465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68667" y="5547862"/>
              <a:ext cx="1604907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468667" y="4698549"/>
              <a:ext cx="0" cy="85725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816226" y="4419149"/>
              <a:ext cx="1273131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084505" y="4698549"/>
              <a:ext cx="773086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486128" y="1809299"/>
              <a:ext cx="0" cy="11049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092442" y="2914199"/>
              <a:ext cx="401624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Chord 30"/>
            <p:cNvSpPr/>
            <p:nvPr/>
          </p:nvSpPr>
          <p:spPr>
            <a:xfrm rot="1424381" flipH="1" flipV="1">
              <a:off x="5528899" y="2676074"/>
              <a:ext cx="609579" cy="604838"/>
            </a:xfrm>
            <a:prstGeom prst="chord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084505" y="3125337"/>
              <a:ext cx="401623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471842" y="3125337"/>
              <a:ext cx="0" cy="129381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877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</TotalTime>
  <Words>140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Arial</vt:lpstr>
      <vt:lpstr>Twinkl</vt:lpstr>
      <vt:lpstr>Sassoon Infant Rg</vt:lpstr>
      <vt:lpstr>Twinkl SemiBold</vt:lpstr>
      <vt:lpstr>Office Theme</vt:lpstr>
      <vt:lpstr>PowerPoint Presentation</vt:lpstr>
      <vt:lpstr>Make a simple circuit</vt:lpstr>
      <vt:lpstr>Make a bulb light up</vt:lpstr>
      <vt:lpstr>Make a simple circuit</vt:lpstr>
      <vt:lpstr>A simple circuit</vt:lpstr>
      <vt:lpstr>Make a simple circuit</vt:lpstr>
      <vt:lpstr>Make a simple circuit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Becker</dc:creator>
  <cp:lastModifiedBy>Thomas Becker</cp:lastModifiedBy>
  <cp:revision>10</cp:revision>
  <dcterms:created xsi:type="dcterms:W3CDTF">2020-02-07T08:53:36Z</dcterms:created>
  <dcterms:modified xsi:type="dcterms:W3CDTF">2020-02-11T10:23:17Z</dcterms:modified>
</cp:coreProperties>
</file>