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winkl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BF"/>
    <a:srgbClr val="F0DD85"/>
    <a:srgbClr val="A7DCFD"/>
    <a:srgbClr val="0682C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21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08" y="5720862"/>
            <a:ext cx="118403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46477" y="6254262"/>
            <a:ext cx="691661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240895"/>
            <a:ext cx="8220075" cy="994306"/>
          </a:xfrm>
        </p:spPr>
        <p:txBody>
          <a:bodyPr/>
          <a:lstStyle/>
          <a:p>
            <a:pPr lvl="0" algn="ctr"/>
            <a:r>
              <a:rPr lang="en-GB" dirty="0"/>
              <a:t>Now come up with your own question and challenge </a:t>
            </a:r>
            <a:br>
              <a:rPr lang="en-GB" dirty="0"/>
            </a:br>
            <a:r>
              <a:rPr lang="en-GB" dirty="0"/>
              <a:t>your partner.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7" y="3319895"/>
            <a:ext cx="6772275" cy="31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1" y="71272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Each boy is wearing 2 shoes. There are 4 boys.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Let’s add the shoes.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650" y="1513946"/>
            <a:ext cx="2591213" cy="2913117"/>
            <a:chOff x="755650" y="1513946"/>
            <a:chExt cx="2591213" cy="2913117"/>
          </a:xfrm>
        </p:grpSpPr>
        <p:sp>
          <p:nvSpPr>
            <p:cNvPr id="6" name="Oval 5"/>
            <p:cNvSpPr/>
            <p:nvPr/>
          </p:nvSpPr>
          <p:spPr>
            <a:xfrm>
              <a:off x="755650" y="1693569"/>
              <a:ext cx="2591213" cy="25912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50" y="1513946"/>
              <a:ext cx="947429" cy="29131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389" y="1551290"/>
              <a:ext cx="828538" cy="287577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797137" y="1511486"/>
            <a:ext cx="2591213" cy="2915577"/>
            <a:chOff x="5797137" y="1511486"/>
            <a:chExt cx="2591213" cy="2915577"/>
          </a:xfrm>
        </p:grpSpPr>
        <p:sp>
          <p:nvSpPr>
            <p:cNvPr id="8" name="Oval 7"/>
            <p:cNvSpPr/>
            <p:nvPr/>
          </p:nvSpPr>
          <p:spPr>
            <a:xfrm>
              <a:off x="5797137" y="1693569"/>
              <a:ext cx="2591213" cy="25912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720" y="1511486"/>
              <a:ext cx="914744" cy="29155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641" y="1511486"/>
              <a:ext cx="937252" cy="283288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608434" y="278460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b="1" dirty="0"/>
              <a:t>2 + 2 + 2 + 2 = 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50" y="4672731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many times do you see the number 2?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449640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write this sum a different way.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22780" y="4672731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22780" y="5449640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22780" y="4672731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22780" y="5449640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 × 2 = 8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2" grpId="0" animBg="1"/>
      <p:bldP spid="13" grpId="0" animBg="1"/>
      <p:bldP spid="18" grpId="0" animBg="1"/>
      <p:bldP spid="1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3563942" y="4672731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651" y="71272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Each monkey has 2 bananas. There are 6 monkeys.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5651" y="1723712"/>
            <a:ext cx="1676427" cy="1330887"/>
            <a:chOff x="755651" y="1601290"/>
            <a:chExt cx="1945603" cy="1544581"/>
          </a:xfrm>
        </p:grpSpPr>
        <p:sp>
          <p:nvSpPr>
            <p:cNvPr id="4" name="Oval 3"/>
            <p:cNvSpPr/>
            <p:nvPr/>
          </p:nvSpPr>
          <p:spPr>
            <a:xfrm>
              <a:off x="755651" y="1601290"/>
              <a:ext cx="1544581" cy="15445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41" y="1695015"/>
              <a:ext cx="1364613" cy="13571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996887" y="2145019"/>
              <a:ext cx="662730" cy="4403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765115" y="2145019"/>
              <a:ext cx="662730" cy="44034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759645" y="2836984"/>
            <a:ext cx="1676427" cy="1330887"/>
            <a:chOff x="755651" y="1601290"/>
            <a:chExt cx="1945603" cy="1544581"/>
          </a:xfrm>
        </p:grpSpPr>
        <p:sp>
          <p:nvSpPr>
            <p:cNvPr id="10" name="Oval 9"/>
            <p:cNvSpPr/>
            <p:nvPr/>
          </p:nvSpPr>
          <p:spPr>
            <a:xfrm>
              <a:off x="755651" y="1601290"/>
              <a:ext cx="1544581" cy="15445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41" y="1695015"/>
              <a:ext cx="1364613" cy="13571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996887" y="2145019"/>
              <a:ext cx="662730" cy="44034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765115" y="2145019"/>
              <a:ext cx="662730" cy="4403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63333" y="1723712"/>
            <a:ext cx="1676427" cy="1330887"/>
            <a:chOff x="755651" y="1601290"/>
            <a:chExt cx="1945603" cy="1544581"/>
          </a:xfrm>
        </p:grpSpPr>
        <p:sp>
          <p:nvSpPr>
            <p:cNvPr id="15" name="Oval 14"/>
            <p:cNvSpPr/>
            <p:nvPr/>
          </p:nvSpPr>
          <p:spPr>
            <a:xfrm>
              <a:off x="755651" y="1601290"/>
              <a:ext cx="1544581" cy="15445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41" y="1695015"/>
              <a:ext cx="1364613" cy="135712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996887" y="2145019"/>
              <a:ext cx="662730" cy="4403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765115" y="2145019"/>
              <a:ext cx="662730" cy="44034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24947" y="2836984"/>
            <a:ext cx="1676427" cy="1330887"/>
            <a:chOff x="755651" y="1601290"/>
            <a:chExt cx="1945603" cy="1544581"/>
          </a:xfrm>
        </p:grpSpPr>
        <p:sp>
          <p:nvSpPr>
            <p:cNvPr id="20" name="Oval 19"/>
            <p:cNvSpPr/>
            <p:nvPr/>
          </p:nvSpPr>
          <p:spPr>
            <a:xfrm>
              <a:off x="755651" y="1601290"/>
              <a:ext cx="1544581" cy="15445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41" y="1695015"/>
              <a:ext cx="1364613" cy="135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996887" y="2145019"/>
              <a:ext cx="662730" cy="4403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765115" y="2145019"/>
              <a:ext cx="662730" cy="44034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546658" y="1723712"/>
            <a:ext cx="1676427" cy="1330887"/>
            <a:chOff x="755651" y="1601290"/>
            <a:chExt cx="1945603" cy="1544581"/>
          </a:xfrm>
        </p:grpSpPr>
        <p:sp>
          <p:nvSpPr>
            <p:cNvPr id="25" name="Oval 24"/>
            <p:cNvSpPr/>
            <p:nvPr/>
          </p:nvSpPr>
          <p:spPr>
            <a:xfrm>
              <a:off x="755651" y="1601290"/>
              <a:ext cx="1544581" cy="15445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41" y="1695015"/>
              <a:ext cx="1364613" cy="13571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996887" y="2145019"/>
              <a:ext cx="662730" cy="440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765115" y="2145019"/>
              <a:ext cx="662730" cy="44034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711923" y="2830917"/>
            <a:ext cx="1676427" cy="1330887"/>
            <a:chOff x="755651" y="1601290"/>
            <a:chExt cx="1945603" cy="1544581"/>
          </a:xfrm>
        </p:grpSpPr>
        <p:sp>
          <p:nvSpPr>
            <p:cNvPr id="30" name="Oval 29"/>
            <p:cNvSpPr/>
            <p:nvPr/>
          </p:nvSpPr>
          <p:spPr>
            <a:xfrm>
              <a:off x="755651" y="1601290"/>
              <a:ext cx="1544581" cy="15445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41" y="1695015"/>
              <a:ext cx="1364613" cy="135712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996887" y="2145019"/>
              <a:ext cx="662730" cy="4403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90547">
              <a:off x="765115" y="2145019"/>
              <a:ext cx="662730" cy="44034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55650" y="4672731"/>
            <a:ext cx="7632700" cy="586086"/>
            <a:chOff x="755650" y="4672731"/>
            <a:chExt cx="7632700" cy="586086"/>
          </a:xfrm>
        </p:grpSpPr>
        <p:sp>
          <p:nvSpPr>
            <p:cNvPr id="34" name="Rounded Rectangle 33"/>
            <p:cNvSpPr/>
            <p:nvPr/>
          </p:nvSpPr>
          <p:spPr>
            <a:xfrm>
              <a:off x="755650" y="4672731"/>
              <a:ext cx="2558051" cy="586086"/>
            </a:xfrm>
            <a:prstGeom prst="roundRect">
              <a:avLst>
                <a:gd name="adj" fmla="val 2738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F0D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Addition sentence: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31472" y="4672731"/>
              <a:ext cx="5356878" cy="586086"/>
            </a:xfrm>
            <a:prstGeom prst="roundRect">
              <a:avLst>
                <a:gd name="adj" fmla="val 27387"/>
              </a:avLst>
            </a:prstGeom>
            <a:solidFill>
              <a:srgbClr val="F7EEBF"/>
            </a:solidFill>
            <a:ln w="28575">
              <a:solidFill>
                <a:srgbClr val="F0D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/>
              <a:r>
                <a:rPr lang="en-GB" dirty="0">
                  <a:solidFill>
                    <a:schemeClr val="tx1"/>
                  </a:solidFill>
                </a:rPr>
                <a:t>2 + 2 + 2 + 2 + 2 + 2 = 12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16258" y="4672731"/>
              <a:ext cx="134466" cy="586086"/>
            </a:xfrm>
            <a:prstGeom prst="rect">
              <a:avLst/>
            </a:prstGeom>
            <a:solidFill>
              <a:srgbClr val="F0DD85"/>
            </a:solidFill>
            <a:ln w="28575">
              <a:solidFill>
                <a:srgbClr val="F0D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5649" y="5465919"/>
            <a:ext cx="7632701" cy="586086"/>
            <a:chOff x="755649" y="5465919"/>
            <a:chExt cx="7632701" cy="586086"/>
          </a:xfrm>
        </p:grpSpPr>
        <p:sp>
          <p:nvSpPr>
            <p:cNvPr id="44" name="Rounded Rectangle 43"/>
            <p:cNvSpPr/>
            <p:nvPr/>
          </p:nvSpPr>
          <p:spPr>
            <a:xfrm>
              <a:off x="755649" y="5465919"/>
              <a:ext cx="2424339" cy="586086"/>
            </a:xfrm>
            <a:prstGeom prst="roundRect">
              <a:avLst>
                <a:gd name="adj" fmla="val 36244"/>
              </a:avLst>
            </a:prstGeom>
            <a:solidFill>
              <a:srgbClr val="F0DD85"/>
            </a:solidFill>
            <a:ln w="28575">
              <a:solidFill>
                <a:srgbClr val="F0DD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550" dirty="0">
                  <a:solidFill>
                    <a:schemeClr val="tx1"/>
                  </a:solidFill>
                </a:rPr>
                <a:t>Multiplication sentence: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16258" y="5465919"/>
              <a:ext cx="5372092" cy="586086"/>
              <a:chOff x="3016258" y="4672731"/>
              <a:chExt cx="5372092" cy="586086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031472" y="4672731"/>
                <a:ext cx="5356878" cy="586086"/>
              </a:xfrm>
              <a:prstGeom prst="roundRect">
                <a:avLst>
                  <a:gd name="adj" fmla="val 27387"/>
                </a:avLst>
              </a:prstGeom>
              <a:solidFill>
                <a:srgbClr val="F7EEBF"/>
              </a:solidFill>
              <a:ln w="28575">
                <a:solidFill>
                  <a:srgbClr val="F0DD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pPr lvl="0" algn="ctr"/>
                <a:r>
                  <a:rPr lang="en-GB" dirty="0">
                    <a:solidFill>
                      <a:schemeClr val="tx1"/>
                    </a:solidFill>
                  </a:rPr>
                  <a:t>6 × 2 = 12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16258" y="4672731"/>
                <a:ext cx="134466" cy="586086"/>
              </a:xfrm>
              <a:prstGeom prst="rect">
                <a:avLst/>
              </a:prstGeom>
              <a:solidFill>
                <a:srgbClr val="F0DD85"/>
              </a:solidFill>
              <a:ln w="28575">
                <a:solidFill>
                  <a:srgbClr val="F0DD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0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22780" y="4678187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22780" y="5449640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651" y="71272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Each dog has 4 legs. There are 3 dogs here.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4672731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How do we write this as an </a:t>
            </a:r>
            <a:r>
              <a:rPr lang="en-GB" b="1" dirty="0">
                <a:solidFill>
                  <a:schemeClr val="tx1"/>
                </a:solidFill>
              </a:rPr>
              <a:t>addition</a:t>
            </a:r>
            <a:r>
              <a:rPr lang="en-GB" dirty="0">
                <a:solidFill>
                  <a:schemeClr val="tx1"/>
                </a:solidFill>
              </a:rPr>
              <a:t> sentence?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650" y="5449640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How do we write it as a </a:t>
            </a:r>
            <a:r>
              <a:rPr lang="en-GB" b="1" dirty="0">
                <a:solidFill>
                  <a:schemeClr val="tx1"/>
                </a:solidFill>
              </a:rPr>
              <a:t>multiplication</a:t>
            </a:r>
            <a:r>
              <a:rPr lang="en-GB" dirty="0">
                <a:solidFill>
                  <a:schemeClr val="tx1"/>
                </a:solidFill>
              </a:rPr>
              <a:t> sentence?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22780" y="4672731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 + 4 + 4 = 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22780" y="5449640"/>
            <a:ext cx="196557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 × 4 = 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66510" y="1822778"/>
            <a:ext cx="2410592" cy="2321840"/>
            <a:chOff x="6066510" y="1822778"/>
            <a:chExt cx="2410592" cy="2321840"/>
          </a:xfrm>
        </p:grpSpPr>
        <p:sp>
          <p:nvSpPr>
            <p:cNvPr id="10" name="Oval 9"/>
            <p:cNvSpPr/>
            <p:nvPr/>
          </p:nvSpPr>
          <p:spPr>
            <a:xfrm>
              <a:off x="6066510" y="1822778"/>
              <a:ext cx="2321840" cy="232184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510" y="2067678"/>
              <a:ext cx="2410592" cy="18389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366704" y="1822778"/>
            <a:ext cx="2410594" cy="2321840"/>
            <a:chOff x="3366704" y="1822778"/>
            <a:chExt cx="2410594" cy="2321840"/>
          </a:xfrm>
        </p:grpSpPr>
        <p:sp>
          <p:nvSpPr>
            <p:cNvPr id="9" name="Oval 8"/>
            <p:cNvSpPr/>
            <p:nvPr/>
          </p:nvSpPr>
          <p:spPr>
            <a:xfrm>
              <a:off x="3411081" y="1822778"/>
              <a:ext cx="2321840" cy="232184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704" y="1941195"/>
              <a:ext cx="2410594" cy="215151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7595" y="1822778"/>
            <a:ext cx="2602314" cy="2321840"/>
            <a:chOff x="597595" y="1822778"/>
            <a:chExt cx="2602314" cy="2321840"/>
          </a:xfrm>
        </p:grpSpPr>
        <p:sp>
          <p:nvSpPr>
            <p:cNvPr id="4" name="Oval 3"/>
            <p:cNvSpPr/>
            <p:nvPr/>
          </p:nvSpPr>
          <p:spPr>
            <a:xfrm>
              <a:off x="755650" y="1822778"/>
              <a:ext cx="2321840" cy="232184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5" y="2315474"/>
              <a:ext cx="2602314" cy="1322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2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1" y="71272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There are 4 flowers in each vase. There are 5 vases here.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41500" y="1539692"/>
            <a:ext cx="3471349" cy="2994961"/>
            <a:chOff x="5756186" y="1539692"/>
            <a:chExt cx="3471349" cy="2994961"/>
          </a:xfrm>
        </p:grpSpPr>
        <p:sp>
          <p:nvSpPr>
            <p:cNvPr id="19" name="Oval 18"/>
            <p:cNvSpPr/>
            <p:nvPr/>
          </p:nvSpPr>
          <p:spPr>
            <a:xfrm>
              <a:off x="5756186" y="1634261"/>
              <a:ext cx="2632165" cy="263216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941" y="1539692"/>
              <a:ext cx="2102594" cy="29741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982" y="1560502"/>
              <a:ext cx="2102594" cy="2974151"/>
            </a:xfrm>
            <a:prstGeom prst="rect">
              <a:avLst/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6285757" y="4678187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85757" y="5449640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2342" y="1539692"/>
            <a:ext cx="4677981" cy="3015769"/>
            <a:chOff x="118836" y="1421649"/>
            <a:chExt cx="4677981" cy="3015769"/>
          </a:xfrm>
        </p:grpSpPr>
        <p:sp>
          <p:nvSpPr>
            <p:cNvPr id="6" name="Oval 5"/>
            <p:cNvSpPr/>
            <p:nvPr/>
          </p:nvSpPr>
          <p:spPr>
            <a:xfrm>
              <a:off x="1043559" y="1634261"/>
              <a:ext cx="2632165" cy="263216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773" y="1453488"/>
              <a:ext cx="2102594" cy="29741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36" y="1472714"/>
              <a:ext cx="2095914" cy="29647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802" y="1421649"/>
              <a:ext cx="2132015" cy="3015769"/>
            </a:xfrm>
            <a:prstGeom prst="rect">
              <a:avLst/>
            </a:prstGeom>
          </p:spPr>
        </p:pic>
      </p:grpSp>
      <p:sp>
        <p:nvSpPr>
          <p:cNvPr id="32" name="Rounded Rectangle 31"/>
          <p:cNvSpPr/>
          <p:nvPr/>
        </p:nvSpPr>
        <p:spPr>
          <a:xfrm>
            <a:off x="755650" y="4672731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How do we write this as an </a:t>
            </a:r>
            <a:r>
              <a:rPr lang="en-GB" b="1" dirty="0">
                <a:solidFill>
                  <a:schemeClr val="tx1"/>
                </a:solidFill>
              </a:rPr>
              <a:t>addition</a:t>
            </a:r>
            <a:r>
              <a:rPr lang="en-GB" dirty="0">
                <a:solidFill>
                  <a:schemeClr val="tx1"/>
                </a:solidFill>
              </a:rPr>
              <a:t> sentence?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5650" y="5449640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How do we write it as a </a:t>
            </a:r>
            <a:r>
              <a:rPr lang="en-GB" b="1" dirty="0">
                <a:solidFill>
                  <a:schemeClr val="tx1"/>
                </a:solidFill>
              </a:rPr>
              <a:t>multiplication</a:t>
            </a:r>
            <a:r>
              <a:rPr lang="en-GB" dirty="0">
                <a:solidFill>
                  <a:schemeClr val="tx1"/>
                </a:solidFill>
              </a:rPr>
              <a:t> sentence?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85757" y="4709165"/>
            <a:ext cx="2102593" cy="513219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4 + 4 + 4 + 4 + 4 = 20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85757" y="5449640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 × 4 = 20</a:t>
            </a:r>
          </a:p>
        </p:txBody>
      </p:sp>
    </p:spTree>
    <p:extLst>
      <p:ext uri="{BB962C8B-B14F-4D97-AF65-F5344CB8AC3E}">
        <p14:creationId xmlns:p14="http://schemas.microsoft.com/office/powerpoint/2010/main" val="4118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650" y="1473201"/>
            <a:ext cx="3060976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Addition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75651" y="1473201"/>
            <a:ext cx="2156311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Multiplication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90988" y="1473201"/>
            <a:ext cx="2097364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2174464"/>
            <a:ext cx="3060976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3 + 3 + 3 + 3 + 3 + 3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5651" y="2187006"/>
            <a:ext cx="2156311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6 ×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90987" y="2174464"/>
            <a:ext cx="2097365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18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2875727"/>
            <a:ext cx="3060976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5 + 5 + 5 + 5 + 5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50" y="3576990"/>
            <a:ext cx="3060976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7 + 7 + 7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4278253"/>
            <a:ext cx="3060976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4 + 4 + 4 + 4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75651" y="2875727"/>
            <a:ext cx="2156311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5 × 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5651" y="3576990"/>
            <a:ext cx="2156311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3 × 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75651" y="4278253"/>
            <a:ext cx="2156311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4 × 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90987" y="2875727"/>
            <a:ext cx="2097365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25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90987" y="3576990"/>
            <a:ext cx="2097365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21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90986" y="4278253"/>
            <a:ext cx="2097365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16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75651" y="5272559"/>
            <a:ext cx="4412699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Reveal answers</a:t>
            </a:r>
          </a:p>
        </p:txBody>
      </p:sp>
    </p:spTree>
    <p:extLst>
      <p:ext uri="{BB962C8B-B14F-4D97-AF65-F5344CB8AC3E}">
        <p14:creationId xmlns:p14="http://schemas.microsoft.com/office/powerpoint/2010/main" val="8618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these with your partner.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5651" y="147320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Each horse has 4 legs. There are 6 horses here.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5621" y="2382701"/>
            <a:ext cx="1105933" cy="1105933"/>
            <a:chOff x="755650" y="2342944"/>
            <a:chExt cx="1550227" cy="1550227"/>
          </a:xfrm>
        </p:grpSpPr>
        <p:sp>
          <p:nvSpPr>
            <p:cNvPr id="4" name="Oval 3"/>
            <p:cNvSpPr/>
            <p:nvPr/>
          </p:nvSpPr>
          <p:spPr>
            <a:xfrm>
              <a:off x="755650" y="2342944"/>
              <a:ext cx="1550227" cy="1550227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8" y="2624511"/>
              <a:ext cx="1137106" cy="95357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03017" y="2382701"/>
            <a:ext cx="1105933" cy="1105933"/>
            <a:chOff x="755650" y="2342944"/>
            <a:chExt cx="1550227" cy="1550227"/>
          </a:xfrm>
        </p:grpSpPr>
        <p:sp>
          <p:nvSpPr>
            <p:cNvPr id="8" name="Oval 7"/>
            <p:cNvSpPr/>
            <p:nvPr/>
          </p:nvSpPr>
          <p:spPr>
            <a:xfrm>
              <a:off x="755650" y="2342944"/>
              <a:ext cx="1550227" cy="1550227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8" y="2624511"/>
              <a:ext cx="1137106" cy="95357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390413" y="2382701"/>
            <a:ext cx="1105933" cy="1105933"/>
            <a:chOff x="755650" y="2342944"/>
            <a:chExt cx="1550227" cy="1550227"/>
          </a:xfrm>
        </p:grpSpPr>
        <p:sp>
          <p:nvSpPr>
            <p:cNvPr id="11" name="Oval 10"/>
            <p:cNvSpPr/>
            <p:nvPr/>
          </p:nvSpPr>
          <p:spPr>
            <a:xfrm>
              <a:off x="755650" y="2342944"/>
              <a:ext cx="1550227" cy="1550227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8" y="2624511"/>
              <a:ext cx="1137106" cy="95357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677809" y="2382701"/>
            <a:ext cx="1105933" cy="1105933"/>
            <a:chOff x="755650" y="2342944"/>
            <a:chExt cx="1550227" cy="1550227"/>
          </a:xfrm>
        </p:grpSpPr>
        <p:sp>
          <p:nvSpPr>
            <p:cNvPr id="14" name="Oval 13"/>
            <p:cNvSpPr/>
            <p:nvPr/>
          </p:nvSpPr>
          <p:spPr>
            <a:xfrm>
              <a:off x="755650" y="2342944"/>
              <a:ext cx="1550227" cy="1550227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8" y="2624511"/>
              <a:ext cx="1137106" cy="95357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965205" y="2382701"/>
            <a:ext cx="1105933" cy="1105933"/>
            <a:chOff x="755650" y="2342944"/>
            <a:chExt cx="1550227" cy="1550227"/>
          </a:xfrm>
        </p:grpSpPr>
        <p:sp>
          <p:nvSpPr>
            <p:cNvPr id="17" name="Oval 16"/>
            <p:cNvSpPr/>
            <p:nvPr/>
          </p:nvSpPr>
          <p:spPr>
            <a:xfrm>
              <a:off x="755650" y="2342944"/>
              <a:ext cx="1550227" cy="1550227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8" y="2624511"/>
              <a:ext cx="1137106" cy="95357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252601" y="2382701"/>
            <a:ext cx="1105933" cy="1105933"/>
            <a:chOff x="755650" y="2342944"/>
            <a:chExt cx="1550227" cy="1550227"/>
          </a:xfrm>
        </p:grpSpPr>
        <p:sp>
          <p:nvSpPr>
            <p:cNvPr id="20" name="Oval 19"/>
            <p:cNvSpPr/>
            <p:nvPr/>
          </p:nvSpPr>
          <p:spPr>
            <a:xfrm>
              <a:off x="755650" y="2342944"/>
              <a:ext cx="1550227" cy="1550227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18" y="2624511"/>
              <a:ext cx="1137106" cy="953577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755651" y="4693930"/>
            <a:ext cx="5435425" cy="567869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700" dirty="0">
                <a:solidFill>
                  <a:srgbClr val="000000"/>
                </a:solidFill>
              </a:rPr>
              <a:t>How do you write this as a multiplication sentence?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1" y="5449640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How many legs do the horses have altogether?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85757" y="4678187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85757" y="5449640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5757" y="4672732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 × 4 = 24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85757" y="5449640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150593" y="3812048"/>
            <a:ext cx="4833283" cy="586086"/>
            <a:chOff x="2150593" y="3812048"/>
            <a:chExt cx="4833283" cy="586086"/>
          </a:xfrm>
        </p:grpSpPr>
        <p:sp>
          <p:nvSpPr>
            <p:cNvPr id="24" name="Rounded Rectangle 23"/>
            <p:cNvSpPr/>
            <p:nvPr/>
          </p:nvSpPr>
          <p:spPr>
            <a:xfrm>
              <a:off x="2150593" y="3812048"/>
              <a:ext cx="4195973" cy="586086"/>
            </a:xfrm>
            <a:prstGeom prst="roundRect">
              <a:avLst>
                <a:gd name="adj" fmla="val 27387"/>
              </a:avLst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/>
              <a:r>
                <a:rPr lang="en-GB" dirty="0">
                  <a:solidFill>
                    <a:schemeClr val="tx1"/>
                  </a:solidFill>
                </a:rPr>
                <a:t>4 + 4 + 4 + 4 + 4 + 4 =</a:t>
              </a: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12120" y="3812048"/>
              <a:ext cx="2071756" cy="586086"/>
            </a:xfrm>
            <a:prstGeom prst="roundRect">
              <a:avLst>
                <a:gd name="adj" fmla="val 2738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/>
                <a:t>Answer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6401" y="3812048"/>
              <a:ext cx="259434" cy="586086"/>
            </a:xfrm>
            <a:prstGeom prst="rect">
              <a:avLst/>
            </a:prstGeom>
            <a:solidFill>
              <a:srgbClr val="0682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4898047" y="3812048"/>
            <a:ext cx="2071756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24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29455" y="3812048"/>
            <a:ext cx="2154421" cy="586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866401" y="3812048"/>
            <a:ext cx="2117475" cy="586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Try these with your partner.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1" y="147320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Sam had 3 puppies. Each puppy had 2 toys.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5651" y="4684821"/>
            <a:ext cx="5435425" cy="586086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How many toys were there altogether?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5651" y="5458748"/>
            <a:ext cx="5435425" cy="567869"/>
          </a:xfrm>
          <a:prstGeom prst="roundRect">
            <a:avLst>
              <a:gd name="adj" fmla="val 27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700" dirty="0">
                <a:solidFill>
                  <a:srgbClr val="000000"/>
                </a:solidFill>
              </a:rPr>
              <a:t>How do you write that as a multiplication sentence?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85757" y="4678187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85757" y="5449640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85757" y="4672732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5757" y="5449640"/>
            <a:ext cx="2102593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 × 2 = 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9455" y="3812048"/>
            <a:ext cx="2154421" cy="586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866401" y="3812048"/>
            <a:ext cx="2117475" cy="586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755650" y="2239439"/>
            <a:ext cx="2247793" cy="2247793"/>
            <a:chOff x="755650" y="2239439"/>
            <a:chExt cx="2247793" cy="2247793"/>
          </a:xfrm>
        </p:grpSpPr>
        <p:grpSp>
          <p:nvGrpSpPr>
            <p:cNvPr id="10" name="Group 9"/>
            <p:cNvGrpSpPr/>
            <p:nvPr/>
          </p:nvGrpSpPr>
          <p:grpSpPr>
            <a:xfrm>
              <a:off x="755650" y="2239439"/>
              <a:ext cx="2247793" cy="2247793"/>
              <a:chOff x="887417" y="2467507"/>
              <a:chExt cx="2000250" cy="200025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87417" y="2467507"/>
                <a:ext cx="2000250" cy="2000250"/>
              </a:xfrm>
              <a:prstGeom prst="ellipse">
                <a:avLst/>
              </a:prstGeom>
              <a:solidFill>
                <a:srgbClr val="A7D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417" y="2521299"/>
                <a:ext cx="1900240" cy="100743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5546" y="3849852"/>
                <a:ext cx="398458" cy="396878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600" y="3432003"/>
              <a:ext cx="1166135" cy="55874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448610" y="2239439"/>
            <a:ext cx="2247793" cy="2247793"/>
            <a:chOff x="3448610" y="2239439"/>
            <a:chExt cx="2247793" cy="2247793"/>
          </a:xfrm>
        </p:grpSpPr>
        <p:grpSp>
          <p:nvGrpSpPr>
            <p:cNvPr id="11" name="Group 10"/>
            <p:cNvGrpSpPr/>
            <p:nvPr/>
          </p:nvGrpSpPr>
          <p:grpSpPr>
            <a:xfrm>
              <a:off x="3448610" y="2239439"/>
              <a:ext cx="2247793" cy="2247793"/>
              <a:chOff x="887417" y="2467507"/>
              <a:chExt cx="2000250" cy="200025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7417" y="2467507"/>
                <a:ext cx="2000250" cy="2000250"/>
              </a:xfrm>
              <a:prstGeom prst="ellipse">
                <a:avLst/>
              </a:prstGeom>
              <a:solidFill>
                <a:srgbClr val="A7D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417" y="2521299"/>
                <a:ext cx="1900240" cy="100743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358" y="3827510"/>
                <a:ext cx="398458" cy="396878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26" y="3416824"/>
              <a:ext cx="1166135" cy="55874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140558" y="2299888"/>
            <a:ext cx="2247793" cy="2247793"/>
            <a:chOff x="6140558" y="2299888"/>
            <a:chExt cx="2247793" cy="22477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40558" y="2299888"/>
              <a:ext cx="2247793" cy="2247793"/>
              <a:chOff x="887417" y="2467507"/>
              <a:chExt cx="2000250" cy="200025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87417" y="2467507"/>
                <a:ext cx="2000250" cy="2000250"/>
              </a:xfrm>
              <a:prstGeom prst="ellipse">
                <a:avLst/>
              </a:prstGeom>
              <a:solidFill>
                <a:srgbClr val="A7D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417" y="2521299"/>
                <a:ext cx="1900240" cy="100743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358" y="3827510"/>
                <a:ext cx="398458" cy="396878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963" y="3478553"/>
              <a:ext cx="1166135" cy="558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92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Try these with your partner.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1" y="1473201"/>
            <a:ext cx="7632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How many legs have…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5651" y="2210865"/>
            <a:ext cx="2425700" cy="2425700"/>
            <a:chOff x="755651" y="2210865"/>
            <a:chExt cx="2425700" cy="2425700"/>
          </a:xfrm>
        </p:grpSpPr>
        <p:sp>
          <p:nvSpPr>
            <p:cNvPr id="5" name="Oval 4"/>
            <p:cNvSpPr/>
            <p:nvPr/>
          </p:nvSpPr>
          <p:spPr>
            <a:xfrm>
              <a:off x="755651" y="2210865"/>
              <a:ext cx="2425700" cy="2425700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78" y="2557027"/>
              <a:ext cx="808551" cy="8597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481" y="2557027"/>
              <a:ext cx="808551" cy="8597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594" y="3572296"/>
              <a:ext cx="808551" cy="859781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55651" y="4792053"/>
            <a:ext cx="2425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…3 cats?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54385" y="4792053"/>
            <a:ext cx="2425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…6 cats?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62651" y="4798092"/>
            <a:ext cx="2425700" cy="586086"/>
          </a:xfrm>
          <a:prstGeom prst="roundRect">
            <a:avLst>
              <a:gd name="adj" fmla="val 273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…4 cats?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962651" y="5545705"/>
            <a:ext cx="2425700" cy="586086"/>
          </a:xfrm>
          <a:prstGeom prst="roundRect">
            <a:avLst>
              <a:gd name="adj" fmla="val 27387"/>
            </a:avLst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 × 4 = 16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354385" y="2210865"/>
            <a:ext cx="2425700" cy="2425700"/>
            <a:chOff x="3354385" y="2210865"/>
            <a:chExt cx="2425700" cy="2425700"/>
          </a:xfrm>
        </p:grpSpPr>
        <p:sp>
          <p:nvSpPr>
            <p:cNvPr id="8" name="Oval 7"/>
            <p:cNvSpPr/>
            <p:nvPr/>
          </p:nvSpPr>
          <p:spPr>
            <a:xfrm>
              <a:off x="3354385" y="2210865"/>
              <a:ext cx="2425700" cy="2425700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827" y="2499878"/>
              <a:ext cx="631968" cy="59258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77" y="2499878"/>
              <a:ext cx="631968" cy="592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593" y="3199485"/>
              <a:ext cx="631968" cy="59258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127" y="3205077"/>
              <a:ext cx="631968" cy="59258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867" y="3199485"/>
              <a:ext cx="631968" cy="59258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899" y="3910276"/>
              <a:ext cx="631968" cy="59258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962651" y="2210865"/>
            <a:ext cx="2425700" cy="2425700"/>
            <a:chOff x="5962651" y="2210865"/>
            <a:chExt cx="2425700" cy="2425700"/>
          </a:xfrm>
        </p:grpSpPr>
        <p:sp>
          <p:nvSpPr>
            <p:cNvPr id="9" name="Oval 8"/>
            <p:cNvSpPr/>
            <p:nvPr/>
          </p:nvSpPr>
          <p:spPr>
            <a:xfrm>
              <a:off x="5962651" y="2210865"/>
              <a:ext cx="2425700" cy="2425700"/>
            </a:xfrm>
            <a:prstGeom prst="ellipse">
              <a:avLst/>
            </a:prstGeom>
            <a:solidFill>
              <a:srgbClr val="A7D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041" y="2496082"/>
              <a:ext cx="709572" cy="8408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501" y="2528453"/>
              <a:ext cx="709572" cy="84086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29" y="3400214"/>
              <a:ext cx="709572" cy="84086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250" y="3336949"/>
              <a:ext cx="709572" cy="840867"/>
            </a:xfrm>
            <a:prstGeom prst="rect">
              <a:avLst/>
            </a:prstGeom>
          </p:spPr>
        </p:pic>
      </p:grpSp>
      <p:sp>
        <p:nvSpPr>
          <p:cNvPr id="31" name="Rounded Rectangle 30"/>
          <p:cNvSpPr/>
          <p:nvPr/>
        </p:nvSpPr>
        <p:spPr>
          <a:xfrm>
            <a:off x="5962651" y="5545705"/>
            <a:ext cx="2425700" cy="586086"/>
          </a:xfrm>
          <a:prstGeom prst="roundRect">
            <a:avLst>
              <a:gd name="adj" fmla="val 27387"/>
            </a:avLst>
          </a:prstGeom>
          <a:solidFill>
            <a:srgbClr val="A7D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Answers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5651" y="5545705"/>
            <a:ext cx="2425700" cy="586086"/>
          </a:xfrm>
          <a:prstGeom prst="roundRect">
            <a:avLst>
              <a:gd name="adj" fmla="val 27387"/>
            </a:avLst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 × 4 = 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54385" y="5545705"/>
            <a:ext cx="2425700" cy="586086"/>
          </a:xfrm>
          <a:prstGeom prst="roundRect">
            <a:avLst>
              <a:gd name="adj" fmla="val 27387"/>
            </a:avLst>
          </a:prstGeom>
          <a:solidFill>
            <a:srgbClr val="F0D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 × 4 = 24</a:t>
            </a:r>
          </a:p>
        </p:txBody>
      </p:sp>
    </p:spTree>
    <p:extLst>
      <p:ext uri="{BB962C8B-B14F-4D97-AF65-F5344CB8AC3E}">
        <p14:creationId xmlns:p14="http://schemas.microsoft.com/office/powerpoint/2010/main" val="9306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34" grpId="0" animBg="1"/>
      <p:bldP spid="31" grpId="0" animBg="1"/>
      <p:bldP spid="31" grpId="1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257</TotalTime>
  <Words>393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Quiz</vt:lpstr>
      <vt:lpstr>Try these with your partner.</vt:lpstr>
      <vt:lpstr>Try these with your partner.</vt:lpstr>
      <vt:lpstr>Try these with your partner.</vt:lpstr>
      <vt:lpstr>Now come up with your own question and challenge  your partner.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Fletcher</dc:creator>
  <cp:lastModifiedBy>marwa zakzouk</cp:lastModifiedBy>
  <cp:revision>25</cp:revision>
  <dcterms:created xsi:type="dcterms:W3CDTF">2019-11-21T12:44:26Z</dcterms:created>
  <dcterms:modified xsi:type="dcterms:W3CDTF">2024-01-09T12:28:41Z</dcterms:modified>
</cp:coreProperties>
</file>