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1DA6ezLbgs&amp;t=345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lideshare.net/vazkoenig_maria/wo-lokalprpos#Wechselpraepositionen_Dati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slideshare.net/vazkoenig_maria/wo-lokalprpos#wechselpraepositionen_dati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cc1656347lt" TargetMode="External"/><Relationship Id="rId2" Type="http://schemas.openxmlformats.org/officeDocument/2006/relationships/hyperlink" Target="https://www.liveworksheets.com/ir695760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worksheets/de/Deutsch_als_Fremdsprache_(DaF)/Wechselpr%C3%A4positionen/Zimmer_beschreiben_xh1547866g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Wechselpr</a:t>
            </a:r>
            <a:r>
              <a:rPr lang="de-DE" dirty="0"/>
              <a:t>äpositionen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59015" y="4021574"/>
            <a:ext cx="7482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https://www.youtube.com/watch?v=uAlxHGhoohI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078" y="4544794"/>
            <a:ext cx="7981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linkClick r:id="rId2"/>
              </a:rPr>
              <a:t>https://www.youtube.com/watch?v=a1DA6ezLbgs&amp;t=345s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M</a:t>
            </a:r>
            <a:r>
              <a:rPr lang="de-DE" sz="2400" b="1" dirty="0">
                <a:solidFill>
                  <a:srgbClr val="FF0000"/>
                </a:solidFill>
              </a:rPr>
              <a:t>öbelstücke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Kursbuch S. 57</a:t>
            </a:r>
          </a:p>
          <a:p>
            <a:r>
              <a:rPr lang="de-DE" dirty="0"/>
              <a:t>Arbeitsbuch S. 54-55</a:t>
            </a:r>
          </a:p>
          <a:p>
            <a:r>
              <a:rPr lang="de-DE" dirty="0"/>
              <a:t>Hausaufgabe S.54 Übung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3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lernen wir heute?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sind Wechselpräpositionen?</a:t>
            </a:r>
          </a:p>
          <a:p>
            <a:r>
              <a:rPr lang="de-DE" dirty="0"/>
              <a:t>Welche Wechselpräpositionen gibt es im Deutschen?</a:t>
            </a:r>
          </a:p>
          <a:p>
            <a:r>
              <a:rPr lang="de-DE" dirty="0"/>
              <a:t>Übungen...</a:t>
            </a:r>
          </a:p>
          <a:p>
            <a:r>
              <a:rPr lang="de-DE" dirty="0"/>
              <a:t>Wechselpräpositionen mit Dativ</a:t>
            </a:r>
          </a:p>
          <a:p>
            <a:r>
              <a:rPr lang="de-DE" dirty="0"/>
              <a:t>Wo ist was?</a:t>
            </a:r>
          </a:p>
        </p:txBody>
      </p:sp>
    </p:spTree>
    <p:extLst>
      <p:ext uri="{BB962C8B-B14F-4D97-AF65-F5344CB8AC3E}">
        <p14:creationId xmlns:p14="http://schemas.microsoft.com/office/powerpoint/2010/main" val="30974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Wechselpräpositionen gibt es im Deutschen?</a:t>
            </a:r>
            <a:br>
              <a:rPr lang="de-DE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63660" r="30481" b="17697"/>
          <a:stretch/>
        </p:blipFill>
        <p:spPr>
          <a:xfrm>
            <a:off x="832562" y="4945487"/>
            <a:ext cx="1756092" cy="1060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3590" r="58242" b="68311"/>
          <a:stretch/>
        </p:blipFill>
        <p:spPr>
          <a:xfrm>
            <a:off x="1759841" y="3715556"/>
            <a:ext cx="1493073" cy="1013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2" t="55751" r="914" b="15536"/>
          <a:stretch/>
        </p:blipFill>
        <p:spPr>
          <a:xfrm>
            <a:off x="1146218" y="1828800"/>
            <a:ext cx="1169133" cy="1571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3" t="92195" r="-76327" b="-9980"/>
          <a:stretch/>
        </p:blipFill>
        <p:spPr>
          <a:xfrm>
            <a:off x="9066727" y="4314423"/>
            <a:ext cx="1803042" cy="1068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6" t="12447" r="22808" b="64411"/>
          <a:stretch/>
        </p:blipFill>
        <p:spPr>
          <a:xfrm>
            <a:off x="3674031" y="2009105"/>
            <a:ext cx="927279" cy="1390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0" t="34106" r="30834" b="37891"/>
          <a:stretch/>
        </p:blipFill>
        <p:spPr>
          <a:xfrm>
            <a:off x="3691072" y="4089042"/>
            <a:ext cx="1126434" cy="1683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8" t="29429" r="162" b="42285"/>
          <a:stretch/>
        </p:blipFill>
        <p:spPr>
          <a:xfrm>
            <a:off x="9814773" y="3213278"/>
            <a:ext cx="1081825" cy="1700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52751" r="72173" b="24750"/>
          <a:stretch/>
        </p:blipFill>
        <p:spPr>
          <a:xfrm>
            <a:off x="7953241" y="1864216"/>
            <a:ext cx="991673" cy="1352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8" r="61363" b="48807"/>
          <a:stretch/>
        </p:blipFill>
        <p:spPr>
          <a:xfrm>
            <a:off x="7454720" y="3618963"/>
            <a:ext cx="1634007" cy="115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81641" r="2014" b="4002"/>
          <a:stretch/>
        </p:blipFill>
        <p:spPr>
          <a:xfrm>
            <a:off x="7454720" y="5241702"/>
            <a:ext cx="3966693" cy="862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/>
          <p:cNvSpPr/>
          <p:nvPr/>
        </p:nvSpPr>
        <p:spPr>
          <a:xfrm>
            <a:off x="5462047" y="2811049"/>
            <a:ext cx="1242420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741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Übungen...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2" t="55751" r="914" b="15536"/>
          <a:stretch/>
        </p:blipFill>
        <p:spPr>
          <a:xfrm>
            <a:off x="9907372" y="4346176"/>
            <a:ext cx="1169133" cy="1571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3590" r="58242" b="68311"/>
          <a:stretch/>
        </p:blipFill>
        <p:spPr>
          <a:xfrm>
            <a:off x="9609148" y="995559"/>
            <a:ext cx="1493073" cy="1013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63660" r="30481" b="17697"/>
          <a:stretch/>
        </p:blipFill>
        <p:spPr>
          <a:xfrm>
            <a:off x="832562" y="4945487"/>
            <a:ext cx="1756092" cy="1060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6" t="12447" r="22808" b="64411"/>
          <a:stretch/>
        </p:blipFill>
        <p:spPr>
          <a:xfrm>
            <a:off x="3674031" y="2009105"/>
            <a:ext cx="927279" cy="1390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0" t="34106" r="30834" b="37891"/>
          <a:stretch/>
        </p:blipFill>
        <p:spPr>
          <a:xfrm>
            <a:off x="8073600" y="2558511"/>
            <a:ext cx="1126434" cy="1683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52751" r="72173" b="24750"/>
          <a:stretch/>
        </p:blipFill>
        <p:spPr>
          <a:xfrm>
            <a:off x="1214771" y="1041910"/>
            <a:ext cx="991673" cy="1352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8" r="61363" b="48807"/>
          <a:stretch/>
        </p:blipFill>
        <p:spPr>
          <a:xfrm>
            <a:off x="5465367" y="3337857"/>
            <a:ext cx="1634007" cy="1159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8" t="29429" r="162" b="42285"/>
          <a:stretch/>
        </p:blipFill>
        <p:spPr>
          <a:xfrm>
            <a:off x="1924382" y="2850944"/>
            <a:ext cx="1081825" cy="1700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81641" r="2014" b="4002"/>
          <a:stretch/>
        </p:blipFill>
        <p:spPr>
          <a:xfrm>
            <a:off x="3936577" y="5131788"/>
            <a:ext cx="3966693" cy="862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124962" y="2009105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24962" y="5656664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9134" y="4055317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5999" y="5476427"/>
            <a:ext cx="1362419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0655" y="4069125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96929" y="3006461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96076" y="3796672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51197" y="5472535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04772" y="1700408"/>
            <a:ext cx="1081482" cy="444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861649" y="-42557"/>
            <a:ext cx="9601196" cy="13038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s-ES_tradnl" sz="4000" b="1" dirty="0" err="1">
                <a:solidFill>
                  <a:srgbClr val="004080"/>
                </a:solidFill>
                <a:latin typeface="Bookman Old Style" pitchFamily="-65" charset="0"/>
                <a:ea typeface="Bookman Old Style" pitchFamily="-65" charset="0"/>
                <a:cs typeface="Bookman Old Style" pitchFamily="-65" charset="0"/>
                <a:hlinkClick r:id="rId2"/>
              </a:rPr>
              <a:t>Wechselpräpositionen</a:t>
            </a:r>
            <a:r>
              <a:rPr lang="es-ES_tradnl" sz="4000" b="1" dirty="0">
                <a:solidFill>
                  <a:srgbClr val="004080"/>
                </a:solidFill>
                <a:latin typeface="Bookman Old Style" pitchFamily="-65" charset="0"/>
                <a:ea typeface="Bookman Old Style" pitchFamily="-65" charset="0"/>
                <a:cs typeface="Bookman Old Style" pitchFamily="-65" charset="0"/>
                <a:hlinkClick r:id="rId2"/>
              </a:rPr>
              <a:t> </a:t>
            </a:r>
            <a:r>
              <a:rPr lang="es-ES_tradnl" sz="4000" b="1" dirty="0" err="1">
                <a:solidFill>
                  <a:srgbClr val="004080"/>
                </a:solidFill>
                <a:latin typeface="Bookman Old Style" pitchFamily="-65" charset="0"/>
                <a:ea typeface="Bookman Old Style" pitchFamily="-65" charset="0"/>
                <a:cs typeface="Bookman Old Style" pitchFamily="-65" charset="0"/>
                <a:hlinkClick r:id="rId2"/>
              </a:rPr>
              <a:t>mit</a:t>
            </a:r>
            <a:r>
              <a:rPr lang="es-ES_tradnl" sz="4000" b="1" dirty="0">
                <a:solidFill>
                  <a:srgbClr val="004080"/>
                </a:solidFill>
                <a:latin typeface="Bookman Old Style" pitchFamily="-65" charset="0"/>
                <a:ea typeface="Bookman Old Style" pitchFamily="-65" charset="0"/>
                <a:cs typeface="Bookman Old Style" pitchFamily="-65" charset="0"/>
                <a:hlinkClick r:id="rId2"/>
              </a:rPr>
              <a:t> DATIV</a:t>
            </a:r>
            <a:br>
              <a:rPr lang="es-ES_tradnl" b="1" dirty="0">
                <a:solidFill>
                  <a:srgbClr val="004080"/>
                </a:solidFill>
                <a:latin typeface="Bookman Old Style" pitchFamily="-65" charset="0"/>
                <a:ea typeface="Bookman Old Style" pitchFamily="-65" charset="0"/>
                <a:cs typeface="Bookman Old Style" pitchFamily="-65" charset="0"/>
              </a:rPr>
            </a:br>
            <a:endParaRPr lang="es-ES_tradnl" b="1" dirty="0">
              <a:solidFill>
                <a:srgbClr val="00408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" name="Marcador de contenido 3" descr="Imagen 3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3204" y="1940562"/>
            <a:ext cx="3864063" cy="4525963"/>
          </a:xfr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  <p:sp>
        <p:nvSpPr>
          <p:cNvPr id="6" name="CuadroTexto 5">
            <a:hlinkClick r:id="rId4"/>
          </p:cNvPr>
          <p:cNvSpPr txBox="1"/>
          <p:nvPr/>
        </p:nvSpPr>
        <p:spPr>
          <a:xfrm>
            <a:off x="6458987" y="734306"/>
            <a:ext cx="3724275" cy="54476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004080"/>
                </a:solidFill>
                <a:latin typeface="Bookman Old Style"/>
                <a:cs typeface="Bookman Old Style"/>
              </a:rPr>
              <a:t>WO?</a:t>
            </a:r>
          </a:p>
          <a:p>
            <a:pPr>
              <a:defRPr/>
            </a:pPr>
            <a:r>
              <a:rPr lang="es-ES_tradnl" sz="2800" b="1" dirty="0" err="1">
                <a:solidFill>
                  <a:srgbClr val="004080"/>
                </a:solidFill>
                <a:latin typeface="Bookman Old Style"/>
                <a:cs typeface="Bookman Old Style"/>
              </a:rPr>
              <a:t>mit</a:t>
            </a:r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  </a:t>
            </a:r>
            <a:r>
              <a:rPr lang="es-ES_tradnl" sz="3600" b="1" dirty="0">
                <a:solidFill>
                  <a:srgbClr val="004080"/>
                </a:solidFill>
                <a:latin typeface="Bookman Old Style"/>
                <a:cs typeface="Bookman Old Style"/>
              </a:rPr>
              <a:t>DATIV</a:t>
            </a:r>
          </a:p>
          <a:p>
            <a:pPr>
              <a:defRPr/>
            </a:pPr>
            <a:endParaRPr lang="es-ES_tradnl" sz="2800" b="1" dirty="0">
              <a:solidFill>
                <a:srgbClr val="004080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s-ES_tradnl" sz="3200" b="1" dirty="0">
                <a:solidFill>
                  <a:srgbClr val="004080"/>
                </a:solidFill>
                <a:latin typeface="Bookman Old Style"/>
                <a:cs typeface="Bookman Old Style"/>
              </a:rPr>
              <a:t>Der</a:t>
            </a:r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              </a:t>
            </a:r>
            <a:r>
              <a:rPr lang="es-ES_tradnl" sz="2800" b="1" dirty="0">
                <a:solidFill>
                  <a:srgbClr val="660066"/>
                </a:solidFill>
                <a:latin typeface="Bookman Old Style"/>
                <a:cs typeface="Bookman Old Style"/>
              </a:rPr>
              <a:t>_____</a:t>
            </a:r>
          </a:p>
          <a:p>
            <a:pPr>
              <a:defRPr/>
            </a:pPr>
            <a:endParaRPr lang="es-ES_tradnl" sz="2800" b="1" dirty="0">
              <a:solidFill>
                <a:srgbClr val="004080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s-ES_tradnl" sz="3200" b="1" dirty="0" err="1">
                <a:solidFill>
                  <a:srgbClr val="660066"/>
                </a:solidFill>
                <a:latin typeface="Bookman Old Style"/>
                <a:cs typeface="Bookman Old Style"/>
              </a:rPr>
              <a:t>Die</a:t>
            </a:r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              </a:t>
            </a:r>
            <a:r>
              <a:rPr lang="es-ES_tradnl" sz="2800" b="1" dirty="0">
                <a:solidFill>
                  <a:srgbClr val="660066"/>
                </a:solidFill>
                <a:latin typeface="Bookman Old Style"/>
                <a:cs typeface="Bookman Old Style"/>
              </a:rPr>
              <a:t>______</a:t>
            </a:r>
          </a:p>
          <a:p>
            <a:pPr>
              <a:defRPr/>
            </a:pPr>
            <a:endParaRPr lang="es-ES_tradnl" sz="2800" b="1" dirty="0">
              <a:solidFill>
                <a:srgbClr val="004080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s-ES_tradnl" sz="3200" b="1" dirty="0">
                <a:solidFill>
                  <a:srgbClr val="008040"/>
                </a:solidFill>
                <a:latin typeface="Bookman Old Style"/>
                <a:cs typeface="Bookman Old Style"/>
              </a:rPr>
              <a:t>Das</a:t>
            </a:r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              </a:t>
            </a:r>
            <a:r>
              <a:rPr lang="es-ES_tradnl" sz="2800" b="1" dirty="0">
                <a:solidFill>
                  <a:srgbClr val="660066"/>
                </a:solidFill>
                <a:latin typeface="Bookman Old Style"/>
                <a:cs typeface="Bookman Old Style"/>
              </a:rPr>
              <a:t>_____</a:t>
            </a:r>
          </a:p>
          <a:p>
            <a:pPr>
              <a:defRPr/>
            </a:pPr>
            <a:endParaRPr lang="es-ES_tradnl" sz="2800" b="1" dirty="0">
              <a:solidFill>
                <a:srgbClr val="004080"/>
              </a:solidFill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s-ES_tradnl" sz="3200" b="1" dirty="0" err="1">
                <a:solidFill>
                  <a:schemeClr val="accent5">
                    <a:lumMod val="50000"/>
                  </a:schemeClr>
                </a:solidFill>
                <a:latin typeface="Bookman Old Style"/>
                <a:cs typeface="Bookman Old Style"/>
              </a:rPr>
              <a:t>Die</a:t>
            </a:r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               </a:t>
            </a:r>
            <a:r>
              <a:rPr lang="es-ES_tradnl" sz="2800" b="1" dirty="0">
                <a:solidFill>
                  <a:srgbClr val="660066"/>
                </a:solidFill>
                <a:latin typeface="Bookman Old Style"/>
                <a:cs typeface="Bookman Old Style"/>
              </a:rPr>
              <a:t>_____</a:t>
            </a:r>
          </a:p>
          <a:p>
            <a:pPr>
              <a:defRPr/>
            </a:pPr>
            <a:endParaRPr lang="es-ES_tradnl" dirty="0"/>
          </a:p>
          <a:p>
            <a:pPr>
              <a:defRPr/>
            </a:pPr>
            <a:endParaRPr lang="es-ES_tradnl" dirty="0"/>
          </a:p>
        </p:txBody>
      </p:sp>
      <p:sp>
        <p:nvSpPr>
          <p:cNvPr id="8" name="Flecha derecha 7"/>
          <p:cNvSpPr/>
          <p:nvPr/>
        </p:nvSpPr>
        <p:spPr>
          <a:xfrm>
            <a:off x="7512676" y="2544394"/>
            <a:ext cx="982662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Flecha derecha 8"/>
          <p:cNvSpPr/>
          <p:nvPr/>
        </p:nvSpPr>
        <p:spPr>
          <a:xfrm>
            <a:off x="7548563" y="3335029"/>
            <a:ext cx="982662" cy="2682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0" name="Flecha derecha 9"/>
          <p:cNvSpPr/>
          <p:nvPr/>
        </p:nvSpPr>
        <p:spPr>
          <a:xfrm>
            <a:off x="7507180" y="4301791"/>
            <a:ext cx="982662" cy="3000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lecha derecha 10"/>
          <p:cNvSpPr/>
          <p:nvPr/>
        </p:nvSpPr>
        <p:spPr>
          <a:xfrm>
            <a:off x="7477017" y="5139173"/>
            <a:ext cx="1012825" cy="32226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CuadroTexto 11"/>
          <p:cNvSpPr txBox="1"/>
          <p:nvPr/>
        </p:nvSpPr>
        <p:spPr>
          <a:xfrm>
            <a:off x="8706198" y="2477260"/>
            <a:ext cx="13300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4080"/>
                </a:solidFill>
                <a:latin typeface="Bookman Old Style"/>
                <a:cs typeface="Bookman Old Style"/>
              </a:rPr>
              <a:t>DEM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706198" y="3310928"/>
            <a:ext cx="1330036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660066"/>
                </a:solidFill>
                <a:latin typeface="Bookman Old Style"/>
                <a:cs typeface="Bookman Old Style"/>
              </a:rPr>
              <a:t>DER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706198" y="4087791"/>
            <a:ext cx="1330036" cy="584776"/>
          </a:xfrm>
          <a:prstGeom prst="rect">
            <a:avLst/>
          </a:prstGeom>
          <a:ln>
            <a:solidFill>
              <a:srgbClr val="0080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8040"/>
                </a:solidFill>
                <a:latin typeface="Bookman Old Style"/>
                <a:cs typeface="Bookman Old Style"/>
              </a:rPr>
              <a:t>DEM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06198" y="5134871"/>
            <a:ext cx="1330036" cy="584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  <a:latin typeface="Bookman Old Style"/>
                <a:cs typeface="Bookman Old Style"/>
              </a:rPr>
              <a:t>DEN</a:t>
            </a:r>
          </a:p>
        </p:txBody>
      </p:sp>
      <p:pic>
        <p:nvPicPr>
          <p:cNvPr id="16" name="Imagen 15" descr="Imagen 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379" y="810607"/>
            <a:ext cx="947855" cy="1151400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04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Wechselpräpositionen mit Dativ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u="sng" dirty="0">
                <a:solidFill>
                  <a:srgbClr val="FF0000"/>
                </a:solidFill>
              </a:rPr>
              <a:t>Die Verben </a:t>
            </a:r>
            <a:r>
              <a:rPr lang="de-DE" dirty="0"/>
              <a:t>: </a:t>
            </a:r>
            <a:r>
              <a:rPr lang="de-DE" b="1" u="sng" dirty="0">
                <a:solidFill>
                  <a:srgbClr val="00B050"/>
                </a:solidFill>
              </a:rPr>
              <a:t>Stehen –liegen – sitzen – hängen - sein</a:t>
            </a:r>
          </a:p>
          <a:p>
            <a:pPr marL="0" indent="0">
              <a:buNone/>
            </a:pPr>
            <a:r>
              <a:rPr lang="de-DE" dirty="0"/>
              <a:t>z.B:   </a:t>
            </a:r>
            <a:r>
              <a:rPr lang="de-DE" dirty="0">
                <a:sym typeface="Wingdings" panose="05000000000000000000" pitchFamily="2" charset="2"/>
              </a:rPr>
              <a:t>Die Lampe steht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auf</a:t>
            </a:r>
            <a:r>
              <a:rPr lang="de-DE" dirty="0">
                <a:sym typeface="Wingdings" panose="05000000000000000000" pitchFamily="2" charset="2"/>
              </a:rPr>
              <a:t> dem Boden. (der Boden  Dativ: dem Boden)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    </a:t>
            </a:r>
            <a:r>
              <a:rPr lang="de-DE" dirty="0"/>
              <a:t>Das Buch ist </a:t>
            </a:r>
            <a:r>
              <a:rPr lang="de-DE" dirty="0">
                <a:solidFill>
                  <a:srgbClr val="FF0000"/>
                </a:solidFill>
              </a:rPr>
              <a:t>in</a:t>
            </a:r>
            <a:r>
              <a:rPr lang="de-DE" dirty="0"/>
              <a:t> der Tasche. (die Tasche </a:t>
            </a:r>
            <a:r>
              <a:rPr lang="de-DE" dirty="0">
                <a:sym typeface="Wingdings" panose="05000000000000000000" pitchFamily="2" charset="2"/>
              </a:rPr>
              <a:t> Dativ: der Tasche)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    Er arbeitet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in</a:t>
            </a:r>
            <a:r>
              <a:rPr lang="de-DE" dirty="0">
                <a:sym typeface="Wingdings" panose="05000000000000000000" pitchFamily="2" charset="2"/>
              </a:rPr>
              <a:t> dem Büro. (das Büro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Dativ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dem</a:t>
            </a:r>
            <a:r>
              <a:rPr lang="en-US" dirty="0">
                <a:sym typeface="Wingdings" panose="05000000000000000000" pitchFamily="2" charset="2"/>
              </a:rPr>
              <a:t> B</a:t>
            </a:r>
            <a:r>
              <a:rPr lang="de-DE" dirty="0">
                <a:sym typeface="Wingdings" panose="05000000000000000000" pitchFamily="2" charset="2"/>
              </a:rPr>
              <a:t>üro)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    Der Ball liegt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zwischen</a:t>
            </a:r>
            <a:r>
              <a:rPr lang="de-DE" dirty="0">
                <a:sym typeface="Wingdings" panose="05000000000000000000" pitchFamily="2" charset="2"/>
              </a:rPr>
              <a:t> den Stühlen. (die Stühle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Dativ: den Stühlen)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5459" y="1498136"/>
            <a:ext cx="534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Wo...?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 DATIV!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05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506" y="264501"/>
            <a:ext cx="9601196" cy="1303867"/>
          </a:xfrm>
        </p:spPr>
        <p:txBody>
          <a:bodyPr>
            <a:normAutofit/>
          </a:bodyPr>
          <a:lstStyle/>
          <a:p>
            <a:r>
              <a:rPr lang="de-DE" dirty="0"/>
              <a:t>Wo ist was?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06" y="1213626"/>
            <a:ext cx="9804719" cy="51169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15908" y="4010780"/>
            <a:ext cx="281354" cy="2696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63154" y="4010780"/>
            <a:ext cx="38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68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5610"/>
            <a:ext cx="9601196" cy="917006"/>
          </a:xfrm>
        </p:spPr>
        <p:txBody>
          <a:bodyPr/>
          <a:lstStyle/>
          <a:p>
            <a:r>
              <a:rPr lang="de-DE" dirty="0"/>
              <a:t>Übung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82616"/>
            <a:ext cx="9601196" cy="4376224"/>
          </a:xfrm>
        </p:spPr>
        <p:txBody>
          <a:bodyPr>
            <a:noAutofit/>
          </a:bodyPr>
          <a:lstStyle/>
          <a:p>
            <a:r>
              <a:rPr lang="de-DE" sz="1800" dirty="0"/>
              <a:t>1- Das Poster hängt ....an der Wand..................            11- Der Tisch steht ........vor dem Regal ..... </a:t>
            </a:r>
          </a:p>
          <a:p>
            <a:r>
              <a:rPr lang="de-DE" sz="1800" dirty="0"/>
              <a:t>2- Der Globus steht .................auf dem Regal..         </a:t>
            </a:r>
          </a:p>
          <a:p>
            <a:r>
              <a:rPr lang="de-DE" sz="1800" dirty="0"/>
              <a:t>12- Das Regal ist ...zwischem der Kommode und dem Schrank.........</a:t>
            </a:r>
          </a:p>
          <a:p>
            <a:r>
              <a:rPr lang="de-DE" sz="1800" dirty="0"/>
              <a:t>3- Die Lampe hängt ...........an der Decke..........          13- Das Aquarium steht .........auf dem Regal....</a:t>
            </a:r>
          </a:p>
          <a:p>
            <a:r>
              <a:rPr lang="de-DE" sz="1800" dirty="0"/>
              <a:t>4- Der Schrank ist .........neben dem Regal.......           14- Die Vorhang ist ..........an dem ( am )Fenster......</a:t>
            </a:r>
          </a:p>
          <a:p>
            <a:r>
              <a:rPr lang="de-DE" sz="1800" dirty="0"/>
              <a:t>5- Das Bett steht .........vor dem Schrank....                15- Das Radio ist ..........auf der Kommode.....</a:t>
            </a:r>
          </a:p>
          <a:p>
            <a:r>
              <a:rPr lang="de-DE" sz="1800" dirty="0"/>
              <a:t>6- Die Stehlampe steht.........auf der Kommode.        16- Die Kamera steht .........neben dem Radio....</a:t>
            </a:r>
          </a:p>
          <a:p>
            <a:r>
              <a:rPr lang="de-DE" sz="1800" dirty="0"/>
              <a:t>7- Die Kommde steht ........neben dem Bett.....           17- Der Teddybär ist ........in dem (im) Regal........</a:t>
            </a:r>
          </a:p>
          <a:p>
            <a:r>
              <a:rPr lang="de-DE" sz="1800" dirty="0"/>
              <a:t>8- Der Pantoffel liegt ......auf dem Boden......              18- Der Käfig ist .......hinter dem Stuhl......</a:t>
            </a:r>
          </a:p>
          <a:p>
            <a:r>
              <a:rPr lang="de-DE" sz="1800" dirty="0"/>
              <a:t>9- Die Gitarre ist ..........an dem Bett.....                      19- Das Fenster ist ....hinter der Kommode........</a:t>
            </a:r>
          </a:p>
          <a:p>
            <a:r>
              <a:rPr lang="de-DE" sz="1800" dirty="0"/>
              <a:t>10- Der Stuhl steht .....vor dem Tisch......                    20- Das Regal hängt .............an der Wand......</a:t>
            </a:r>
          </a:p>
        </p:txBody>
      </p:sp>
    </p:spTree>
    <p:extLst>
      <p:ext uri="{BB962C8B-B14F-4D97-AF65-F5344CB8AC3E}">
        <p14:creationId xmlns:p14="http://schemas.microsoft.com/office/powerpoint/2010/main" val="344825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https://www.liveworksheets.com/ir695760sp</a:t>
            </a:r>
            <a:endParaRPr lang="en-US" dirty="0"/>
          </a:p>
          <a:p>
            <a:r>
              <a:rPr lang="en-US" dirty="0">
                <a:hlinkClick r:id="rId3"/>
              </a:rPr>
              <a:t>https://www.liveworksheets.com/cc1656347lt</a:t>
            </a:r>
            <a:endParaRPr lang="en-US" dirty="0"/>
          </a:p>
          <a:p>
            <a:r>
              <a:rPr lang="en-US" dirty="0">
                <a:hlinkClick r:id="rId4"/>
              </a:rPr>
              <a:t>https://www.liveworksheets.com/worksheets/de/Deutsch_als_Fremdsprache_(DaF)/Wechselpr%C3%A4positionen/Zimmer_beschreiben_xh1547866gf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2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444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Bookman Old Style</vt:lpstr>
      <vt:lpstr>Garamond</vt:lpstr>
      <vt:lpstr>Wingdings</vt:lpstr>
      <vt:lpstr>Organic</vt:lpstr>
      <vt:lpstr>Die Wechselpräpositionen</vt:lpstr>
      <vt:lpstr>Was lernen wir heute?</vt:lpstr>
      <vt:lpstr>Welche Wechselpräpositionen gibt es im Deutschen? </vt:lpstr>
      <vt:lpstr>Übungen...</vt:lpstr>
      <vt:lpstr>Wechselpräpositionen mit DATIV </vt:lpstr>
      <vt:lpstr>Wechselpräpositionen mit Dativ </vt:lpstr>
      <vt:lpstr>Wo ist was?</vt:lpstr>
      <vt:lpstr>Übung 2 </vt:lpstr>
      <vt:lpstr>Linke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Wechselpräpositionen</dc:title>
  <dc:creator>Arijeta Ibishi Deari</dc:creator>
  <cp:lastModifiedBy>Mona Ahmed Osman</cp:lastModifiedBy>
  <cp:revision>19</cp:revision>
  <dcterms:created xsi:type="dcterms:W3CDTF">2020-03-17T15:44:51Z</dcterms:created>
  <dcterms:modified xsi:type="dcterms:W3CDTF">2024-05-14T07:35:03Z</dcterms:modified>
</cp:coreProperties>
</file>