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5" autoAdjust="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133475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91740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38BC0D-02C5-4871-A4EF-08707C398661}"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668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425705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38BC0D-02C5-4871-A4EF-08707C398661}"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2177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278942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142000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31709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22177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7A797-0DB6-4490-B997-E5F48F469C3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354699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78856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7A797-0DB6-4490-B997-E5F48F469C34}" type="datetimeFigureOut">
              <a:rPr lang="en-GB" smtClean="0"/>
              <a:t>26/10/2023</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254743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7A797-0DB6-4490-B997-E5F48F469C34}" type="datetimeFigureOut">
              <a:rPr lang="en-GB" smtClean="0"/>
              <a:t>26/10/2023</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12039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7A797-0DB6-4490-B997-E5F48F469C34}" type="datetimeFigureOut">
              <a:rPr lang="en-GB" smtClean="0"/>
              <a:t>26/10/2023</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299622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100490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7A797-0DB6-4490-B997-E5F48F469C3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38BC0D-02C5-4871-A4EF-08707C398661}" type="slidenum">
              <a:rPr lang="en-GB" smtClean="0"/>
              <a:t>‹#›</a:t>
            </a:fld>
            <a:endParaRPr lang="en-GB"/>
          </a:p>
        </p:txBody>
      </p:sp>
    </p:spTree>
    <p:extLst>
      <p:ext uri="{BB962C8B-B14F-4D97-AF65-F5344CB8AC3E}">
        <p14:creationId xmlns:p14="http://schemas.microsoft.com/office/powerpoint/2010/main" val="46725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D57A797-0DB6-4490-B997-E5F48F469C34}" type="datetimeFigureOut">
              <a:rPr lang="en-GB" smtClean="0"/>
              <a:t>26/10/2023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38BC0D-02C5-4871-A4EF-08707C398661}" type="slidenum">
              <a:rPr lang="en-GB" smtClean="0"/>
              <a:t>‹#›</a:t>
            </a:fld>
            <a:endParaRPr lang="en-GB"/>
          </a:p>
        </p:txBody>
      </p:sp>
    </p:spTree>
    <p:extLst>
      <p:ext uri="{BB962C8B-B14F-4D97-AF65-F5344CB8AC3E}">
        <p14:creationId xmlns:p14="http://schemas.microsoft.com/office/powerpoint/2010/main" val="1797046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Where does energy go?</a:t>
            </a:r>
          </a:p>
        </p:txBody>
      </p:sp>
      <p:sp>
        <p:nvSpPr>
          <p:cNvPr id="3" name="Subtitle 2"/>
          <p:cNvSpPr>
            <a:spLocks noGrp="1"/>
          </p:cNvSpPr>
          <p:nvPr>
            <p:ph type="subTitle" idx="1"/>
          </p:nvPr>
        </p:nvSpPr>
        <p:spPr/>
        <p:txBody>
          <a:bodyPr/>
          <a:lstStyle/>
          <a:p>
            <a:r>
              <a:rPr lang="en-GB" dirty="0"/>
              <a:t>Forces and energy</a:t>
            </a:r>
          </a:p>
        </p:txBody>
      </p:sp>
    </p:spTree>
    <p:extLst>
      <p:ext uri="{BB962C8B-B14F-4D97-AF65-F5344CB8AC3E}">
        <p14:creationId xmlns:p14="http://schemas.microsoft.com/office/powerpoint/2010/main" val="392417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65" y="624110"/>
            <a:ext cx="9819247" cy="1280890"/>
          </a:xfrm>
        </p:spPr>
        <p:txBody>
          <a:bodyPr/>
          <a:lstStyle/>
          <a:p>
            <a:r>
              <a:rPr lang="en-GB" dirty="0"/>
              <a:t>Group work:</a:t>
            </a:r>
            <a:br>
              <a:rPr lang="en-GB" dirty="0"/>
            </a:br>
            <a:r>
              <a:rPr lang="en-GB" dirty="0"/>
              <a:t>answer the questions in page 119</a:t>
            </a:r>
          </a:p>
        </p:txBody>
      </p:sp>
      <p:pic>
        <p:nvPicPr>
          <p:cNvPr id="4" name="Content Placeholder 3"/>
          <p:cNvPicPr>
            <a:picLocks noGrp="1" noChangeAspect="1"/>
          </p:cNvPicPr>
          <p:nvPr>
            <p:ph idx="1"/>
          </p:nvPr>
        </p:nvPicPr>
        <p:blipFill>
          <a:blip r:embed="rId2">
            <a:lum bright="-20000" contrast="40000"/>
          </a:blip>
          <a:stretch>
            <a:fillRect/>
          </a:stretch>
        </p:blipFill>
        <p:spPr>
          <a:xfrm>
            <a:off x="1265700" y="2079812"/>
            <a:ext cx="5331349" cy="4566794"/>
          </a:xfrm>
          <a:prstGeom prst="rect">
            <a:avLst/>
          </a:prstGeom>
        </p:spPr>
      </p:pic>
      <p:sp>
        <p:nvSpPr>
          <p:cNvPr id="5" name="TextBox 4"/>
          <p:cNvSpPr txBox="1"/>
          <p:nvPr/>
        </p:nvSpPr>
        <p:spPr>
          <a:xfrm>
            <a:off x="6866965" y="2402541"/>
            <a:ext cx="4867835" cy="3416320"/>
          </a:xfrm>
          <a:prstGeom prst="rect">
            <a:avLst/>
          </a:prstGeom>
          <a:noFill/>
        </p:spPr>
        <p:txBody>
          <a:bodyPr wrap="square" rtlCol="0">
            <a:spAutoFit/>
          </a:bodyPr>
          <a:lstStyle/>
          <a:p>
            <a:r>
              <a:rPr lang="en-GB" dirty="0"/>
              <a:t>1-energy that spreads out and becomes less useful.</a:t>
            </a:r>
          </a:p>
          <a:p>
            <a:r>
              <a:rPr lang="en-GB" dirty="0"/>
              <a:t>2-sound-light-thermal</a:t>
            </a:r>
          </a:p>
          <a:p>
            <a:r>
              <a:rPr lang="en-GB" dirty="0"/>
              <a:t>3-</a:t>
            </a:r>
          </a:p>
          <a:p>
            <a:r>
              <a:rPr lang="en-GB" dirty="0"/>
              <a:t>A-electric to light(useful energy)</a:t>
            </a:r>
          </a:p>
          <a:p>
            <a:r>
              <a:rPr lang="en-GB" dirty="0"/>
              <a:t>And thermal energy(wasted energy)</a:t>
            </a:r>
          </a:p>
          <a:p>
            <a:r>
              <a:rPr lang="en-GB" dirty="0"/>
              <a:t>B-chemical energy to kinetic energy(useful energy) and thermal and sound (wasted energies)</a:t>
            </a:r>
          </a:p>
          <a:p>
            <a:r>
              <a:rPr lang="en-GB" dirty="0"/>
              <a:t>C-electric energy to kinetic energy (useful energy)and thermal energy(wasted energy)</a:t>
            </a:r>
          </a:p>
        </p:txBody>
      </p:sp>
    </p:spTree>
    <p:extLst>
      <p:ext uri="{BB962C8B-B14F-4D97-AF65-F5344CB8AC3E}">
        <p14:creationId xmlns:p14="http://schemas.microsoft.com/office/powerpoint/2010/main" val="35276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19" y="624110"/>
            <a:ext cx="9756494" cy="1280890"/>
          </a:xfrm>
        </p:spPr>
        <p:txBody>
          <a:bodyPr/>
          <a:lstStyle/>
          <a:p>
            <a:r>
              <a:rPr lang="en-GB" dirty="0"/>
              <a:t>Group work:</a:t>
            </a:r>
          </a:p>
        </p:txBody>
      </p:sp>
      <p:pic>
        <p:nvPicPr>
          <p:cNvPr id="4" name="Content Placeholder 3"/>
          <p:cNvPicPr>
            <a:picLocks noGrp="1" noChangeAspect="1"/>
          </p:cNvPicPr>
          <p:nvPr>
            <p:ph idx="1"/>
          </p:nvPr>
        </p:nvPicPr>
        <p:blipFill>
          <a:blip r:embed="rId2">
            <a:lum bright="-20000" contrast="40000"/>
          </a:blip>
          <a:stretch>
            <a:fillRect/>
          </a:stretch>
        </p:blipFill>
        <p:spPr>
          <a:xfrm>
            <a:off x="1433886" y="1658469"/>
            <a:ext cx="7229850" cy="4697507"/>
          </a:xfrm>
          <a:prstGeom prst="rect">
            <a:avLst/>
          </a:prstGeom>
        </p:spPr>
      </p:pic>
      <p:sp>
        <p:nvSpPr>
          <p:cNvPr id="5" name="TextBox 4"/>
          <p:cNvSpPr txBox="1"/>
          <p:nvPr/>
        </p:nvSpPr>
        <p:spPr>
          <a:xfrm>
            <a:off x="8866094" y="2182906"/>
            <a:ext cx="2967318" cy="2031325"/>
          </a:xfrm>
          <a:prstGeom prst="rect">
            <a:avLst/>
          </a:prstGeom>
          <a:noFill/>
        </p:spPr>
        <p:txBody>
          <a:bodyPr wrap="square" rtlCol="0">
            <a:spAutoFit/>
          </a:bodyPr>
          <a:lstStyle/>
          <a:p>
            <a:r>
              <a:rPr lang="en-US" dirty="0"/>
              <a:t>4- </a:t>
            </a:r>
            <a:r>
              <a:rPr lang="en-US" dirty="0">
                <a:solidFill>
                  <a:srgbClr val="FF0000"/>
                </a:solidFill>
              </a:rPr>
              <a:t>graph 3 </a:t>
            </a:r>
          </a:p>
          <a:p>
            <a:r>
              <a:rPr lang="en-US" sz="1800" kern="1200" dirty="0">
                <a:solidFill>
                  <a:srgbClr val="FF0000"/>
                </a:solidFill>
                <a:latin typeface="+mn-lt"/>
                <a:ea typeface="+mn-ea"/>
                <a:cs typeface="+mn-cs"/>
              </a:rPr>
              <a:t>By looking to the shape of the graph we can tell that as distance increases, temperature decreases with decreasing rate.</a:t>
            </a:r>
          </a:p>
        </p:txBody>
      </p:sp>
    </p:spTree>
    <p:extLst>
      <p:ext uri="{BB962C8B-B14F-4D97-AF65-F5344CB8AC3E}">
        <p14:creationId xmlns:p14="http://schemas.microsoft.com/office/powerpoint/2010/main" val="21881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 pair and share</a:t>
            </a:r>
          </a:p>
        </p:txBody>
      </p:sp>
      <p:pic>
        <p:nvPicPr>
          <p:cNvPr id="4" name="Content Placeholder 3"/>
          <p:cNvPicPr>
            <a:picLocks noGrp="1" noChangeAspect="1"/>
          </p:cNvPicPr>
          <p:nvPr>
            <p:ph idx="1"/>
          </p:nvPr>
        </p:nvPicPr>
        <p:blipFill>
          <a:blip r:embed="rId2">
            <a:lum bright="-20000" contrast="40000"/>
          </a:blip>
          <a:stretch>
            <a:fillRect/>
          </a:stretch>
        </p:blipFill>
        <p:spPr>
          <a:xfrm>
            <a:off x="1552568" y="1905000"/>
            <a:ext cx="4781320" cy="3786221"/>
          </a:xfrm>
          <a:prstGeom prst="rect">
            <a:avLst/>
          </a:prstGeom>
        </p:spPr>
      </p:pic>
      <p:sp>
        <p:nvSpPr>
          <p:cNvPr id="5" name="TextBox 4"/>
          <p:cNvSpPr txBox="1"/>
          <p:nvPr/>
        </p:nvSpPr>
        <p:spPr>
          <a:xfrm>
            <a:off x="6989885" y="2545373"/>
            <a:ext cx="5073161" cy="2031325"/>
          </a:xfrm>
          <a:prstGeom prst="rect">
            <a:avLst/>
          </a:prstGeom>
          <a:noFill/>
        </p:spPr>
        <p:txBody>
          <a:bodyPr wrap="square" rtlCol="0">
            <a:spAutoFit/>
          </a:bodyPr>
          <a:lstStyle/>
          <a:p>
            <a:r>
              <a:rPr lang="en-US" dirty="0"/>
              <a:t>-Burning wood: from chemical energy into thermal energy</a:t>
            </a:r>
          </a:p>
          <a:p>
            <a:r>
              <a:rPr lang="en-US" sz="1800" kern="1200" dirty="0">
                <a:solidFill>
                  <a:schemeClr val="tx1"/>
                </a:solidFill>
                <a:latin typeface="+mn-lt"/>
                <a:ea typeface="+mn-ea"/>
                <a:cs typeface="+mn-cs"/>
              </a:rPr>
              <a:t>-Walking up the stairs: chemical to kinetic and gravitational potential energy</a:t>
            </a:r>
          </a:p>
          <a:p>
            <a:r>
              <a:rPr lang="en-US" dirty="0"/>
              <a:t>-Cycling on a level road :from chemical to kinetic</a:t>
            </a:r>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9872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energy change taking place?</a:t>
            </a:r>
          </a:p>
        </p:txBody>
      </p:sp>
      <p:sp>
        <p:nvSpPr>
          <p:cNvPr id="3" name="Content Placeholder 2"/>
          <p:cNvSpPr>
            <a:spLocks noGrp="1"/>
          </p:cNvSpPr>
          <p:nvPr>
            <p:ph idx="1"/>
          </p:nvPr>
        </p:nvSpPr>
        <p:spPr/>
        <p:txBody>
          <a:bodyPr/>
          <a:lstStyle/>
          <a:p>
            <a:r>
              <a:rPr lang="en-GB" dirty="0"/>
              <a:t>The motorcycle is provided with fuel, fuel is a store of chemical energy, when the motorcycle moves, the chemical energy changes into kinetic energy</a:t>
            </a:r>
          </a:p>
          <a:p>
            <a:endParaRPr lang="en-GB" dirty="0"/>
          </a:p>
        </p:txBody>
      </p:sp>
      <p:pic>
        <p:nvPicPr>
          <p:cNvPr id="4" name="Picture 3"/>
          <p:cNvPicPr>
            <a:picLocks noChangeAspect="1"/>
          </p:cNvPicPr>
          <p:nvPr/>
        </p:nvPicPr>
        <p:blipFill>
          <a:blip r:embed="rId2"/>
          <a:stretch>
            <a:fillRect/>
          </a:stretch>
        </p:blipFill>
        <p:spPr>
          <a:xfrm>
            <a:off x="4000500" y="3057180"/>
            <a:ext cx="4360985" cy="3486839"/>
          </a:xfrm>
          <a:prstGeom prst="rect">
            <a:avLst/>
          </a:prstGeom>
        </p:spPr>
      </p:pic>
    </p:spTree>
    <p:extLst>
      <p:ext uri="{BB962C8B-B14F-4D97-AF65-F5344CB8AC3E}">
        <p14:creationId xmlns:p14="http://schemas.microsoft.com/office/powerpoint/2010/main" val="38631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other type of energy is produced by the motorcycle?</a:t>
            </a:r>
          </a:p>
        </p:txBody>
      </p:sp>
      <p:sp>
        <p:nvSpPr>
          <p:cNvPr id="3" name="Content Placeholder 2"/>
          <p:cNvSpPr>
            <a:spLocks noGrp="1"/>
          </p:cNvSpPr>
          <p:nvPr>
            <p:ph idx="1"/>
          </p:nvPr>
        </p:nvSpPr>
        <p:spPr/>
        <p:txBody>
          <a:bodyPr/>
          <a:lstStyle/>
          <a:p>
            <a:r>
              <a:rPr lang="en-GB" dirty="0"/>
              <a:t>chemical energy from the fuel is also changed into thermal energy and sound energy.</a:t>
            </a:r>
          </a:p>
        </p:txBody>
      </p:sp>
      <p:pic>
        <p:nvPicPr>
          <p:cNvPr id="1026" name="Picture 2" descr="Scooter Motorcycle Highway - Free GIF on Pixabay - Pixabay">
            <a:extLst>
              <a:ext uri="{FF2B5EF4-FFF2-40B4-BE49-F238E27FC236}">
                <a16:creationId xmlns:a16="http://schemas.microsoft.com/office/drawing/2014/main" id="{A00D428E-4D98-072D-FBDE-77E0678E3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36373"/>
            <a:ext cx="5781368" cy="325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4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can be either wasted or useful:</a:t>
            </a:r>
          </a:p>
        </p:txBody>
      </p:sp>
      <p:sp>
        <p:nvSpPr>
          <p:cNvPr id="3" name="Content Placeholder 2"/>
          <p:cNvSpPr>
            <a:spLocks noGrp="1"/>
          </p:cNvSpPr>
          <p:nvPr>
            <p:ph idx="1"/>
          </p:nvPr>
        </p:nvSpPr>
        <p:spPr>
          <a:xfrm>
            <a:off x="1119000" y="1905000"/>
            <a:ext cx="8915400" cy="3777622"/>
          </a:xfrm>
        </p:spPr>
        <p:txBody>
          <a:bodyPr/>
          <a:lstStyle/>
          <a:p>
            <a:r>
              <a:rPr lang="en-GB" sz="3200" dirty="0"/>
              <a:t>Think in pairs</a:t>
            </a:r>
          </a:p>
          <a:p>
            <a:r>
              <a:rPr lang="en-GB" dirty="0"/>
              <a:t>Is the kinetic energy produced by the motorcycle is useful? Why?</a:t>
            </a:r>
          </a:p>
          <a:p>
            <a:r>
              <a:rPr lang="en-GB" dirty="0"/>
              <a:t>Yes kinetic energy is useful as it is used to move the motorcycle</a:t>
            </a:r>
          </a:p>
          <a:p>
            <a:r>
              <a:rPr lang="en-GB" dirty="0"/>
              <a:t>Is the thermal energy and the sound energy produced are useful? Why?</a:t>
            </a:r>
          </a:p>
          <a:p>
            <a:r>
              <a:rPr lang="en-GB" dirty="0"/>
              <a:t>No they are not because they are of no use and they can not be recovered to use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910" y="1264555"/>
            <a:ext cx="2095500" cy="2181225"/>
          </a:xfrm>
          <a:prstGeom prst="rect">
            <a:avLst/>
          </a:prstGeom>
        </p:spPr>
      </p:pic>
    </p:spTree>
    <p:extLst>
      <p:ext uri="{BB962C8B-B14F-4D97-AF65-F5344CB8AC3E}">
        <p14:creationId xmlns:p14="http://schemas.microsoft.com/office/powerpoint/2010/main" val="12713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energy vs wasted energy:</a:t>
            </a:r>
          </a:p>
        </p:txBody>
      </p:sp>
      <p:sp>
        <p:nvSpPr>
          <p:cNvPr id="3" name="Content Placeholder 2"/>
          <p:cNvSpPr>
            <a:spLocks noGrp="1"/>
          </p:cNvSpPr>
          <p:nvPr>
            <p:ph idx="1"/>
          </p:nvPr>
        </p:nvSpPr>
        <p:spPr>
          <a:xfrm>
            <a:off x="2158389" y="1491761"/>
            <a:ext cx="8915400" cy="3777622"/>
          </a:xfrm>
        </p:spPr>
        <p:txBody>
          <a:bodyPr/>
          <a:lstStyle/>
          <a:p>
            <a:r>
              <a:rPr lang="en-GB" dirty="0"/>
              <a:t>The energy is useful when we get use of it.</a:t>
            </a:r>
          </a:p>
          <a:p>
            <a:r>
              <a:rPr lang="en-GB" dirty="0"/>
              <a:t> the energy is Dissipated energy when it spreads out where there is no use for it.</a:t>
            </a:r>
          </a:p>
          <a:p>
            <a:r>
              <a:rPr lang="en-GB" b="1" dirty="0">
                <a:solidFill>
                  <a:srgbClr val="FF0000"/>
                </a:solidFill>
              </a:rPr>
              <a:t>Think in pairs</a:t>
            </a:r>
          </a:p>
          <a:p>
            <a:r>
              <a:rPr lang="en-GB" dirty="0"/>
              <a:t>What is the useful energy and the wasted energy in case of an electric lamp?</a:t>
            </a:r>
          </a:p>
          <a:p>
            <a:r>
              <a:rPr lang="en-GB" dirty="0"/>
              <a:t>Light energy is useful while heat energy is wasted</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568" y="3698776"/>
            <a:ext cx="1952625" cy="23431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2473" b="25594"/>
          <a:stretch/>
        </p:blipFill>
        <p:spPr>
          <a:xfrm>
            <a:off x="2503415" y="4024207"/>
            <a:ext cx="3818728" cy="1919396"/>
          </a:xfrm>
          <a:prstGeom prst="rect">
            <a:avLst/>
          </a:prstGeom>
        </p:spPr>
      </p:pic>
    </p:spTree>
    <p:extLst>
      <p:ext uri="{BB962C8B-B14F-4D97-AF65-F5344CB8AC3E}">
        <p14:creationId xmlns:p14="http://schemas.microsoft.com/office/powerpoint/2010/main" val="12947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efficient or not?</a:t>
            </a:r>
          </a:p>
        </p:txBody>
      </p:sp>
      <p:sp>
        <p:nvSpPr>
          <p:cNvPr id="3" name="Content Placeholder 2"/>
          <p:cNvSpPr>
            <a:spLocks noGrp="1"/>
          </p:cNvSpPr>
          <p:nvPr>
            <p:ph idx="1"/>
          </p:nvPr>
        </p:nvSpPr>
        <p:spPr>
          <a:xfrm>
            <a:off x="1268361" y="1347019"/>
            <a:ext cx="10236251" cy="5260258"/>
          </a:xfrm>
        </p:spPr>
        <p:txBody>
          <a:bodyPr>
            <a:normAutofit lnSpcReduction="10000"/>
          </a:bodyPr>
          <a:lstStyle/>
          <a:p>
            <a:r>
              <a:rPr lang="en-GB" dirty="0"/>
              <a:t>To find out whether the device is efficient or not we should work out what is the percentage of the useful energy coming out of it compared to the total energy supplied to it</a:t>
            </a:r>
          </a:p>
          <a:p>
            <a:r>
              <a:rPr lang="en-GB" dirty="0"/>
              <a:t>For example the lamp here </a:t>
            </a:r>
          </a:p>
          <a:p>
            <a:pPr marL="0" indent="0">
              <a:buNone/>
            </a:pPr>
            <a:r>
              <a:rPr lang="en-GB" dirty="0"/>
              <a:t>produces only 10 J useful light energy out of </a:t>
            </a:r>
          </a:p>
          <a:p>
            <a:pPr marL="0" indent="0">
              <a:buNone/>
            </a:pPr>
            <a:r>
              <a:rPr lang="en-GB" dirty="0"/>
              <a:t>100 joules of electric energy supplied to it</a:t>
            </a:r>
          </a:p>
          <a:p>
            <a:r>
              <a:rPr lang="en-GB" dirty="0"/>
              <a:t>So its efficiency would be</a:t>
            </a:r>
          </a:p>
          <a:p>
            <a:pPr marL="0" indent="0">
              <a:buNone/>
            </a:pPr>
            <a:r>
              <a:rPr lang="en-GB" dirty="0"/>
              <a:t>(10/100)x 100%= 10%</a:t>
            </a:r>
          </a:p>
          <a:p>
            <a:endParaRPr lang="en-GB" b="1" dirty="0">
              <a:solidFill>
                <a:srgbClr val="FF0000"/>
              </a:solidFill>
            </a:endParaRPr>
          </a:p>
          <a:p>
            <a:endParaRPr lang="en-GB" b="1" dirty="0">
              <a:solidFill>
                <a:srgbClr val="FF0000"/>
              </a:solidFill>
            </a:endParaRPr>
          </a:p>
          <a:p>
            <a:r>
              <a:rPr lang="en-GB" b="1" dirty="0">
                <a:solidFill>
                  <a:srgbClr val="FF0000"/>
                </a:solidFill>
              </a:rPr>
              <a:t>Would you use this lamp in your house? (individual work)</a:t>
            </a:r>
          </a:p>
          <a:p>
            <a:r>
              <a:rPr lang="en-GB" dirty="0"/>
              <a:t>No because it produces a small amount </a:t>
            </a:r>
          </a:p>
          <a:p>
            <a:pPr marL="0" indent="0">
              <a:buNone/>
            </a:pPr>
            <a:r>
              <a:rPr lang="en-GB" dirty="0"/>
              <a:t>Of useful energy compared to the total </a:t>
            </a:r>
          </a:p>
          <a:p>
            <a:pPr marL="0" indent="0">
              <a:buNone/>
            </a:pPr>
            <a:r>
              <a:rPr lang="en-GB" dirty="0"/>
              <a:t>Energy supplied to it.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862" y="2026023"/>
            <a:ext cx="4414685" cy="2559568"/>
          </a:xfrm>
          <a:prstGeom prst="rect">
            <a:avLst/>
          </a:prstGeom>
        </p:spPr>
      </p:pic>
    </p:spTree>
    <p:extLst>
      <p:ext uri="{BB962C8B-B14F-4D97-AF65-F5344CB8AC3E}">
        <p14:creationId xmlns:p14="http://schemas.microsoft.com/office/powerpoint/2010/main" val="3508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19555"/>
          </a:xfrm>
        </p:spPr>
        <p:txBody>
          <a:bodyPr>
            <a:normAutofit fontScale="90000"/>
          </a:bodyPr>
          <a:lstStyle/>
          <a:p>
            <a:r>
              <a:rPr lang="en-GB" dirty="0"/>
              <a:t>Which lamp would you buy?(think, pair share)</a:t>
            </a:r>
          </a:p>
        </p:txBody>
      </p:sp>
      <p:sp>
        <p:nvSpPr>
          <p:cNvPr id="3" name="Content Placeholder 2"/>
          <p:cNvSpPr>
            <a:spLocks noGrp="1"/>
          </p:cNvSpPr>
          <p:nvPr>
            <p:ph idx="1"/>
          </p:nvPr>
        </p:nvSpPr>
        <p:spPr/>
        <p:txBody>
          <a:bodyPr>
            <a:normAutofit/>
          </a:bodyPr>
          <a:lstStyle/>
          <a:p>
            <a:r>
              <a:rPr lang="en-GB" dirty="0"/>
              <a:t>Lamp A only changes about 15% of the electrical energy into light. 85% of the electrical energy is wasted from this lamp.</a:t>
            </a:r>
          </a:p>
          <a:p>
            <a:r>
              <a:rPr lang="en-GB" dirty="0"/>
              <a:t>Lamp B changes about 50% of the electrical energy into light. 50% of the electrical energy is dissipated as thermal energy from this lamp.</a:t>
            </a:r>
          </a:p>
          <a:p>
            <a:endParaRPr lang="en-GB" dirty="0"/>
          </a:p>
        </p:txBody>
      </p:sp>
      <p:pic>
        <p:nvPicPr>
          <p:cNvPr id="4" name="Picture 3"/>
          <p:cNvPicPr>
            <a:picLocks noChangeAspect="1"/>
          </p:cNvPicPr>
          <p:nvPr/>
        </p:nvPicPr>
        <p:blipFill rotWithShape="1">
          <a:blip r:embed="rId2"/>
          <a:srcRect l="4459"/>
          <a:stretch/>
        </p:blipFill>
        <p:spPr>
          <a:xfrm>
            <a:off x="2841811" y="3702873"/>
            <a:ext cx="3705015" cy="2798284"/>
          </a:xfrm>
          <a:prstGeom prst="rect">
            <a:avLst/>
          </a:prstGeom>
        </p:spPr>
      </p:pic>
      <p:sp>
        <p:nvSpPr>
          <p:cNvPr id="5" name="TextBox 4"/>
          <p:cNvSpPr txBox="1"/>
          <p:nvPr/>
        </p:nvSpPr>
        <p:spPr>
          <a:xfrm>
            <a:off x="6463553" y="3818964"/>
            <a:ext cx="4778188" cy="1200329"/>
          </a:xfrm>
          <a:prstGeom prst="rect">
            <a:avLst/>
          </a:prstGeom>
          <a:noFill/>
        </p:spPr>
        <p:txBody>
          <a:bodyPr wrap="square" rtlCol="0">
            <a:spAutoFit/>
          </a:bodyPr>
          <a:lstStyle/>
          <a:p>
            <a:r>
              <a:rPr lang="en-US" dirty="0">
                <a:solidFill>
                  <a:srgbClr val="FF0000"/>
                </a:solidFill>
              </a:rPr>
              <a:t>It is more wise to buy lamp B as it is more efficient and produces greater amount of light compared to the electric energy supplied.</a:t>
            </a:r>
            <a:endParaRPr lang="en-US" sz="1800" kern="1200" dirty="0">
              <a:solidFill>
                <a:srgbClr val="FF0000"/>
              </a:solidFill>
            </a:endParaRPr>
          </a:p>
        </p:txBody>
      </p:sp>
    </p:spTree>
    <p:extLst>
      <p:ext uri="{BB962C8B-B14F-4D97-AF65-F5344CB8AC3E}">
        <p14:creationId xmlns:p14="http://schemas.microsoft.com/office/powerpoint/2010/main" val="2861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 the energy diagram for the following case (group work)</a:t>
            </a:r>
          </a:p>
        </p:txBody>
      </p:sp>
      <p:sp>
        <p:nvSpPr>
          <p:cNvPr id="3" name="Content Placeholder 2"/>
          <p:cNvSpPr>
            <a:spLocks noGrp="1"/>
          </p:cNvSpPr>
          <p:nvPr>
            <p:ph idx="1"/>
          </p:nvPr>
        </p:nvSpPr>
        <p:spPr>
          <a:xfrm>
            <a:off x="824753" y="2133600"/>
            <a:ext cx="10679859" cy="3777622"/>
          </a:xfrm>
        </p:spPr>
        <p:txBody>
          <a:bodyPr>
            <a:normAutofit fontScale="92500"/>
          </a:bodyPr>
          <a:lstStyle/>
          <a:p>
            <a:r>
              <a:rPr lang="en-GB" dirty="0"/>
              <a:t>Draw the energy diagram for a pan of water is being boiled using wood</a:t>
            </a:r>
          </a:p>
          <a:p>
            <a:r>
              <a:rPr lang="en-GB" dirty="0"/>
              <a:t>Include both the useful and the wasted energy</a:t>
            </a:r>
          </a:p>
          <a:p>
            <a:r>
              <a:rPr lang="en-GB" dirty="0"/>
              <a:t>Mention which type is useful and which type is wasted.</a:t>
            </a:r>
          </a:p>
          <a:p>
            <a:r>
              <a:rPr lang="en-GB" dirty="0"/>
              <a:t>explain why?</a:t>
            </a:r>
          </a:p>
          <a:p>
            <a:r>
              <a:rPr lang="en-GB" dirty="0">
                <a:solidFill>
                  <a:srgbClr val="FF0000"/>
                </a:solidFill>
              </a:rPr>
              <a:t>chemical energy from wood is being changed to thermal energy by the</a:t>
            </a:r>
          </a:p>
          <a:p>
            <a:pPr marL="0" indent="0">
              <a:buNone/>
            </a:pPr>
            <a:r>
              <a:rPr lang="en-GB" dirty="0">
                <a:solidFill>
                  <a:srgbClr val="FF0000"/>
                </a:solidFill>
              </a:rPr>
              <a:t>process of burning. Thermal energy is being used to heat the water.</a:t>
            </a:r>
          </a:p>
          <a:p>
            <a:r>
              <a:rPr lang="en-GB" dirty="0">
                <a:solidFill>
                  <a:srgbClr val="FF0000"/>
                </a:solidFill>
              </a:rPr>
              <a:t> Thermal energy is also being used to heat the rocks, the metal container and the air around it.</a:t>
            </a:r>
          </a:p>
          <a:p>
            <a:r>
              <a:rPr lang="en-GB" dirty="0">
                <a:solidFill>
                  <a:srgbClr val="FF0000"/>
                </a:solidFill>
              </a:rPr>
              <a:t>Some of the thermal energy is escaping in the steam.</a:t>
            </a:r>
          </a:p>
          <a:p>
            <a:r>
              <a:rPr lang="en-GB" dirty="0">
                <a:solidFill>
                  <a:srgbClr val="FF0000"/>
                </a:solidFill>
              </a:rPr>
              <a:t>The fire is also changing energy into light. All these represent wasted energy that is dissipated and cannot be recovered.</a:t>
            </a:r>
          </a:p>
          <a:p>
            <a:pPr marL="0" indent="0">
              <a:buNone/>
            </a:pPr>
            <a:endParaRPr lang="en-GB" dirty="0"/>
          </a:p>
        </p:txBody>
      </p:sp>
      <p:pic>
        <p:nvPicPr>
          <p:cNvPr id="4" name="Picture 3"/>
          <p:cNvPicPr>
            <a:picLocks noChangeAspect="1"/>
          </p:cNvPicPr>
          <p:nvPr/>
        </p:nvPicPr>
        <p:blipFill>
          <a:blip r:embed="rId2"/>
          <a:stretch>
            <a:fillRect/>
          </a:stretch>
        </p:blipFill>
        <p:spPr>
          <a:xfrm>
            <a:off x="8896207" y="1640541"/>
            <a:ext cx="2964099" cy="2219899"/>
          </a:xfrm>
          <a:prstGeom prst="rect">
            <a:avLst/>
          </a:prstGeom>
        </p:spPr>
      </p:pic>
    </p:spTree>
    <p:extLst>
      <p:ext uri="{BB962C8B-B14F-4D97-AF65-F5344CB8AC3E}">
        <p14:creationId xmlns:p14="http://schemas.microsoft.com/office/powerpoint/2010/main" val="6110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1469</TotalTime>
  <Words>664</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Where does energy go?</vt:lpstr>
      <vt:lpstr>Think , pair and share</vt:lpstr>
      <vt:lpstr>What is the energy change taking place?</vt:lpstr>
      <vt:lpstr>What other type of energy is produced by the motorcycle?</vt:lpstr>
      <vt:lpstr>Energy can be either wasted or useful:</vt:lpstr>
      <vt:lpstr>Useful energy vs wasted energy:</vt:lpstr>
      <vt:lpstr>Is it efficient or not?</vt:lpstr>
      <vt:lpstr>Which lamp would you buy?(think, pair share)</vt:lpstr>
      <vt:lpstr>Draw the energy diagram for the following case (group work)</vt:lpstr>
      <vt:lpstr>Group work: answer the questions in page 119</vt:lpstr>
      <vt:lpstr>Group work: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energy comes from?</dc:title>
  <dc:creator>Nada</dc:creator>
  <cp:lastModifiedBy>Eman Zidan</cp:lastModifiedBy>
  <cp:revision>15</cp:revision>
  <dcterms:created xsi:type="dcterms:W3CDTF">2022-11-03T10:22:49Z</dcterms:created>
  <dcterms:modified xsi:type="dcterms:W3CDTF">2023-10-26T05:33:07Z</dcterms:modified>
</cp:coreProperties>
</file>