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1/5/2024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1/5/2024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1/5/2024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1/5/2024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aZwViC3qmRc?feature=oemb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iHdviZkM7S4?feature=oemb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iHdviZkM7S4?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FB5A6-3A1E-DE62-184A-27EAE9CAF1E2}"/>
              </a:ext>
            </a:extLst>
          </p:cNvPr>
          <p:cNvSpPr>
            <a:spLocks noGrp="1"/>
          </p:cNvSpPr>
          <p:nvPr>
            <p:ph type="ctrTitle"/>
          </p:nvPr>
        </p:nvSpPr>
        <p:spPr/>
        <p:txBody>
          <a:bodyPr/>
          <a:lstStyle/>
          <a:p>
            <a:r>
              <a:rPr lang="en-US" dirty="0"/>
              <a:t>Reading </a:t>
            </a:r>
          </a:p>
        </p:txBody>
      </p:sp>
      <p:sp>
        <p:nvSpPr>
          <p:cNvPr id="3" name="Subtitle 2">
            <a:extLst>
              <a:ext uri="{FF2B5EF4-FFF2-40B4-BE49-F238E27FC236}">
                <a16:creationId xmlns:a16="http://schemas.microsoft.com/office/drawing/2014/main" id="{F05059FE-B7E3-8632-7E13-13FA87FBBCDD}"/>
              </a:ext>
            </a:extLst>
          </p:cNvPr>
          <p:cNvSpPr>
            <a:spLocks noGrp="1"/>
          </p:cNvSpPr>
          <p:nvPr>
            <p:ph type="subTitle" idx="1"/>
          </p:nvPr>
        </p:nvSpPr>
        <p:spPr/>
        <p:txBody>
          <a:bodyPr/>
          <a:lstStyle/>
          <a:p>
            <a:r>
              <a:rPr lang="en-US" dirty="0"/>
              <a:t>Speaking and listening</a:t>
            </a:r>
          </a:p>
        </p:txBody>
      </p:sp>
    </p:spTree>
    <p:extLst>
      <p:ext uri="{BB962C8B-B14F-4D97-AF65-F5344CB8AC3E}">
        <p14:creationId xmlns:p14="http://schemas.microsoft.com/office/powerpoint/2010/main" val="32115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6F2A3-8D05-68D9-9006-DDBB25C93DDA}"/>
              </a:ext>
            </a:extLst>
          </p:cNvPr>
          <p:cNvSpPr>
            <a:spLocks noGrp="1"/>
          </p:cNvSpPr>
          <p:nvPr>
            <p:ph type="title"/>
          </p:nvPr>
        </p:nvSpPr>
        <p:spPr>
          <a:xfrm>
            <a:off x="1371600" y="685800"/>
            <a:ext cx="9601200" cy="794208"/>
          </a:xfrm>
        </p:spPr>
        <p:txBody>
          <a:bodyPr/>
          <a:lstStyle/>
          <a:p>
            <a:pPr algn="ctr"/>
            <a:r>
              <a:rPr lang="en-US" dirty="0"/>
              <a:t>Watch the video</a:t>
            </a:r>
          </a:p>
        </p:txBody>
      </p:sp>
      <p:pic>
        <p:nvPicPr>
          <p:cNvPr id="4" name="Online Media 3" title="The Power Of Kindness | An Inspirational Story | Daily Wisdom">
            <a:hlinkClick r:id="" action="ppaction://media"/>
            <a:extLst>
              <a:ext uri="{FF2B5EF4-FFF2-40B4-BE49-F238E27FC236}">
                <a16:creationId xmlns:a16="http://schemas.microsoft.com/office/drawing/2014/main" id="{E64B8773-ED20-9C5D-F6EC-FFD44C1C025B}"/>
              </a:ext>
            </a:extLst>
          </p:cNvPr>
          <p:cNvPicPr>
            <a:picLocks noGrp="1" noRot="1" noChangeAspect="1"/>
          </p:cNvPicPr>
          <p:nvPr>
            <p:ph idx="1"/>
            <a:videoFile r:link="rId1"/>
          </p:nvPr>
        </p:nvPicPr>
        <p:blipFill>
          <a:blip r:embed="rId3"/>
          <a:stretch>
            <a:fillRect/>
          </a:stretch>
        </p:blipFill>
        <p:spPr>
          <a:xfrm>
            <a:off x="3000375" y="2286000"/>
            <a:ext cx="6343650" cy="3581400"/>
          </a:xfrm>
          <a:prstGeom prst="rect">
            <a:avLst/>
          </a:prstGeom>
        </p:spPr>
      </p:pic>
    </p:spTree>
    <p:extLst>
      <p:ext uri="{BB962C8B-B14F-4D97-AF65-F5344CB8AC3E}">
        <p14:creationId xmlns:p14="http://schemas.microsoft.com/office/powerpoint/2010/main" val="359348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EEF18-2FF2-6096-144F-8F5A15E67128}"/>
              </a:ext>
            </a:extLst>
          </p:cNvPr>
          <p:cNvSpPr>
            <a:spLocks noGrp="1"/>
          </p:cNvSpPr>
          <p:nvPr>
            <p:ph type="title"/>
          </p:nvPr>
        </p:nvSpPr>
        <p:spPr>
          <a:solidFill>
            <a:srgbClr val="FFFF00"/>
          </a:solidFill>
        </p:spPr>
        <p:txBody>
          <a:bodyPr/>
          <a:lstStyle/>
          <a:p>
            <a:r>
              <a:rPr lang="en-US" dirty="0"/>
              <a:t>In your group, talk about the main idea of the video and write it down.</a:t>
            </a:r>
          </a:p>
        </p:txBody>
      </p:sp>
      <p:pic>
        <p:nvPicPr>
          <p:cNvPr id="4" name="Online Media 3" title="3 Minute Timer">
            <a:hlinkClick r:id="" action="ppaction://media"/>
            <a:extLst>
              <a:ext uri="{FF2B5EF4-FFF2-40B4-BE49-F238E27FC236}">
                <a16:creationId xmlns:a16="http://schemas.microsoft.com/office/drawing/2014/main" id="{973C3694-ECAE-1948-D92C-CC866C5A495D}"/>
              </a:ext>
            </a:extLst>
          </p:cNvPr>
          <p:cNvPicPr>
            <a:picLocks noGrp="1" noRot="1" noChangeAspect="1"/>
          </p:cNvPicPr>
          <p:nvPr>
            <p:ph idx="1"/>
            <a:videoFile r:link="rId1"/>
          </p:nvPr>
        </p:nvPicPr>
        <p:blipFill>
          <a:blip r:embed="rId3"/>
          <a:stretch>
            <a:fillRect/>
          </a:stretch>
        </p:blipFill>
        <p:spPr>
          <a:xfrm>
            <a:off x="3000375" y="2286000"/>
            <a:ext cx="6343650" cy="3581400"/>
          </a:xfrm>
          <a:prstGeom prst="rect">
            <a:avLst/>
          </a:prstGeom>
        </p:spPr>
      </p:pic>
    </p:spTree>
    <p:extLst>
      <p:ext uri="{BB962C8B-B14F-4D97-AF65-F5344CB8AC3E}">
        <p14:creationId xmlns:p14="http://schemas.microsoft.com/office/powerpoint/2010/main" val="118404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808F3-5E03-C016-3A54-A6E5E1D436FD}"/>
              </a:ext>
            </a:extLst>
          </p:cNvPr>
          <p:cNvSpPr>
            <a:spLocks noGrp="1"/>
          </p:cNvSpPr>
          <p:nvPr>
            <p:ph type="title"/>
          </p:nvPr>
        </p:nvSpPr>
        <p:spPr>
          <a:xfrm>
            <a:off x="1371600" y="685800"/>
            <a:ext cx="9601200" cy="3254604"/>
          </a:xfrm>
          <a:solidFill>
            <a:srgbClr val="FFFF00"/>
          </a:solidFill>
        </p:spPr>
        <p:txBody>
          <a:bodyPr>
            <a:normAutofit fontScale="90000"/>
          </a:bodyPr>
          <a:lstStyle/>
          <a:p>
            <a:r>
              <a:rPr lang="en-US" b="1" i="0" dirty="0">
                <a:solidFill>
                  <a:srgbClr val="364152"/>
                </a:solidFill>
                <a:effectLst/>
                <a:latin typeface="Inter"/>
              </a:rPr>
              <a:t>Discussion Questions</a:t>
            </a:r>
            <a:r>
              <a:rPr lang="en-US" b="0" i="0" dirty="0">
                <a:solidFill>
                  <a:srgbClr val="364152"/>
                </a:solidFill>
                <a:effectLst/>
                <a:latin typeface="Inter"/>
              </a:rPr>
              <a:t>: Engage students in a discussion about the importance of kindness and helping others. Ask them to share their own experiences of helping someone or being helped by others. Encourage them to reflect on the impact of their actions</a:t>
            </a:r>
            <a:endParaRPr lang="en-US" dirty="0"/>
          </a:p>
        </p:txBody>
      </p:sp>
      <p:pic>
        <p:nvPicPr>
          <p:cNvPr id="4" name="Online Media 3" title="3 Minute Timer">
            <a:hlinkClick r:id="" action="ppaction://media"/>
            <a:extLst>
              <a:ext uri="{FF2B5EF4-FFF2-40B4-BE49-F238E27FC236}">
                <a16:creationId xmlns:a16="http://schemas.microsoft.com/office/drawing/2014/main" id="{4A6459A3-E704-ED84-E29C-C41BD29A5751}"/>
              </a:ext>
            </a:extLst>
          </p:cNvPr>
          <p:cNvPicPr>
            <a:picLocks noGrp="1" noRot="1" noChangeAspect="1"/>
          </p:cNvPicPr>
          <p:nvPr>
            <p:ph idx="1"/>
            <a:videoFile r:link="rId1"/>
          </p:nvPr>
        </p:nvPicPr>
        <p:blipFill>
          <a:blip r:embed="rId3"/>
          <a:stretch>
            <a:fillRect/>
          </a:stretch>
        </p:blipFill>
        <p:spPr>
          <a:xfrm>
            <a:off x="4295480" y="4212788"/>
            <a:ext cx="3247919" cy="1833721"/>
          </a:xfrm>
          <a:prstGeom prst="rect">
            <a:avLst/>
          </a:prstGeom>
        </p:spPr>
      </p:pic>
    </p:spTree>
    <p:extLst>
      <p:ext uri="{BB962C8B-B14F-4D97-AF65-F5344CB8AC3E}">
        <p14:creationId xmlns:p14="http://schemas.microsoft.com/office/powerpoint/2010/main" val="299183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28CD-C5B8-4F0C-3296-AA81E8AE3688}"/>
              </a:ext>
            </a:extLst>
          </p:cNvPr>
          <p:cNvSpPr>
            <a:spLocks noGrp="1"/>
          </p:cNvSpPr>
          <p:nvPr>
            <p:ph type="title"/>
          </p:nvPr>
        </p:nvSpPr>
        <p:spPr>
          <a:xfrm>
            <a:off x="1371600" y="685800"/>
            <a:ext cx="9601200" cy="945037"/>
          </a:xfrm>
          <a:solidFill>
            <a:srgbClr val="FFFF00"/>
          </a:solidFill>
        </p:spPr>
        <p:txBody>
          <a:bodyPr/>
          <a:lstStyle/>
          <a:p>
            <a:pPr algn="ctr"/>
            <a:r>
              <a:rPr lang="en-US" dirty="0"/>
              <a:t>Answer the following questions</a:t>
            </a:r>
          </a:p>
        </p:txBody>
      </p:sp>
      <p:sp>
        <p:nvSpPr>
          <p:cNvPr id="3" name="Content Placeholder 2">
            <a:extLst>
              <a:ext uri="{FF2B5EF4-FFF2-40B4-BE49-F238E27FC236}">
                <a16:creationId xmlns:a16="http://schemas.microsoft.com/office/drawing/2014/main" id="{81B14288-42BE-969C-0619-CC41B95DE6F4}"/>
              </a:ext>
            </a:extLst>
          </p:cNvPr>
          <p:cNvSpPr>
            <a:spLocks noGrp="1"/>
          </p:cNvSpPr>
          <p:nvPr>
            <p:ph idx="1"/>
          </p:nvPr>
        </p:nvSpPr>
        <p:spPr>
          <a:xfrm>
            <a:off x="1371599" y="1762812"/>
            <a:ext cx="10506173" cy="4798244"/>
          </a:xfrm>
        </p:spPr>
        <p:txBody>
          <a:bodyPr>
            <a:normAutofit fontScale="92500" lnSpcReduction="10000"/>
          </a:bodyPr>
          <a:lstStyle/>
          <a:p>
            <a:pPr algn="l"/>
            <a:r>
              <a:rPr lang="en-US" b="1" i="0" dirty="0">
                <a:solidFill>
                  <a:srgbClr val="364152"/>
                </a:solidFill>
                <a:effectLst/>
                <a:latin typeface="Inter"/>
              </a:rPr>
              <a:t>1. What was the young man asked to paint?</a:t>
            </a:r>
          </a:p>
          <a:p>
            <a:pPr algn="l"/>
            <a:r>
              <a:rPr lang="en-US" b="0" i="0" dirty="0">
                <a:solidFill>
                  <a:srgbClr val="364152"/>
                </a:solidFill>
                <a:effectLst/>
                <a:latin typeface="Inter"/>
              </a:rPr>
              <a:t>a. A house</a:t>
            </a:r>
            <a:br>
              <a:rPr lang="en-US" b="0" i="0" dirty="0">
                <a:solidFill>
                  <a:srgbClr val="364152"/>
                </a:solidFill>
                <a:effectLst/>
                <a:latin typeface="Inter"/>
              </a:rPr>
            </a:br>
            <a:r>
              <a:rPr lang="en-US" b="0" i="0" dirty="0">
                <a:solidFill>
                  <a:srgbClr val="364152"/>
                </a:solidFill>
                <a:effectLst/>
                <a:latin typeface="Inter"/>
              </a:rPr>
              <a:t>b. A car</a:t>
            </a:r>
            <a:br>
              <a:rPr lang="en-US" b="0" i="0" dirty="0">
                <a:solidFill>
                  <a:srgbClr val="364152"/>
                </a:solidFill>
                <a:effectLst/>
                <a:latin typeface="Inter"/>
              </a:rPr>
            </a:br>
            <a:r>
              <a:rPr lang="en-US" b="0" i="0" dirty="0">
                <a:solidFill>
                  <a:srgbClr val="364152"/>
                </a:solidFill>
                <a:effectLst/>
                <a:latin typeface="Inter"/>
              </a:rPr>
              <a:t>c. A boat</a:t>
            </a:r>
            <a:br>
              <a:rPr lang="en-US" b="0" i="0" dirty="0">
                <a:solidFill>
                  <a:srgbClr val="364152"/>
                </a:solidFill>
                <a:effectLst/>
                <a:latin typeface="Inter"/>
              </a:rPr>
            </a:br>
            <a:r>
              <a:rPr lang="en-US" b="0" i="0" dirty="0">
                <a:solidFill>
                  <a:srgbClr val="364152"/>
                </a:solidFill>
                <a:effectLst/>
                <a:latin typeface="Inter"/>
              </a:rPr>
              <a:t>d. A tree</a:t>
            </a:r>
          </a:p>
          <a:p>
            <a:pPr algn="l"/>
            <a:r>
              <a:rPr lang="en-US" b="1" i="0" dirty="0">
                <a:solidFill>
                  <a:srgbClr val="364152"/>
                </a:solidFill>
                <a:effectLst/>
                <a:latin typeface="Inter"/>
              </a:rPr>
              <a:t>2. What color paint did the young man use to paint the boat?</a:t>
            </a:r>
          </a:p>
          <a:p>
            <a:pPr algn="l"/>
            <a:r>
              <a:rPr lang="en-US" b="0" i="0" dirty="0">
                <a:solidFill>
                  <a:srgbClr val="364152"/>
                </a:solidFill>
                <a:effectLst/>
                <a:latin typeface="Inter"/>
              </a:rPr>
              <a:t>a. Blue</a:t>
            </a:r>
            <a:br>
              <a:rPr lang="en-US" b="0" i="0" dirty="0">
                <a:solidFill>
                  <a:srgbClr val="364152"/>
                </a:solidFill>
                <a:effectLst/>
                <a:latin typeface="Inter"/>
              </a:rPr>
            </a:br>
            <a:r>
              <a:rPr lang="en-US" b="0" i="0" dirty="0">
                <a:solidFill>
                  <a:srgbClr val="364152"/>
                </a:solidFill>
                <a:effectLst/>
                <a:latin typeface="Inter"/>
              </a:rPr>
              <a:t>b. Green</a:t>
            </a:r>
            <a:br>
              <a:rPr lang="en-US" b="0" i="0" dirty="0">
                <a:solidFill>
                  <a:srgbClr val="364152"/>
                </a:solidFill>
                <a:effectLst/>
                <a:latin typeface="Inter"/>
              </a:rPr>
            </a:br>
            <a:r>
              <a:rPr lang="en-US" b="0" i="0" dirty="0">
                <a:solidFill>
                  <a:srgbClr val="364152"/>
                </a:solidFill>
                <a:effectLst/>
                <a:latin typeface="Inter"/>
              </a:rPr>
              <a:t>c. Red</a:t>
            </a:r>
            <a:br>
              <a:rPr lang="en-US" b="0" i="0" dirty="0">
                <a:solidFill>
                  <a:srgbClr val="364152"/>
                </a:solidFill>
                <a:effectLst/>
                <a:latin typeface="Inter"/>
              </a:rPr>
            </a:br>
            <a:r>
              <a:rPr lang="en-US" b="0" i="0" dirty="0">
                <a:solidFill>
                  <a:srgbClr val="364152"/>
                </a:solidFill>
                <a:effectLst/>
                <a:latin typeface="Inter"/>
              </a:rPr>
              <a:t>d. Yellow</a:t>
            </a:r>
          </a:p>
          <a:p>
            <a:pPr algn="l"/>
            <a:r>
              <a:rPr lang="en-US" b="1" i="0" dirty="0">
                <a:solidFill>
                  <a:srgbClr val="364152"/>
                </a:solidFill>
                <a:effectLst/>
                <a:latin typeface="Inter"/>
              </a:rPr>
              <a:t>3. What did the young man notice while painting the boat?</a:t>
            </a:r>
          </a:p>
          <a:p>
            <a:pPr algn="l"/>
            <a:r>
              <a:rPr lang="en-US" b="0" i="0" dirty="0">
                <a:solidFill>
                  <a:srgbClr val="364152"/>
                </a:solidFill>
                <a:effectLst/>
                <a:latin typeface="Inter"/>
              </a:rPr>
              <a:t>a. A hole in the boat's hull</a:t>
            </a:r>
            <a:br>
              <a:rPr lang="en-US" b="0" i="0" dirty="0">
                <a:solidFill>
                  <a:srgbClr val="364152"/>
                </a:solidFill>
                <a:effectLst/>
                <a:latin typeface="Inter"/>
              </a:rPr>
            </a:br>
            <a:r>
              <a:rPr lang="en-US" b="0" i="0" dirty="0">
                <a:solidFill>
                  <a:srgbClr val="364152"/>
                </a:solidFill>
                <a:effectLst/>
                <a:latin typeface="Inter"/>
              </a:rPr>
              <a:t>b. A bird on the boat</a:t>
            </a:r>
            <a:br>
              <a:rPr lang="en-US" b="0" i="0" dirty="0">
                <a:solidFill>
                  <a:srgbClr val="364152"/>
                </a:solidFill>
                <a:effectLst/>
                <a:latin typeface="Inter"/>
              </a:rPr>
            </a:br>
            <a:r>
              <a:rPr lang="en-US" b="0" i="0" dirty="0">
                <a:solidFill>
                  <a:srgbClr val="364152"/>
                </a:solidFill>
                <a:effectLst/>
                <a:latin typeface="Inter"/>
              </a:rPr>
              <a:t>c. A fish in the water</a:t>
            </a:r>
            <a:br>
              <a:rPr lang="en-US" b="0" i="0" dirty="0">
                <a:solidFill>
                  <a:srgbClr val="364152"/>
                </a:solidFill>
                <a:effectLst/>
                <a:latin typeface="Inter"/>
              </a:rPr>
            </a:br>
            <a:r>
              <a:rPr lang="en-US" b="0" i="0" dirty="0">
                <a:solidFill>
                  <a:srgbClr val="364152"/>
                </a:solidFill>
                <a:effectLst/>
                <a:latin typeface="Inter"/>
              </a:rPr>
              <a:t>d. A rope attached to the boat</a:t>
            </a:r>
          </a:p>
          <a:p>
            <a:endParaRPr lang="en-US" dirty="0"/>
          </a:p>
        </p:txBody>
      </p:sp>
    </p:spTree>
    <p:extLst>
      <p:ext uri="{BB962C8B-B14F-4D97-AF65-F5344CB8AC3E}">
        <p14:creationId xmlns:p14="http://schemas.microsoft.com/office/powerpoint/2010/main" val="1207195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28CD-C5B8-4F0C-3296-AA81E8AE3688}"/>
              </a:ext>
            </a:extLst>
          </p:cNvPr>
          <p:cNvSpPr>
            <a:spLocks noGrp="1"/>
          </p:cNvSpPr>
          <p:nvPr>
            <p:ph type="title"/>
          </p:nvPr>
        </p:nvSpPr>
        <p:spPr>
          <a:xfrm>
            <a:off x="1371600" y="685800"/>
            <a:ext cx="9601200" cy="945037"/>
          </a:xfrm>
          <a:solidFill>
            <a:srgbClr val="FFFF00"/>
          </a:solidFill>
        </p:spPr>
        <p:txBody>
          <a:bodyPr/>
          <a:lstStyle/>
          <a:p>
            <a:pPr algn="ctr"/>
            <a:r>
              <a:rPr lang="en-US" dirty="0"/>
              <a:t>Answer the following questions</a:t>
            </a:r>
          </a:p>
        </p:txBody>
      </p:sp>
      <p:sp>
        <p:nvSpPr>
          <p:cNvPr id="3" name="Content Placeholder 2">
            <a:extLst>
              <a:ext uri="{FF2B5EF4-FFF2-40B4-BE49-F238E27FC236}">
                <a16:creationId xmlns:a16="http://schemas.microsoft.com/office/drawing/2014/main" id="{81B14288-42BE-969C-0619-CC41B95DE6F4}"/>
              </a:ext>
            </a:extLst>
          </p:cNvPr>
          <p:cNvSpPr>
            <a:spLocks noGrp="1"/>
          </p:cNvSpPr>
          <p:nvPr>
            <p:ph idx="1"/>
          </p:nvPr>
        </p:nvSpPr>
        <p:spPr>
          <a:xfrm>
            <a:off x="1371599" y="1762812"/>
            <a:ext cx="10506173" cy="4798244"/>
          </a:xfrm>
        </p:spPr>
        <p:txBody>
          <a:bodyPr>
            <a:normAutofit lnSpcReduction="10000"/>
          </a:bodyPr>
          <a:lstStyle/>
          <a:p>
            <a:pPr algn="l"/>
            <a:r>
              <a:rPr lang="en-US" b="1" i="0" dirty="0">
                <a:solidFill>
                  <a:srgbClr val="364152"/>
                </a:solidFill>
                <a:effectLst/>
                <a:latin typeface="Inter"/>
              </a:rPr>
              <a:t>4. How did the young man fix the hole in the boat?</a:t>
            </a:r>
          </a:p>
          <a:p>
            <a:pPr algn="l"/>
            <a:r>
              <a:rPr lang="en-US" b="0" i="0" dirty="0">
                <a:solidFill>
                  <a:srgbClr val="364152"/>
                </a:solidFill>
                <a:effectLst/>
                <a:latin typeface="Inter"/>
              </a:rPr>
              <a:t>a. He called a professional repairman</a:t>
            </a:r>
            <a:br>
              <a:rPr lang="en-US" b="0" i="0" dirty="0">
                <a:solidFill>
                  <a:srgbClr val="364152"/>
                </a:solidFill>
                <a:effectLst/>
                <a:latin typeface="Inter"/>
              </a:rPr>
            </a:br>
            <a:r>
              <a:rPr lang="en-US" b="0" i="0" dirty="0">
                <a:solidFill>
                  <a:srgbClr val="364152"/>
                </a:solidFill>
                <a:effectLst/>
                <a:latin typeface="Inter"/>
              </a:rPr>
              <a:t>b. He used tape to cover the hole</a:t>
            </a:r>
            <a:br>
              <a:rPr lang="en-US" b="0" i="0" dirty="0">
                <a:solidFill>
                  <a:srgbClr val="364152"/>
                </a:solidFill>
                <a:effectLst/>
                <a:latin typeface="Inter"/>
              </a:rPr>
            </a:br>
            <a:r>
              <a:rPr lang="en-US" b="0" i="0" dirty="0">
                <a:solidFill>
                  <a:srgbClr val="364152"/>
                </a:solidFill>
                <a:effectLst/>
                <a:latin typeface="Inter"/>
              </a:rPr>
              <a:t>c. He quietly fixed it without saying anything</a:t>
            </a:r>
            <a:br>
              <a:rPr lang="en-US" b="0" i="0" dirty="0">
                <a:solidFill>
                  <a:srgbClr val="364152"/>
                </a:solidFill>
                <a:effectLst/>
                <a:latin typeface="Inter"/>
              </a:rPr>
            </a:br>
            <a:r>
              <a:rPr lang="en-US" b="0" i="0" dirty="0">
                <a:solidFill>
                  <a:srgbClr val="364152"/>
                </a:solidFill>
                <a:effectLst/>
                <a:latin typeface="Inter"/>
              </a:rPr>
              <a:t>d. He left the hole as it is</a:t>
            </a:r>
          </a:p>
          <a:p>
            <a:pPr algn="l"/>
            <a:r>
              <a:rPr lang="en-US" b="1" i="0" dirty="0">
                <a:solidFill>
                  <a:srgbClr val="364152"/>
                </a:solidFill>
                <a:effectLst/>
                <a:latin typeface="Inter"/>
              </a:rPr>
              <a:t>5. Why did the boat owner come to the young man's house the next day?</a:t>
            </a:r>
          </a:p>
          <a:p>
            <a:pPr algn="l"/>
            <a:r>
              <a:rPr lang="en-US" b="0" i="0" dirty="0">
                <a:solidFill>
                  <a:srgbClr val="364152"/>
                </a:solidFill>
                <a:effectLst/>
                <a:latin typeface="Inter"/>
              </a:rPr>
              <a:t>a. To ask for more payment</a:t>
            </a:r>
            <a:br>
              <a:rPr lang="en-US" b="0" i="0" dirty="0">
                <a:solidFill>
                  <a:srgbClr val="364152"/>
                </a:solidFill>
                <a:effectLst/>
                <a:latin typeface="Inter"/>
              </a:rPr>
            </a:br>
            <a:r>
              <a:rPr lang="en-US" b="0" i="0" dirty="0">
                <a:solidFill>
                  <a:srgbClr val="364152"/>
                </a:solidFill>
                <a:effectLst/>
                <a:latin typeface="Inter"/>
              </a:rPr>
              <a:t>b. To return the boat</a:t>
            </a:r>
            <a:br>
              <a:rPr lang="en-US" b="0" i="0" dirty="0">
                <a:solidFill>
                  <a:srgbClr val="364152"/>
                </a:solidFill>
                <a:effectLst/>
                <a:latin typeface="Inter"/>
              </a:rPr>
            </a:br>
            <a:r>
              <a:rPr lang="en-US" b="0" i="0" dirty="0">
                <a:solidFill>
                  <a:srgbClr val="364152"/>
                </a:solidFill>
                <a:effectLst/>
                <a:latin typeface="Inter"/>
              </a:rPr>
              <a:t>c. To give the young man a big check</a:t>
            </a:r>
            <a:br>
              <a:rPr lang="en-US" b="0" i="0" dirty="0">
                <a:solidFill>
                  <a:srgbClr val="364152"/>
                </a:solidFill>
                <a:effectLst/>
                <a:latin typeface="Inter"/>
              </a:rPr>
            </a:br>
            <a:r>
              <a:rPr lang="en-US" b="0" i="0" dirty="0">
                <a:solidFill>
                  <a:srgbClr val="364152"/>
                </a:solidFill>
                <a:effectLst/>
                <a:latin typeface="Inter"/>
              </a:rPr>
              <a:t>d. To complain about the paint job</a:t>
            </a:r>
          </a:p>
          <a:p>
            <a:pPr algn="l"/>
            <a:r>
              <a:rPr lang="en-US" b="1" i="0" dirty="0">
                <a:solidFill>
                  <a:srgbClr val="364152"/>
                </a:solidFill>
                <a:effectLst/>
                <a:latin typeface="Inter"/>
              </a:rPr>
              <a:t>6. What did the boat owner realize when he came back and saw the boat?</a:t>
            </a:r>
          </a:p>
          <a:p>
            <a:pPr algn="l"/>
            <a:r>
              <a:rPr lang="en-US" b="0" i="0" dirty="0">
                <a:solidFill>
                  <a:srgbClr val="364152"/>
                </a:solidFill>
                <a:effectLst/>
                <a:latin typeface="Inter"/>
              </a:rPr>
              <a:t>a. The boat had sunk</a:t>
            </a:r>
            <a:br>
              <a:rPr lang="en-US" b="0" i="0" dirty="0">
                <a:solidFill>
                  <a:srgbClr val="364152"/>
                </a:solidFill>
                <a:effectLst/>
                <a:latin typeface="Inter"/>
              </a:rPr>
            </a:br>
            <a:r>
              <a:rPr lang="en-US" b="0" i="0" dirty="0">
                <a:solidFill>
                  <a:srgbClr val="364152"/>
                </a:solidFill>
                <a:effectLst/>
                <a:latin typeface="Inter"/>
              </a:rPr>
              <a:t>b. The boat was full of fish</a:t>
            </a:r>
            <a:br>
              <a:rPr lang="en-US" b="0" i="0" dirty="0">
                <a:solidFill>
                  <a:srgbClr val="364152"/>
                </a:solidFill>
                <a:effectLst/>
                <a:latin typeface="Inter"/>
              </a:rPr>
            </a:br>
            <a:r>
              <a:rPr lang="en-US" b="0" i="0" dirty="0">
                <a:solidFill>
                  <a:srgbClr val="364152"/>
                </a:solidFill>
                <a:effectLst/>
                <a:latin typeface="Inter"/>
              </a:rPr>
              <a:t>c. The boat had a big hole</a:t>
            </a:r>
            <a:br>
              <a:rPr lang="en-US" b="0" i="0" dirty="0">
                <a:solidFill>
                  <a:srgbClr val="364152"/>
                </a:solidFill>
                <a:effectLst/>
                <a:latin typeface="Inter"/>
              </a:rPr>
            </a:br>
            <a:r>
              <a:rPr lang="en-US" b="0" i="0" dirty="0">
                <a:solidFill>
                  <a:srgbClr val="364152"/>
                </a:solidFill>
                <a:effectLst/>
                <a:latin typeface="Inter"/>
              </a:rPr>
              <a:t>d. The hole in the boat was fixed</a:t>
            </a:r>
          </a:p>
          <a:p>
            <a:endParaRPr lang="en-US" dirty="0"/>
          </a:p>
        </p:txBody>
      </p:sp>
    </p:spTree>
    <p:extLst>
      <p:ext uri="{BB962C8B-B14F-4D97-AF65-F5344CB8AC3E}">
        <p14:creationId xmlns:p14="http://schemas.microsoft.com/office/powerpoint/2010/main" val="202837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28CD-C5B8-4F0C-3296-AA81E8AE3688}"/>
              </a:ext>
            </a:extLst>
          </p:cNvPr>
          <p:cNvSpPr>
            <a:spLocks noGrp="1"/>
          </p:cNvSpPr>
          <p:nvPr>
            <p:ph type="title"/>
          </p:nvPr>
        </p:nvSpPr>
        <p:spPr>
          <a:xfrm>
            <a:off x="1371600" y="685800"/>
            <a:ext cx="9601200" cy="945037"/>
          </a:xfrm>
          <a:solidFill>
            <a:srgbClr val="FFFF00"/>
          </a:solidFill>
        </p:spPr>
        <p:txBody>
          <a:bodyPr/>
          <a:lstStyle/>
          <a:p>
            <a:pPr algn="ctr"/>
            <a:r>
              <a:rPr lang="en-US" dirty="0"/>
              <a:t>Answer the following questions</a:t>
            </a:r>
          </a:p>
        </p:txBody>
      </p:sp>
      <p:sp>
        <p:nvSpPr>
          <p:cNvPr id="3" name="Content Placeholder 2">
            <a:extLst>
              <a:ext uri="{FF2B5EF4-FFF2-40B4-BE49-F238E27FC236}">
                <a16:creationId xmlns:a16="http://schemas.microsoft.com/office/drawing/2014/main" id="{81B14288-42BE-969C-0619-CC41B95DE6F4}"/>
              </a:ext>
            </a:extLst>
          </p:cNvPr>
          <p:cNvSpPr>
            <a:spLocks noGrp="1"/>
          </p:cNvSpPr>
          <p:nvPr>
            <p:ph idx="1"/>
          </p:nvPr>
        </p:nvSpPr>
        <p:spPr>
          <a:xfrm>
            <a:off x="1371599" y="1762812"/>
            <a:ext cx="10506173" cy="4798244"/>
          </a:xfrm>
        </p:spPr>
        <p:txBody>
          <a:bodyPr>
            <a:normAutofit lnSpcReduction="10000"/>
          </a:bodyPr>
          <a:lstStyle/>
          <a:p>
            <a:pPr algn="l"/>
            <a:r>
              <a:rPr lang="en-US" b="1" i="0" dirty="0">
                <a:solidFill>
                  <a:srgbClr val="364152"/>
                </a:solidFill>
                <a:effectLst/>
                <a:latin typeface="Inter"/>
              </a:rPr>
              <a:t>7. Why did the boat owner thank the young man?</a:t>
            </a:r>
          </a:p>
          <a:p>
            <a:pPr algn="l"/>
            <a:r>
              <a:rPr lang="en-US" b="0" i="0" dirty="0">
                <a:solidFill>
                  <a:srgbClr val="364152"/>
                </a:solidFill>
                <a:effectLst/>
                <a:latin typeface="Inter"/>
              </a:rPr>
              <a:t>a. The young man saved his children's lives by fixing the hole in the boat</a:t>
            </a:r>
            <a:br>
              <a:rPr lang="en-US" b="0" i="0" dirty="0">
                <a:solidFill>
                  <a:srgbClr val="364152"/>
                </a:solidFill>
                <a:effectLst/>
                <a:latin typeface="Inter"/>
              </a:rPr>
            </a:br>
            <a:r>
              <a:rPr lang="en-US" b="0" i="0" dirty="0">
                <a:solidFill>
                  <a:srgbClr val="364152"/>
                </a:solidFill>
                <a:effectLst/>
                <a:latin typeface="Inter"/>
              </a:rPr>
              <a:t>b. The young man painted the boat beautifully</a:t>
            </a:r>
            <a:br>
              <a:rPr lang="en-US" b="0" i="0" dirty="0">
                <a:solidFill>
                  <a:srgbClr val="364152"/>
                </a:solidFill>
                <a:effectLst/>
                <a:latin typeface="Inter"/>
              </a:rPr>
            </a:br>
            <a:r>
              <a:rPr lang="en-US" b="0" i="0" dirty="0">
                <a:solidFill>
                  <a:srgbClr val="364152"/>
                </a:solidFill>
                <a:effectLst/>
                <a:latin typeface="Inter"/>
              </a:rPr>
              <a:t>c. The young man charged a fair price for his work</a:t>
            </a:r>
            <a:br>
              <a:rPr lang="en-US" b="0" i="0" dirty="0">
                <a:solidFill>
                  <a:srgbClr val="364152"/>
                </a:solidFill>
                <a:effectLst/>
                <a:latin typeface="Inter"/>
              </a:rPr>
            </a:br>
            <a:r>
              <a:rPr lang="en-US" b="0" i="0" dirty="0">
                <a:solidFill>
                  <a:srgbClr val="364152"/>
                </a:solidFill>
                <a:effectLst/>
                <a:latin typeface="Inter"/>
              </a:rPr>
              <a:t>d. The young man gave him a discount on the payment</a:t>
            </a:r>
          </a:p>
          <a:p>
            <a:pPr algn="l"/>
            <a:r>
              <a:rPr lang="en-US" b="1" i="0" dirty="0">
                <a:solidFill>
                  <a:srgbClr val="364152"/>
                </a:solidFill>
                <a:effectLst/>
                <a:latin typeface="Inter"/>
              </a:rPr>
              <a:t>8. What message is the video trying to convey?</a:t>
            </a:r>
          </a:p>
          <a:p>
            <a:pPr algn="l"/>
            <a:r>
              <a:rPr lang="en-US" b="0" i="0" dirty="0">
                <a:solidFill>
                  <a:srgbClr val="364152"/>
                </a:solidFill>
                <a:effectLst/>
                <a:latin typeface="Inter"/>
              </a:rPr>
              <a:t>a. Kindness can make a difference in someone's life</a:t>
            </a:r>
            <a:br>
              <a:rPr lang="en-US" b="0" i="0" dirty="0">
                <a:solidFill>
                  <a:srgbClr val="364152"/>
                </a:solidFill>
                <a:effectLst/>
                <a:latin typeface="Inter"/>
              </a:rPr>
            </a:br>
            <a:r>
              <a:rPr lang="en-US" b="0" i="0" dirty="0">
                <a:solidFill>
                  <a:srgbClr val="364152"/>
                </a:solidFill>
                <a:effectLst/>
                <a:latin typeface="Inter"/>
              </a:rPr>
              <a:t>b. Painting boats is an important job</a:t>
            </a:r>
            <a:br>
              <a:rPr lang="en-US" b="0" i="0" dirty="0">
                <a:solidFill>
                  <a:srgbClr val="364152"/>
                </a:solidFill>
                <a:effectLst/>
                <a:latin typeface="Inter"/>
              </a:rPr>
            </a:br>
            <a:r>
              <a:rPr lang="en-US" b="0" i="0" dirty="0">
                <a:solidFill>
                  <a:srgbClr val="364152"/>
                </a:solidFill>
                <a:effectLst/>
                <a:latin typeface="Inter"/>
              </a:rPr>
              <a:t>c. Always demand more payment for your work</a:t>
            </a:r>
            <a:br>
              <a:rPr lang="en-US" b="0" i="0" dirty="0">
                <a:solidFill>
                  <a:srgbClr val="364152"/>
                </a:solidFill>
                <a:effectLst/>
                <a:latin typeface="Inter"/>
              </a:rPr>
            </a:br>
            <a:r>
              <a:rPr lang="en-US" b="0" i="0" dirty="0">
                <a:solidFill>
                  <a:srgbClr val="364152"/>
                </a:solidFill>
                <a:effectLst/>
                <a:latin typeface="Inter"/>
              </a:rPr>
              <a:t>d. Never fix something without being asked</a:t>
            </a:r>
          </a:p>
          <a:p>
            <a:pPr algn="l"/>
            <a:r>
              <a:rPr lang="en-US" b="1" i="0" dirty="0">
                <a:solidFill>
                  <a:srgbClr val="364152"/>
                </a:solidFill>
                <a:effectLst/>
                <a:latin typeface="Inter"/>
              </a:rPr>
              <a:t>9. According to the video, what should you always be ready to do?</a:t>
            </a:r>
          </a:p>
          <a:p>
            <a:pPr algn="l"/>
            <a:r>
              <a:rPr lang="en-US" b="0" i="0" dirty="0">
                <a:solidFill>
                  <a:srgbClr val="364152"/>
                </a:solidFill>
                <a:effectLst/>
                <a:latin typeface="Inter"/>
              </a:rPr>
              <a:t>a. Sleep</a:t>
            </a:r>
            <a:br>
              <a:rPr lang="en-US" b="0" i="0" dirty="0">
                <a:solidFill>
                  <a:srgbClr val="364152"/>
                </a:solidFill>
                <a:effectLst/>
                <a:latin typeface="Inter"/>
              </a:rPr>
            </a:br>
            <a:r>
              <a:rPr lang="en-US" b="0" i="0" dirty="0">
                <a:solidFill>
                  <a:srgbClr val="364152"/>
                </a:solidFill>
                <a:effectLst/>
                <a:latin typeface="Inter"/>
              </a:rPr>
              <a:t>b. Eat</a:t>
            </a:r>
            <a:br>
              <a:rPr lang="en-US" b="0" i="0" dirty="0">
                <a:solidFill>
                  <a:srgbClr val="364152"/>
                </a:solidFill>
                <a:effectLst/>
                <a:latin typeface="Inter"/>
              </a:rPr>
            </a:br>
            <a:r>
              <a:rPr lang="en-US" b="0" i="0" dirty="0">
                <a:solidFill>
                  <a:srgbClr val="364152"/>
                </a:solidFill>
                <a:effectLst/>
                <a:latin typeface="Inter"/>
              </a:rPr>
              <a:t>c. Help and support others</a:t>
            </a:r>
            <a:br>
              <a:rPr lang="en-US" b="0" i="0" dirty="0">
                <a:solidFill>
                  <a:srgbClr val="364152"/>
                </a:solidFill>
                <a:effectLst/>
                <a:latin typeface="Inter"/>
              </a:rPr>
            </a:br>
            <a:r>
              <a:rPr lang="en-US" b="0" i="0" dirty="0">
                <a:solidFill>
                  <a:srgbClr val="364152"/>
                </a:solidFill>
                <a:effectLst/>
                <a:latin typeface="Inter"/>
              </a:rPr>
              <a:t>d. Watch TV</a:t>
            </a:r>
          </a:p>
          <a:p>
            <a:endParaRPr lang="en-US" dirty="0"/>
          </a:p>
        </p:txBody>
      </p:sp>
    </p:spTree>
    <p:extLst>
      <p:ext uri="{BB962C8B-B14F-4D97-AF65-F5344CB8AC3E}">
        <p14:creationId xmlns:p14="http://schemas.microsoft.com/office/powerpoint/2010/main" val="893806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28CD-C5B8-4F0C-3296-AA81E8AE3688}"/>
              </a:ext>
            </a:extLst>
          </p:cNvPr>
          <p:cNvSpPr>
            <a:spLocks noGrp="1"/>
          </p:cNvSpPr>
          <p:nvPr>
            <p:ph type="title"/>
          </p:nvPr>
        </p:nvSpPr>
        <p:spPr>
          <a:xfrm>
            <a:off x="1371600" y="685800"/>
            <a:ext cx="9601200" cy="662233"/>
          </a:xfrm>
          <a:solidFill>
            <a:srgbClr val="FFFF00"/>
          </a:solidFill>
        </p:spPr>
        <p:txBody>
          <a:bodyPr>
            <a:normAutofit fontScale="90000"/>
          </a:bodyPr>
          <a:lstStyle/>
          <a:p>
            <a:pPr algn="ctr"/>
            <a:r>
              <a:rPr lang="en-US" dirty="0"/>
              <a:t>Answer the following questions</a:t>
            </a:r>
          </a:p>
        </p:txBody>
      </p:sp>
      <p:sp>
        <p:nvSpPr>
          <p:cNvPr id="3" name="Content Placeholder 2">
            <a:extLst>
              <a:ext uri="{FF2B5EF4-FFF2-40B4-BE49-F238E27FC236}">
                <a16:creationId xmlns:a16="http://schemas.microsoft.com/office/drawing/2014/main" id="{81B14288-42BE-969C-0619-CC41B95DE6F4}"/>
              </a:ext>
            </a:extLst>
          </p:cNvPr>
          <p:cNvSpPr>
            <a:spLocks noGrp="1"/>
          </p:cNvSpPr>
          <p:nvPr>
            <p:ph idx="1"/>
          </p:nvPr>
        </p:nvSpPr>
        <p:spPr>
          <a:xfrm>
            <a:off x="1371599" y="1489435"/>
            <a:ext cx="10506173" cy="5071621"/>
          </a:xfrm>
        </p:spPr>
        <p:txBody>
          <a:bodyPr>
            <a:normAutofit fontScale="85000" lnSpcReduction="20000"/>
          </a:bodyPr>
          <a:lstStyle/>
          <a:p>
            <a:pPr algn="l"/>
            <a:r>
              <a:rPr lang="en-US" b="1" i="0" dirty="0">
                <a:solidFill>
                  <a:srgbClr val="364152"/>
                </a:solidFill>
                <a:effectLst/>
                <a:latin typeface="Inter"/>
              </a:rPr>
              <a:t>10. How should you continue to be, according to the video?</a:t>
            </a:r>
          </a:p>
          <a:p>
            <a:pPr algn="l"/>
            <a:r>
              <a:rPr lang="en-US" b="0" i="0" dirty="0">
                <a:solidFill>
                  <a:srgbClr val="364152"/>
                </a:solidFill>
                <a:effectLst/>
                <a:latin typeface="Inter"/>
              </a:rPr>
              <a:t>a. Grateful and kind</a:t>
            </a:r>
            <a:br>
              <a:rPr lang="en-US" b="0" i="0" dirty="0">
                <a:solidFill>
                  <a:srgbClr val="364152"/>
                </a:solidFill>
                <a:effectLst/>
                <a:latin typeface="Inter"/>
              </a:rPr>
            </a:br>
            <a:r>
              <a:rPr lang="en-US" b="0" i="0" dirty="0">
                <a:solidFill>
                  <a:srgbClr val="364152"/>
                </a:solidFill>
                <a:effectLst/>
                <a:latin typeface="Inter"/>
              </a:rPr>
              <a:t>b. Sad and angry</a:t>
            </a:r>
            <a:br>
              <a:rPr lang="en-US" b="0" i="0" dirty="0">
                <a:solidFill>
                  <a:srgbClr val="364152"/>
                </a:solidFill>
                <a:effectLst/>
                <a:latin typeface="Inter"/>
              </a:rPr>
            </a:br>
            <a:r>
              <a:rPr lang="en-US" b="0" i="0" dirty="0">
                <a:solidFill>
                  <a:srgbClr val="364152"/>
                </a:solidFill>
                <a:effectLst/>
                <a:latin typeface="Inter"/>
              </a:rPr>
              <a:t>c. Forgetful and mean</a:t>
            </a:r>
            <a:br>
              <a:rPr lang="en-US" b="0" i="0" dirty="0">
                <a:solidFill>
                  <a:srgbClr val="364152"/>
                </a:solidFill>
                <a:effectLst/>
                <a:latin typeface="Inter"/>
              </a:rPr>
            </a:br>
            <a:r>
              <a:rPr lang="en-US" b="0" i="0" dirty="0">
                <a:solidFill>
                  <a:srgbClr val="364152"/>
                </a:solidFill>
                <a:effectLst/>
                <a:latin typeface="Inter"/>
              </a:rPr>
              <a:t>d. Nervous and worried</a:t>
            </a:r>
          </a:p>
          <a:p>
            <a:pPr algn="l"/>
            <a:r>
              <a:rPr lang="en-US" b="1" i="0" dirty="0">
                <a:solidFill>
                  <a:srgbClr val="364152"/>
                </a:solidFill>
                <a:effectLst/>
                <a:latin typeface="Inter"/>
              </a:rPr>
              <a:t>Answer Key:</a:t>
            </a:r>
          </a:p>
          <a:p>
            <a:pPr algn="l">
              <a:buFont typeface="+mj-lt"/>
              <a:buAutoNum type="arabicPeriod"/>
            </a:pPr>
            <a:r>
              <a:rPr lang="en-US" b="0" i="0" dirty="0">
                <a:solidFill>
                  <a:srgbClr val="364152"/>
                </a:solidFill>
                <a:effectLst/>
                <a:latin typeface="Inter"/>
              </a:rPr>
              <a:t>c. A boat - 00:00:00 - 00:00:23</a:t>
            </a:r>
          </a:p>
          <a:p>
            <a:pPr algn="l">
              <a:buFont typeface="+mj-lt"/>
              <a:buAutoNum type="arabicPeriod"/>
            </a:pPr>
            <a:r>
              <a:rPr lang="en-US" b="0" i="0" dirty="0">
                <a:solidFill>
                  <a:srgbClr val="364152"/>
                </a:solidFill>
                <a:effectLst/>
                <a:latin typeface="Inter"/>
              </a:rPr>
              <a:t>c. Red - 00:00:00 - 00:00:23</a:t>
            </a:r>
          </a:p>
          <a:p>
            <a:pPr algn="l">
              <a:buFont typeface="+mj-lt"/>
              <a:buAutoNum type="arabicPeriod"/>
            </a:pPr>
            <a:r>
              <a:rPr lang="en-US" b="0" i="0" dirty="0">
                <a:solidFill>
                  <a:srgbClr val="364152"/>
                </a:solidFill>
                <a:effectLst/>
                <a:latin typeface="Inter"/>
              </a:rPr>
              <a:t>a. A hole in the boat's hull - 00:00:00 - 00:00:23</a:t>
            </a:r>
          </a:p>
          <a:p>
            <a:pPr algn="l">
              <a:buFont typeface="+mj-lt"/>
              <a:buAutoNum type="arabicPeriod"/>
            </a:pPr>
            <a:r>
              <a:rPr lang="en-US" b="0" i="0" dirty="0">
                <a:solidFill>
                  <a:srgbClr val="364152"/>
                </a:solidFill>
                <a:effectLst/>
                <a:latin typeface="Inter"/>
              </a:rPr>
              <a:t>c. He quietly fixed it without saying anything - 00:00:00 - 00:00:23</a:t>
            </a:r>
          </a:p>
          <a:p>
            <a:pPr algn="l">
              <a:buFont typeface="+mj-lt"/>
              <a:buAutoNum type="arabicPeriod"/>
            </a:pPr>
            <a:r>
              <a:rPr lang="en-US" b="0" i="0" dirty="0">
                <a:solidFill>
                  <a:srgbClr val="364152"/>
                </a:solidFill>
                <a:effectLst/>
                <a:latin typeface="Inter"/>
              </a:rPr>
              <a:t>c. To give the young man a big check - 00:00:23 - 00:00:45</a:t>
            </a:r>
          </a:p>
          <a:p>
            <a:pPr algn="l">
              <a:buFont typeface="+mj-lt"/>
              <a:buAutoNum type="arabicPeriod"/>
            </a:pPr>
            <a:r>
              <a:rPr lang="en-US" b="0" i="0" dirty="0">
                <a:solidFill>
                  <a:srgbClr val="364152"/>
                </a:solidFill>
                <a:effectLst/>
                <a:latin typeface="Inter"/>
              </a:rPr>
              <a:t>d. The hole in the boat was fixed - 00:00:45 - 00:01:06</a:t>
            </a:r>
          </a:p>
          <a:p>
            <a:pPr algn="l">
              <a:buFont typeface="+mj-lt"/>
              <a:buAutoNum type="arabicPeriod"/>
            </a:pPr>
            <a:r>
              <a:rPr lang="en-US" b="0" i="0" dirty="0">
                <a:solidFill>
                  <a:srgbClr val="364152"/>
                </a:solidFill>
                <a:effectLst/>
                <a:latin typeface="Inter"/>
              </a:rPr>
              <a:t>a. The young man saved his children's lives by fixing the hole in the boat - 00:00:56 - 00:01:16</a:t>
            </a:r>
          </a:p>
          <a:p>
            <a:pPr algn="l">
              <a:buFont typeface="+mj-lt"/>
              <a:buAutoNum type="arabicPeriod"/>
            </a:pPr>
            <a:r>
              <a:rPr lang="en-US" b="0" i="0" dirty="0">
                <a:solidFill>
                  <a:srgbClr val="364152"/>
                </a:solidFill>
                <a:effectLst/>
                <a:latin typeface="Inter"/>
              </a:rPr>
              <a:t>a. Kindness can make a difference in someone's life - 00:01:16 - 00:01:40</a:t>
            </a:r>
          </a:p>
          <a:p>
            <a:pPr algn="l">
              <a:buFont typeface="+mj-lt"/>
              <a:buAutoNum type="arabicPeriod"/>
            </a:pPr>
            <a:r>
              <a:rPr lang="en-US" b="0" i="0" dirty="0">
                <a:solidFill>
                  <a:srgbClr val="364152"/>
                </a:solidFill>
                <a:effectLst/>
                <a:latin typeface="Inter"/>
              </a:rPr>
              <a:t>c. Help and support others - 00:01:16 - 00:01:40</a:t>
            </a:r>
          </a:p>
          <a:p>
            <a:pPr algn="l">
              <a:buFont typeface="+mj-lt"/>
              <a:buAutoNum type="arabicPeriod"/>
            </a:pPr>
            <a:r>
              <a:rPr lang="en-US" b="0" i="0" dirty="0">
                <a:solidFill>
                  <a:srgbClr val="364152"/>
                </a:solidFill>
                <a:effectLst/>
                <a:latin typeface="Inter"/>
              </a:rPr>
              <a:t>a. Grateful and kind - 00:01:28 - 00:01:53</a:t>
            </a:r>
          </a:p>
          <a:p>
            <a:endParaRPr lang="en-US" dirty="0"/>
          </a:p>
        </p:txBody>
      </p:sp>
    </p:spTree>
    <p:extLst>
      <p:ext uri="{BB962C8B-B14F-4D97-AF65-F5344CB8AC3E}">
        <p14:creationId xmlns:p14="http://schemas.microsoft.com/office/powerpoint/2010/main" val="290600352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{FA037C56-E7D0-4C31-87E5-B2A0C22BCEFD}tf10001105</Template>
  <TotalTime>49</TotalTime>
  <Words>650</Words>
  <Application>Microsoft Office PowerPoint</Application>
  <PresentationFormat>Widescreen</PresentationFormat>
  <Paragraphs>40</Paragraphs>
  <Slides>8</Slides>
  <Notes>0</Notes>
  <HiddenSlides>0</HiddenSlides>
  <MMClips>3</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Franklin Gothic Book</vt:lpstr>
      <vt:lpstr>Inter</vt:lpstr>
      <vt:lpstr>Crop</vt:lpstr>
      <vt:lpstr>Reading </vt:lpstr>
      <vt:lpstr>Watch the video</vt:lpstr>
      <vt:lpstr>In your group, talk about the main idea of the video and write it down.</vt:lpstr>
      <vt:lpstr>Discussion Questions: Engage students in a discussion about the importance of kindness and helping others. Ask them to share their own experiences of helping someone or being helped by others. Encourage them to reflect on the impact of their actions</vt:lpstr>
      <vt:lpstr>Answer the following questions</vt:lpstr>
      <vt:lpstr>Answer the following questions</vt:lpstr>
      <vt:lpstr>Answer the following questions</vt:lpstr>
      <vt:lpstr>Answer the following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dc:title>
  <dc:creator>LENOVO</dc:creator>
  <cp:lastModifiedBy>LENOVO</cp:lastModifiedBy>
  <cp:revision>1</cp:revision>
  <dcterms:created xsi:type="dcterms:W3CDTF">2024-01-06T07:51:54Z</dcterms:created>
  <dcterms:modified xsi:type="dcterms:W3CDTF">2024-01-06T08:41:26Z</dcterms:modified>
</cp:coreProperties>
</file>