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37"/>
  </p:notesMasterIdLst>
  <p:handoutMasterIdLst>
    <p:handoutMasterId r:id="rId38"/>
  </p:handoutMasterIdLst>
  <p:sldIdLst>
    <p:sldId id="258" r:id="rId5"/>
    <p:sldId id="264" r:id="rId6"/>
    <p:sldId id="275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267" r:id="rId36"/>
  </p:sldIdLst>
  <p:sldSz cx="9144000" cy="6858000" type="screen4x3"/>
  <p:notesSz cx="6858000" cy="9144000"/>
  <p:embeddedFontLst>
    <p:embeddedFont>
      <p:font typeface="Twinkl" panose="020B0604020202020204" charset="0"/>
      <p:regular r:id="rId39"/>
      <p:bold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B0"/>
    <a:srgbClr val="689429"/>
    <a:srgbClr val="C30F32"/>
    <a:srgbClr val="CA095B"/>
    <a:srgbClr val="E51E21"/>
    <a:srgbClr val="9DDDF9"/>
    <a:srgbClr val="FFFFFF"/>
    <a:srgbClr val="85BD33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 showGuides="1">
      <p:cViewPr varScale="1">
        <p:scale>
          <a:sx n="10" d="100"/>
          <a:sy n="10" d="100"/>
        </p:scale>
        <p:origin x="2808" y="-1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13/01/2024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13/01/2024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ks2-english/ks2-english-spag/tenses-vocabulary-grammar-and-punctuation-english-key-stage-2-year-3-4-5-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hyperlink" Target="http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://www.twinkl.co.uk/resources/ks2-english/ks2-english-spag/tenses-vocabulary-grammar-and-punctuation-english-key-stage-2-year-3-4-5-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resources/ks2-english/ks2-english-spag/tenses-vocabulary-grammar-and-punctuation-english-key-stage-2-year-3-4-5-6" TargetMode="External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hyperlink" Target="http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3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winkl.co.uk/resources/ks2-english/ks2-english-spag/tenses-vocabulary-grammar-and-punctuation-english-key-stage-2-year-3-4-5-6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ks2-english/ks2-english-spag/tenses-vocabulary-grammar-and-punctuation-english-key-stage-2-year-3-4-5-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hyperlink" Target="http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3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://www.twinkl.co.uk/resources/ks2-english/ks2-english-spag/tenses-vocabulary-grammar-and-punctuation-english-key-stage-2-year-3-4-5-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resources/ks2-english/ks2-english-spag/tenses-vocabulary-grammar-and-punctuation-english-key-stage-2-year-3-4-5-6" TargetMode="External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resources/ks2-english/ks2-english-spag/tenses-vocabulary-grammar-and-punctuation-english-key-stage-2-year-3-4-5-6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hyperlink" Target="http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3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winkl.co.uk/resources/ks2-english/ks2-english-spag/tenses-vocabulary-grammar-and-punctuation-english-key-stage-2-year-3-4-5-6" TargetMode="Externa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ks2-english/ks2-english-spag/tenses-vocabulary-grammar-and-punctuation-english-key-stage-2-year-3-4-5-6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hyperlink" Target="http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3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://www.twinkl.co.uk/resources/ks2-english/ks2-english-spag/tenses-vocabulary-grammar-and-punctuation-english-key-stage-2-year-3-4-5-6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resources/ks2-english/ks2-english-spag/tenses-vocabulary-grammar-and-punctuation-english-key-stage-2-year-3-4-5-6" TargetMode="External"/><Relationship Id="rId2" Type="http://schemas.openxmlformats.org/officeDocument/2006/relationships/slide" Target="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hyperlink" Target="http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3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winkl.co.uk/resources/ks2-english/ks2-english-spag/tenses-vocabulary-grammar-and-punctuation-english-key-stage-2-year-3-4-5-6" TargetMode="Externa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ks2-english/ks2-english-spag/tenses-vocabulary-grammar-and-punctuation-english-key-stage-2-year-3-4-5-6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hyperlink" Target="http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3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winkl.co.uk/resources/grammar-spag/grammar/word-classes-grammar-vocabulary-grammar-and-punctuation-english-key-stage-1-year-1-year-2" TargetMode="Externa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://www.twinkl.co.uk/resources/ks2-english/ks2-english-spag/tenses-vocabulary-grammar-and-punctuation-english-key-stage-2-year-3-4-5-6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resources/ks2-english/ks2-english-spag/tenses-vocabulary-grammar-and-punctuation-english-key-stage-2-year-3-4-5-6" TargetMode="External"/><Relationship Id="rId2" Type="http://schemas.openxmlformats.org/officeDocument/2006/relationships/slide" Target="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twinkl.co.uk/resources/grammar-spag/grammar/word-classes-grammar-vocabulary-grammar-and-punctuation-english-key-stage-1-year-1-year-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hyperlink" Target="http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://www.twinkl.co.uk/resources/ks2-english/ks2-english-spag/tenses-vocabulary-grammar-and-punctuation-english-key-stage-2-year-3-4-5-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nkl.co.uk/resources/ks2-english/ks2-english-spag/tenses-vocabulary-grammar-and-punctuation-english-key-stage-2-year-3-4-5-6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hyperlink" Target="http://www.twinkl.co.uk/resources/ks2-english/ks2-english-spag/tenses-vocabulary-grammar-and-punctuation-english-key-stage-2-year-3-4-5-6" TargetMode="External"/><Relationship Id="rId1" Type="http://schemas.openxmlformats.org/officeDocument/2006/relationships/slideLayout" Target="../slideLayouts/slideLayout3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winkl.co.uk/resources/ks2-english/ks2-english-spag/tenses-vocabulary-grammar-and-punctuation-english-key-stage-2-year-3-4-5-6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4AD4CC8C-2E3D-4FFF-BE18-883E39919014}"/>
              </a:ext>
            </a:extLst>
          </p:cNvPr>
          <p:cNvSpPr/>
          <p:nvPr/>
        </p:nvSpPr>
        <p:spPr>
          <a:xfrm>
            <a:off x="0" y="5843451"/>
            <a:ext cx="9144000" cy="1014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FF463F-C2C3-472C-99A5-F30B3D59931C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26BD17-F184-4BED-8485-9857AA5AE862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6D78A-85F5-47C0-BFC8-B5C05F2BE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68" y="2375372"/>
            <a:ext cx="524314" cy="10796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2B0B4A-28F7-4488-AE97-A6C301D99D7C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00000"/>
                </a:solidFill>
              </a:rPr>
              <a:t>Give it another go!</a:t>
            </a:r>
            <a:endParaRPr lang="en-GB" alt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hlinkClick r:id="rId4"/>
            <a:extLst>
              <a:ext uri="{FF2B5EF4-FFF2-40B4-BE49-F238E27FC236}">
                <a16:creationId xmlns:a16="http://schemas.microsoft.com/office/drawing/2014/main" id="{DEFE0C9F-8776-4A12-88BD-D58E6F956B36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9969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76B0"/>
                </a:solidFill>
                <a:latin typeface="+mn-lt"/>
              </a:rPr>
              <a:t>Which is the adverb </a:t>
            </a:r>
            <a:br>
              <a:rPr lang="en-GB" sz="3600" dirty="0">
                <a:solidFill>
                  <a:srgbClr val="0076B0"/>
                </a:solidFill>
                <a:latin typeface="+mn-lt"/>
              </a:rPr>
            </a:br>
            <a:r>
              <a:rPr lang="en-GB" sz="3600" dirty="0">
                <a:solidFill>
                  <a:srgbClr val="0076B0"/>
                </a:solidFill>
                <a:latin typeface="+mn-lt"/>
              </a:rPr>
              <a:t>in this sentence?</a:t>
            </a:r>
            <a:endParaRPr lang="en-GB" sz="3600" dirty="0">
              <a:solidFill>
                <a:srgbClr val="CA095B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2780670"/>
            <a:ext cx="7632700" cy="1049106"/>
          </a:xfrm>
          <a:prstGeom prst="rect">
            <a:avLst/>
          </a:prstGeom>
          <a:noFill/>
          <a:ln>
            <a:solidFill>
              <a:srgbClr val="6894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The dog yawned lazily.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hlinkClick r:id="rId2"/>
            <a:extLst>
              <a:ext uri="{FF2B5EF4-FFF2-40B4-BE49-F238E27FC236}">
                <a16:creationId xmlns:a16="http://schemas.microsoft.com/office/drawing/2014/main" id="{F5AE5E7A-6521-40AD-B5ED-D3016BEB3C53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14A3666-92A6-48DE-917F-CFC0232B0423}"/>
              </a:ext>
            </a:extLst>
          </p:cNvPr>
          <p:cNvSpPr/>
          <p:nvPr/>
        </p:nvSpPr>
        <p:spPr>
          <a:xfrm>
            <a:off x="234797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552BE9E-E99F-4434-817A-057170111B6E}"/>
              </a:ext>
            </a:extLst>
          </p:cNvPr>
          <p:cNvSpPr/>
          <p:nvPr/>
        </p:nvSpPr>
        <p:spPr>
          <a:xfrm>
            <a:off x="293762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39C56E6-9480-457E-9C24-494E76AA7ED4}"/>
              </a:ext>
            </a:extLst>
          </p:cNvPr>
          <p:cNvSpPr/>
          <p:nvPr/>
        </p:nvSpPr>
        <p:spPr>
          <a:xfrm>
            <a:off x="352727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C48572F-A09A-45D0-8D32-9F94AF5EDE61}"/>
              </a:ext>
            </a:extLst>
          </p:cNvPr>
          <p:cNvSpPr/>
          <p:nvPr/>
        </p:nvSpPr>
        <p:spPr>
          <a:xfrm>
            <a:off x="411692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E4C9D9F-B57C-4E0A-94CC-7FF02866E7F2}"/>
              </a:ext>
            </a:extLst>
          </p:cNvPr>
          <p:cNvSpPr/>
          <p:nvPr/>
        </p:nvSpPr>
        <p:spPr>
          <a:xfrm>
            <a:off x="470657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351F6EE-D44C-4516-9E85-11C10917044F}"/>
              </a:ext>
            </a:extLst>
          </p:cNvPr>
          <p:cNvSpPr/>
          <p:nvPr/>
        </p:nvSpPr>
        <p:spPr>
          <a:xfrm>
            <a:off x="529622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57BEAB9-EDA2-4F7B-ADDF-16368B0CA5D2}"/>
              </a:ext>
            </a:extLst>
          </p:cNvPr>
          <p:cNvSpPr/>
          <p:nvPr/>
        </p:nvSpPr>
        <p:spPr>
          <a:xfrm>
            <a:off x="588587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840CF17-A9BF-4184-94BD-3785BBED79DA}"/>
              </a:ext>
            </a:extLst>
          </p:cNvPr>
          <p:cNvSpPr/>
          <p:nvPr/>
        </p:nvSpPr>
        <p:spPr>
          <a:xfrm>
            <a:off x="647552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9F16649-3639-45EB-8C45-2EBA07F730D2}"/>
              </a:ext>
            </a:extLst>
          </p:cNvPr>
          <p:cNvSpPr/>
          <p:nvPr/>
        </p:nvSpPr>
        <p:spPr>
          <a:xfrm>
            <a:off x="1773204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8117E2F-3D1C-4B9F-8645-72854CFB1A42}"/>
              </a:ext>
            </a:extLst>
          </p:cNvPr>
          <p:cNvSpPr/>
          <p:nvPr/>
        </p:nvSpPr>
        <p:spPr>
          <a:xfrm>
            <a:off x="7067703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hlinkClick r:id="rId3" action="ppaction://hlinksldjump"/>
            <a:extLst>
              <a:ext uri="{FF2B5EF4-FFF2-40B4-BE49-F238E27FC236}">
                <a16:creationId xmlns:a16="http://schemas.microsoft.com/office/drawing/2014/main" id="{4E1D88DD-9F94-43CA-B71F-06FED603A5D9}"/>
              </a:ext>
            </a:extLst>
          </p:cNvPr>
          <p:cNvSpPr/>
          <p:nvPr/>
        </p:nvSpPr>
        <p:spPr>
          <a:xfrm>
            <a:off x="1505401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dog</a:t>
            </a:r>
          </a:p>
        </p:txBody>
      </p:sp>
      <p:sp>
        <p:nvSpPr>
          <p:cNvPr id="32" name="Rectangle 31">
            <a:hlinkClick r:id="rId4" action="ppaction://hlinksldjump"/>
            <a:extLst>
              <a:ext uri="{FF2B5EF4-FFF2-40B4-BE49-F238E27FC236}">
                <a16:creationId xmlns:a16="http://schemas.microsoft.com/office/drawing/2014/main" id="{B6B3BFEF-10FA-455B-A3F8-110A50FDAD7A}"/>
              </a:ext>
            </a:extLst>
          </p:cNvPr>
          <p:cNvSpPr/>
          <p:nvPr/>
        </p:nvSpPr>
        <p:spPr>
          <a:xfrm>
            <a:off x="3046794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lazily</a:t>
            </a:r>
          </a:p>
        </p:txBody>
      </p:sp>
      <p:sp>
        <p:nvSpPr>
          <p:cNvPr id="33" name="Rectangle 32">
            <a:hlinkClick r:id="rId3" action="ppaction://hlinksldjump"/>
            <a:extLst>
              <a:ext uri="{FF2B5EF4-FFF2-40B4-BE49-F238E27FC236}">
                <a16:creationId xmlns:a16="http://schemas.microsoft.com/office/drawing/2014/main" id="{031866B2-A760-4A44-9E5E-19F819A71484}"/>
              </a:ext>
            </a:extLst>
          </p:cNvPr>
          <p:cNvSpPr/>
          <p:nvPr/>
        </p:nvSpPr>
        <p:spPr>
          <a:xfrm>
            <a:off x="4588187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yawned</a:t>
            </a:r>
          </a:p>
        </p:txBody>
      </p:sp>
      <p:sp>
        <p:nvSpPr>
          <p:cNvPr id="34" name="Rectangle 33">
            <a:hlinkClick r:id="rId3" action="ppaction://hlinksldjump"/>
            <a:extLst>
              <a:ext uri="{FF2B5EF4-FFF2-40B4-BE49-F238E27FC236}">
                <a16:creationId xmlns:a16="http://schemas.microsoft.com/office/drawing/2014/main" id="{DF0AE7C0-1E06-4EBC-9117-44CBA8B6AABB}"/>
              </a:ext>
            </a:extLst>
          </p:cNvPr>
          <p:cNvSpPr/>
          <p:nvPr/>
        </p:nvSpPr>
        <p:spPr>
          <a:xfrm>
            <a:off x="6129580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</a:t>
            </a:r>
          </a:p>
        </p:txBody>
      </p:sp>
    </p:spTree>
    <p:extLst>
      <p:ext uri="{BB962C8B-B14F-4D97-AF65-F5344CB8AC3E}">
        <p14:creationId xmlns:p14="http://schemas.microsoft.com/office/powerpoint/2010/main" val="26827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E785CB-B6B6-43CB-996E-92819C3599FA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 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id="{57808C09-C473-42BA-9AEA-72EA0FF98CBD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96FEC5-3DE3-4464-8FD8-FDF9C8B82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067979" y="2453762"/>
            <a:ext cx="1128684" cy="8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04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FF463F-C2C3-472C-99A5-F30B3D59931C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26BD17-F184-4BED-8485-9857AA5AE862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2EB9DF-00C3-4B70-BBDF-963B2DE03C84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00000"/>
                </a:solidFill>
              </a:rPr>
              <a:t>Give it another go!</a:t>
            </a:r>
            <a:endParaRPr lang="en-GB" alt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1A834018-5E25-42E7-99BE-FC4F4B237B59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E3DE2E-926E-4960-B3D6-59AFB1B6F1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37" y="2342879"/>
            <a:ext cx="547411" cy="11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93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76B0"/>
                </a:solidFill>
                <a:latin typeface="+mn-lt"/>
              </a:rPr>
              <a:t>Which is the adverb </a:t>
            </a:r>
            <a:br>
              <a:rPr lang="en-GB" sz="3600" dirty="0">
                <a:solidFill>
                  <a:srgbClr val="0076B0"/>
                </a:solidFill>
                <a:latin typeface="+mn-lt"/>
              </a:rPr>
            </a:br>
            <a:r>
              <a:rPr lang="en-GB" sz="3600" dirty="0">
                <a:solidFill>
                  <a:srgbClr val="0076B0"/>
                </a:solidFill>
                <a:latin typeface="+mn-lt"/>
              </a:rPr>
              <a:t>in this sentence?</a:t>
            </a:r>
            <a:endParaRPr lang="en-GB" sz="3600" dirty="0">
              <a:solidFill>
                <a:srgbClr val="CA095B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2780670"/>
            <a:ext cx="7632700" cy="1049106"/>
          </a:xfrm>
          <a:prstGeom prst="rect">
            <a:avLst/>
          </a:prstGeom>
          <a:noFill/>
          <a:ln>
            <a:solidFill>
              <a:srgbClr val="6894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He was dangerously unpredictable.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hlinkClick r:id="rId2"/>
            <a:extLst>
              <a:ext uri="{FF2B5EF4-FFF2-40B4-BE49-F238E27FC236}">
                <a16:creationId xmlns:a16="http://schemas.microsoft.com/office/drawing/2014/main" id="{662D30A4-0A64-4B01-BB25-EDE8B0EFFD48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E754CFC-AE2B-49BD-A9D5-154DF7DEC8B2}"/>
              </a:ext>
            </a:extLst>
          </p:cNvPr>
          <p:cNvSpPr/>
          <p:nvPr/>
        </p:nvSpPr>
        <p:spPr>
          <a:xfrm>
            <a:off x="234797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14FC188-CF4C-42E1-AE52-2EA1FA8EF1C2}"/>
              </a:ext>
            </a:extLst>
          </p:cNvPr>
          <p:cNvSpPr/>
          <p:nvPr/>
        </p:nvSpPr>
        <p:spPr>
          <a:xfrm>
            <a:off x="293762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3C64FEF-6254-4B53-B32D-1080FEDE95A8}"/>
              </a:ext>
            </a:extLst>
          </p:cNvPr>
          <p:cNvSpPr/>
          <p:nvPr/>
        </p:nvSpPr>
        <p:spPr>
          <a:xfrm>
            <a:off x="352727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96DA41F-AB37-4A31-9FE5-8D46C69997C6}"/>
              </a:ext>
            </a:extLst>
          </p:cNvPr>
          <p:cNvSpPr/>
          <p:nvPr/>
        </p:nvSpPr>
        <p:spPr>
          <a:xfrm>
            <a:off x="411692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128B853-43AA-42BD-B755-C18CDE551C91}"/>
              </a:ext>
            </a:extLst>
          </p:cNvPr>
          <p:cNvSpPr/>
          <p:nvPr/>
        </p:nvSpPr>
        <p:spPr>
          <a:xfrm>
            <a:off x="470657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24BFD6E-B1ED-4275-87DB-1F27A6A450D9}"/>
              </a:ext>
            </a:extLst>
          </p:cNvPr>
          <p:cNvSpPr/>
          <p:nvPr/>
        </p:nvSpPr>
        <p:spPr>
          <a:xfrm>
            <a:off x="529622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9C13CBD-5D02-4DC8-B345-14BC6E51BF68}"/>
              </a:ext>
            </a:extLst>
          </p:cNvPr>
          <p:cNvSpPr/>
          <p:nvPr/>
        </p:nvSpPr>
        <p:spPr>
          <a:xfrm>
            <a:off x="588587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91D3A71-7CA5-4D3E-9582-726078DD28DC}"/>
              </a:ext>
            </a:extLst>
          </p:cNvPr>
          <p:cNvSpPr/>
          <p:nvPr/>
        </p:nvSpPr>
        <p:spPr>
          <a:xfrm>
            <a:off x="647552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132D1BF-6759-49E2-BF9A-DCB104F5FC3F}"/>
              </a:ext>
            </a:extLst>
          </p:cNvPr>
          <p:cNvSpPr/>
          <p:nvPr/>
        </p:nvSpPr>
        <p:spPr>
          <a:xfrm>
            <a:off x="1773204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DABCC1A-6C6D-4867-A6A9-F2C1F9A437DC}"/>
              </a:ext>
            </a:extLst>
          </p:cNvPr>
          <p:cNvSpPr/>
          <p:nvPr/>
        </p:nvSpPr>
        <p:spPr>
          <a:xfrm>
            <a:off x="7067703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hlinkClick r:id="rId3" action="ppaction://hlinksldjump"/>
            <a:extLst>
              <a:ext uri="{FF2B5EF4-FFF2-40B4-BE49-F238E27FC236}">
                <a16:creationId xmlns:a16="http://schemas.microsoft.com/office/drawing/2014/main" id="{F97D92E8-4078-4583-A3F1-C33B6FA8D775}"/>
              </a:ext>
            </a:extLst>
          </p:cNvPr>
          <p:cNvSpPr/>
          <p:nvPr/>
        </p:nvSpPr>
        <p:spPr>
          <a:xfrm>
            <a:off x="1160471" y="4664201"/>
            <a:ext cx="164701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was</a:t>
            </a:r>
          </a:p>
        </p:txBody>
      </p:sp>
      <p:sp>
        <p:nvSpPr>
          <p:cNvPr id="32" name="Rectangle 31">
            <a:hlinkClick r:id="rId3" action="ppaction://hlinksldjump"/>
            <a:extLst>
              <a:ext uri="{FF2B5EF4-FFF2-40B4-BE49-F238E27FC236}">
                <a16:creationId xmlns:a16="http://schemas.microsoft.com/office/drawing/2014/main" id="{9170F78B-EB04-4B7F-BAF3-1EDA1981EAA9}"/>
              </a:ext>
            </a:extLst>
          </p:cNvPr>
          <p:cNvSpPr/>
          <p:nvPr/>
        </p:nvSpPr>
        <p:spPr>
          <a:xfrm>
            <a:off x="2897279" y="4664201"/>
            <a:ext cx="164701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unpredictable</a:t>
            </a:r>
          </a:p>
        </p:txBody>
      </p:sp>
      <p:sp>
        <p:nvSpPr>
          <p:cNvPr id="33" name="Rectangle 32">
            <a:hlinkClick r:id="rId4" action="ppaction://hlinksldjump"/>
            <a:extLst>
              <a:ext uri="{FF2B5EF4-FFF2-40B4-BE49-F238E27FC236}">
                <a16:creationId xmlns:a16="http://schemas.microsoft.com/office/drawing/2014/main" id="{02363749-E79C-4AC8-A9F8-72CD9315CB2B}"/>
              </a:ext>
            </a:extLst>
          </p:cNvPr>
          <p:cNvSpPr/>
          <p:nvPr/>
        </p:nvSpPr>
        <p:spPr>
          <a:xfrm>
            <a:off x="4634087" y="4664201"/>
            <a:ext cx="164701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dangerously</a:t>
            </a:r>
          </a:p>
        </p:txBody>
      </p:sp>
      <p:sp>
        <p:nvSpPr>
          <p:cNvPr id="34" name="Rectangle 33">
            <a:hlinkClick r:id="rId3" action="ppaction://hlinksldjump"/>
            <a:extLst>
              <a:ext uri="{FF2B5EF4-FFF2-40B4-BE49-F238E27FC236}">
                <a16:creationId xmlns:a16="http://schemas.microsoft.com/office/drawing/2014/main" id="{2214C839-9561-417D-95F1-C14836FE3E97}"/>
              </a:ext>
            </a:extLst>
          </p:cNvPr>
          <p:cNvSpPr/>
          <p:nvPr/>
        </p:nvSpPr>
        <p:spPr>
          <a:xfrm>
            <a:off x="6370895" y="4664201"/>
            <a:ext cx="1647014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he</a:t>
            </a:r>
          </a:p>
        </p:txBody>
      </p:sp>
    </p:spTree>
    <p:extLst>
      <p:ext uri="{BB962C8B-B14F-4D97-AF65-F5344CB8AC3E}">
        <p14:creationId xmlns:p14="http://schemas.microsoft.com/office/powerpoint/2010/main" val="109834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506AF4-688C-4AB6-9B87-06E869F1F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117123" y="2467487"/>
            <a:ext cx="1046573" cy="7777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580BE9-98A9-41FE-B6A2-810FEB196F3E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 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>
            <a:hlinkClick r:id="rId5"/>
            <a:extLst>
              <a:ext uri="{FF2B5EF4-FFF2-40B4-BE49-F238E27FC236}">
                <a16:creationId xmlns:a16="http://schemas.microsoft.com/office/drawing/2014/main" id="{48A96804-6CEF-4D7A-9F67-CD14AA28FBBA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617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FF463F-C2C3-472C-99A5-F30B3D59931C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26BD17-F184-4BED-8485-9857AA5AE862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6D78A-85F5-47C0-BFC8-B5C05F2BE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68" y="2375372"/>
            <a:ext cx="524314" cy="10796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18B2EA8-5578-45A3-8EA7-7D53EBF8BADB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00000"/>
                </a:solidFill>
              </a:rPr>
              <a:t>Give it another go!</a:t>
            </a:r>
            <a:endParaRPr lang="en-GB" alt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hlinkClick r:id="rId4"/>
            <a:extLst>
              <a:ext uri="{FF2B5EF4-FFF2-40B4-BE49-F238E27FC236}">
                <a16:creationId xmlns:a16="http://schemas.microsoft.com/office/drawing/2014/main" id="{E3F234F6-0987-467E-8502-544ABE8E759D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3672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76B0"/>
                </a:solidFill>
                <a:latin typeface="+mn-lt"/>
              </a:rPr>
              <a:t>Which is the adverb </a:t>
            </a:r>
            <a:br>
              <a:rPr lang="en-GB" sz="3600" dirty="0">
                <a:solidFill>
                  <a:srgbClr val="0076B0"/>
                </a:solidFill>
                <a:latin typeface="+mn-lt"/>
              </a:rPr>
            </a:br>
            <a:r>
              <a:rPr lang="en-GB" sz="3600" dirty="0">
                <a:solidFill>
                  <a:srgbClr val="0076B0"/>
                </a:solidFill>
                <a:latin typeface="+mn-lt"/>
              </a:rPr>
              <a:t>in this sentence?</a:t>
            </a:r>
            <a:endParaRPr lang="en-GB" sz="3600" dirty="0">
              <a:solidFill>
                <a:srgbClr val="CA095B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2780670"/>
            <a:ext cx="7632700" cy="1049106"/>
          </a:xfrm>
          <a:prstGeom prst="rect">
            <a:avLst/>
          </a:prstGeom>
          <a:noFill/>
          <a:ln>
            <a:solidFill>
              <a:srgbClr val="6894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Go there quickly!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hlinkClick r:id="rId2"/>
            <a:extLst>
              <a:ext uri="{FF2B5EF4-FFF2-40B4-BE49-F238E27FC236}">
                <a16:creationId xmlns:a16="http://schemas.microsoft.com/office/drawing/2014/main" id="{C37DDC6D-F108-4D54-8799-82B1B2B8AB1A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FDA9573-1EE9-46FE-917B-02902650FB5E}"/>
              </a:ext>
            </a:extLst>
          </p:cNvPr>
          <p:cNvSpPr/>
          <p:nvPr/>
        </p:nvSpPr>
        <p:spPr>
          <a:xfrm>
            <a:off x="234797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947DE0-9D66-46D5-849E-264C2B2B63A4}"/>
              </a:ext>
            </a:extLst>
          </p:cNvPr>
          <p:cNvSpPr/>
          <p:nvPr/>
        </p:nvSpPr>
        <p:spPr>
          <a:xfrm>
            <a:off x="293762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2CD65E0-EFF3-4B76-AD8F-4E6FD8FF728D}"/>
              </a:ext>
            </a:extLst>
          </p:cNvPr>
          <p:cNvSpPr/>
          <p:nvPr/>
        </p:nvSpPr>
        <p:spPr>
          <a:xfrm>
            <a:off x="352727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248706C-DFEA-440E-B199-3B28CE5C0FC4}"/>
              </a:ext>
            </a:extLst>
          </p:cNvPr>
          <p:cNvSpPr/>
          <p:nvPr/>
        </p:nvSpPr>
        <p:spPr>
          <a:xfrm>
            <a:off x="411692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CB07B26-3B9F-413E-ADB0-49A19B0407E8}"/>
              </a:ext>
            </a:extLst>
          </p:cNvPr>
          <p:cNvSpPr/>
          <p:nvPr/>
        </p:nvSpPr>
        <p:spPr>
          <a:xfrm>
            <a:off x="470657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FD1860C-D9FC-47D9-B6E0-78AC3ABAA3C4}"/>
              </a:ext>
            </a:extLst>
          </p:cNvPr>
          <p:cNvSpPr/>
          <p:nvPr/>
        </p:nvSpPr>
        <p:spPr>
          <a:xfrm>
            <a:off x="529622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845C86F-7310-43E1-B9FA-04C4B39B811B}"/>
              </a:ext>
            </a:extLst>
          </p:cNvPr>
          <p:cNvSpPr/>
          <p:nvPr/>
        </p:nvSpPr>
        <p:spPr>
          <a:xfrm>
            <a:off x="588587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77812BD-184B-4DFC-987A-1D3748CDA5B9}"/>
              </a:ext>
            </a:extLst>
          </p:cNvPr>
          <p:cNvSpPr/>
          <p:nvPr/>
        </p:nvSpPr>
        <p:spPr>
          <a:xfrm>
            <a:off x="647552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A42B744-B07E-4898-8F24-BC93C0E0DA23}"/>
              </a:ext>
            </a:extLst>
          </p:cNvPr>
          <p:cNvSpPr/>
          <p:nvPr/>
        </p:nvSpPr>
        <p:spPr>
          <a:xfrm>
            <a:off x="1773204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BFD7F80-E7BF-40D3-B01D-396483A6C148}"/>
              </a:ext>
            </a:extLst>
          </p:cNvPr>
          <p:cNvSpPr/>
          <p:nvPr/>
        </p:nvSpPr>
        <p:spPr>
          <a:xfrm>
            <a:off x="7067703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hlinkClick r:id="rId3" action="ppaction://hlinksldjump"/>
            <a:extLst>
              <a:ext uri="{FF2B5EF4-FFF2-40B4-BE49-F238E27FC236}">
                <a16:creationId xmlns:a16="http://schemas.microsoft.com/office/drawing/2014/main" id="{00165601-5F67-4A93-A8D1-1660EC305E76}"/>
              </a:ext>
            </a:extLst>
          </p:cNvPr>
          <p:cNvSpPr/>
          <p:nvPr/>
        </p:nvSpPr>
        <p:spPr>
          <a:xfrm>
            <a:off x="2204057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quickly</a:t>
            </a:r>
          </a:p>
        </p:txBody>
      </p:sp>
      <p:sp>
        <p:nvSpPr>
          <p:cNvPr id="32" name="Rectangle 31">
            <a:hlinkClick r:id="rId4" action="ppaction://hlinksldjump"/>
            <a:extLst>
              <a:ext uri="{FF2B5EF4-FFF2-40B4-BE49-F238E27FC236}">
                <a16:creationId xmlns:a16="http://schemas.microsoft.com/office/drawing/2014/main" id="{F2FBF949-0644-4F56-9FD6-4E280FE40407}"/>
              </a:ext>
            </a:extLst>
          </p:cNvPr>
          <p:cNvSpPr/>
          <p:nvPr/>
        </p:nvSpPr>
        <p:spPr>
          <a:xfrm>
            <a:off x="3745450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there</a:t>
            </a:r>
          </a:p>
        </p:txBody>
      </p:sp>
      <p:sp>
        <p:nvSpPr>
          <p:cNvPr id="33" name="Rectangle 32">
            <a:hlinkClick r:id="rId4" action="ppaction://hlinksldjump"/>
            <a:extLst>
              <a:ext uri="{FF2B5EF4-FFF2-40B4-BE49-F238E27FC236}">
                <a16:creationId xmlns:a16="http://schemas.microsoft.com/office/drawing/2014/main" id="{E4E6CFC3-E0B6-4162-ABCA-F841B66FACCE}"/>
              </a:ext>
            </a:extLst>
          </p:cNvPr>
          <p:cNvSpPr/>
          <p:nvPr/>
        </p:nvSpPr>
        <p:spPr>
          <a:xfrm>
            <a:off x="5286843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273215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803C95-10D3-4D36-9495-E8082B2C5242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 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id="{DFCF2CCA-6400-4D49-AFB6-491A4E7AF434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C39AD3-9C9F-41B9-9260-C2058BDF2B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067979" y="2453762"/>
            <a:ext cx="1128684" cy="8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94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FF463F-C2C3-472C-99A5-F30B3D59931C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26BD17-F184-4BED-8485-9857AA5AE862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F48E8C-2E96-426F-8D94-2F416E36F4F0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00000"/>
                </a:solidFill>
              </a:rPr>
              <a:t>Give it another go!</a:t>
            </a:r>
            <a:endParaRPr lang="en-GB" alt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EA91BF47-E995-4267-8EFE-37904C956289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A3ECB8-4379-4618-ADC3-177801CDA9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37" y="2342879"/>
            <a:ext cx="547411" cy="11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79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76B0"/>
                </a:solidFill>
                <a:latin typeface="+mn-lt"/>
              </a:rPr>
              <a:t>Which is the adverb </a:t>
            </a:r>
            <a:br>
              <a:rPr lang="en-GB" sz="3600" dirty="0">
                <a:solidFill>
                  <a:srgbClr val="0076B0"/>
                </a:solidFill>
                <a:latin typeface="+mn-lt"/>
              </a:rPr>
            </a:br>
            <a:r>
              <a:rPr lang="en-GB" sz="3600" dirty="0">
                <a:solidFill>
                  <a:srgbClr val="0076B0"/>
                </a:solidFill>
                <a:latin typeface="+mn-lt"/>
              </a:rPr>
              <a:t>in this sentence?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2780670"/>
            <a:ext cx="7632700" cy="1049106"/>
          </a:xfrm>
          <a:prstGeom prst="rect">
            <a:avLst/>
          </a:prstGeom>
          <a:noFill/>
          <a:ln>
            <a:solidFill>
              <a:srgbClr val="6894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I carefully glued the model aeroplane together.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D9CE5D11-5A81-45E4-94BB-D40493AF04A1}"/>
              </a:ext>
            </a:extLst>
          </p:cNvPr>
          <p:cNvSpPr/>
          <p:nvPr/>
        </p:nvSpPr>
        <p:spPr>
          <a:xfrm>
            <a:off x="755651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glued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4104A60-121F-4B16-9791-06B167BBCE2C}"/>
              </a:ext>
            </a:extLst>
          </p:cNvPr>
          <p:cNvSpPr/>
          <p:nvPr/>
        </p:nvSpPr>
        <p:spPr>
          <a:xfrm>
            <a:off x="234797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3A7D6E-4AE7-44F7-AAF5-281BCBC159E6}"/>
              </a:ext>
            </a:extLst>
          </p:cNvPr>
          <p:cNvSpPr/>
          <p:nvPr/>
        </p:nvSpPr>
        <p:spPr>
          <a:xfrm>
            <a:off x="293762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4FA695-7E8A-40A5-8A40-CF0AFF7667F4}"/>
              </a:ext>
            </a:extLst>
          </p:cNvPr>
          <p:cNvSpPr/>
          <p:nvPr/>
        </p:nvSpPr>
        <p:spPr>
          <a:xfrm>
            <a:off x="352727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BE6EF57-5DD6-4C66-96A6-6D9A8BC88435}"/>
              </a:ext>
            </a:extLst>
          </p:cNvPr>
          <p:cNvSpPr/>
          <p:nvPr/>
        </p:nvSpPr>
        <p:spPr>
          <a:xfrm>
            <a:off x="411692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EC20A7-9E39-4F56-8EF5-E6279C5F81AD}"/>
              </a:ext>
            </a:extLst>
          </p:cNvPr>
          <p:cNvSpPr/>
          <p:nvPr/>
        </p:nvSpPr>
        <p:spPr>
          <a:xfrm>
            <a:off x="470657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92DEC8A-D894-4738-8501-C4AB91B43ECA}"/>
              </a:ext>
            </a:extLst>
          </p:cNvPr>
          <p:cNvSpPr/>
          <p:nvPr/>
        </p:nvSpPr>
        <p:spPr>
          <a:xfrm>
            <a:off x="529622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10FDB7-7C48-4303-8D05-77805456987B}"/>
              </a:ext>
            </a:extLst>
          </p:cNvPr>
          <p:cNvSpPr/>
          <p:nvPr/>
        </p:nvSpPr>
        <p:spPr>
          <a:xfrm>
            <a:off x="588587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76120A7-30D5-4DCB-8FFA-AF344576C087}"/>
              </a:ext>
            </a:extLst>
          </p:cNvPr>
          <p:cNvSpPr/>
          <p:nvPr/>
        </p:nvSpPr>
        <p:spPr>
          <a:xfrm>
            <a:off x="647552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hlinkClick r:id="rId3"/>
            <a:extLst>
              <a:ext uri="{FF2B5EF4-FFF2-40B4-BE49-F238E27FC236}">
                <a16:creationId xmlns:a16="http://schemas.microsoft.com/office/drawing/2014/main" id="{156ECED0-9F93-4C40-98F7-32C85E227D85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A59235E-D121-4C66-BB64-FC15E40BC9AF}"/>
              </a:ext>
            </a:extLst>
          </p:cNvPr>
          <p:cNvSpPr/>
          <p:nvPr/>
        </p:nvSpPr>
        <p:spPr>
          <a:xfrm>
            <a:off x="1773204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A1065B-338D-4586-BE60-1F2E94E1BD22}"/>
              </a:ext>
            </a:extLst>
          </p:cNvPr>
          <p:cNvSpPr/>
          <p:nvPr/>
        </p:nvSpPr>
        <p:spPr>
          <a:xfrm>
            <a:off x="7067703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hlinkClick r:id="rId2" action="ppaction://hlinksldjump"/>
            <a:extLst>
              <a:ext uri="{FF2B5EF4-FFF2-40B4-BE49-F238E27FC236}">
                <a16:creationId xmlns:a16="http://schemas.microsoft.com/office/drawing/2014/main" id="{8B1200D8-DFB1-4937-B387-AFF1448F1126}"/>
              </a:ext>
            </a:extLst>
          </p:cNvPr>
          <p:cNvSpPr/>
          <p:nvPr/>
        </p:nvSpPr>
        <p:spPr>
          <a:xfrm>
            <a:off x="2297044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model</a:t>
            </a:r>
          </a:p>
        </p:txBody>
      </p:sp>
      <p:sp>
        <p:nvSpPr>
          <p:cNvPr id="27" name="Rectangle 26">
            <a:hlinkClick r:id="rId2" action="ppaction://hlinksldjump"/>
            <a:extLst>
              <a:ext uri="{FF2B5EF4-FFF2-40B4-BE49-F238E27FC236}">
                <a16:creationId xmlns:a16="http://schemas.microsoft.com/office/drawing/2014/main" id="{A2D11114-3364-4A4C-B8C0-A88F2BB306F1}"/>
              </a:ext>
            </a:extLst>
          </p:cNvPr>
          <p:cNvSpPr/>
          <p:nvPr/>
        </p:nvSpPr>
        <p:spPr>
          <a:xfrm>
            <a:off x="3838437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aeroplane</a:t>
            </a:r>
          </a:p>
        </p:txBody>
      </p:sp>
      <p:sp>
        <p:nvSpPr>
          <p:cNvPr id="28" name="Rectangle 27">
            <a:hlinkClick r:id="rId4" action="ppaction://hlinksldjump"/>
            <a:extLst>
              <a:ext uri="{FF2B5EF4-FFF2-40B4-BE49-F238E27FC236}">
                <a16:creationId xmlns:a16="http://schemas.microsoft.com/office/drawing/2014/main" id="{5D00C4A6-AE90-4C75-84D1-D58F59415987}"/>
              </a:ext>
            </a:extLst>
          </p:cNvPr>
          <p:cNvSpPr/>
          <p:nvPr/>
        </p:nvSpPr>
        <p:spPr>
          <a:xfrm>
            <a:off x="5379830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carefully</a:t>
            </a:r>
          </a:p>
        </p:txBody>
      </p:sp>
      <p:sp>
        <p:nvSpPr>
          <p:cNvPr id="29" name="Rectangle 28">
            <a:hlinkClick r:id="rId2" action="ppaction://hlinksldjump"/>
            <a:extLst>
              <a:ext uri="{FF2B5EF4-FFF2-40B4-BE49-F238E27FC236}">
                <a16:creationId xmlns:a16="http://schemas.microsoft.com/office/drawing/2014/main" id="{22604B79-4258-4B1E-AA4E-FA777B451D64}"/>
              </a:ext>
            </a:extLst>
          </p:cNvPr>
          <p:cNvSpPr/>
          <p:nvPr/>
        </p:nvSpPr>
        <p:spPr>
          <a:xfrm>
            <a:off x="6921222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together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76B0"/>
                </a:solidFill>
                <a:latin typeface="+mn-lt"/>
              </a:rPr>
              <a:t>Which is the adverb </a:t>
            </a:r>
            <a:br>
              <a:rPr lang="en-GB" sz="3600" dirty="0">
                <a:solidFill>
                  <a:srgbClr val="0076B0"/>
                </a:solidFill>
                <a:latin typeface="+mn-lt"/>
              </a:rPr>
            </a:br>
            <a:r>
              <a:rPr lang="en-GB" sz="3600" dirty="0">
                <a:solidFill>
                  <a:srgbClr val="0076B0"/>
                </a:solidFill>
                <a:latin typeface="+mn-lt"/>
              </a:rPr>
              <a:t>in this sentence?</a:t>
            </a:r>
            <a:endParaRPr lang="en-GB" sz="3600" dirty="0">
              <a:solidFill>
                <a:srgbClr val="CA095B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2780670"/>
            <a:ext cx="7632700" cy="1049106"/>
          </a:xfrm>
          <a:prstGeom prst="rect">
            <a:avLst/>
          </a:prstGeom>
          <a:noFill/>
          <a:ln>
            <a:solidFill>
              <a:srgbClr val="6894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He smiled happily at her.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hlinkClick r:id="rId2"/>
            <a:extLst>
              <a:ext uri="{FF2B5EF4-FFF2-40B4-BE49-F238E27FC236}">
                <a16:creationId xmlns:a16="http://schemas.microsoft.com/office/drawing/2014/main" id="{33095BEA-9F9E-4F1E-8400-6CB80E64BDCB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96E153-68B3-4B98-B1CF-12681001B388}"/>
              </a:ext>
            </a:extLst>
          </p:cNvPr>
          <p:cNvSpPr/>
          <p:nvPr/>
        </p:nvSpPr>
        <p:spPr>
          <a:xfrm>
            <a:off x="234797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70B9EA4-365D-4DD7-A489-8D32C6001EB6}"/>
              </a:ext>
            </a:extLst>
          </p:cNvPr>
          <p:cNvSpPr/>
          <p:nvPr/>
        </p:nvSpPr>
        <p:spPr>
          <a:xfrm>
            <a:off x="293762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3A7BC72-1814-4324-9061-AA4DA7422902}"/>
              </a:ext>
            </a:extLst>
          </p:cNvPr>
          <p:cNvSpPr/>
          <p:nvPr/>
        </p:nvSpPr>
        <p:spPr>
          <a:xfrm>
            <a:off x="352727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87FBDF4-22CD-4B07-BC48-F9C72D1258C0}"/>
              </a:ext>
            </a:extLst>
          </p:cNvPr>
          <p:cNvSpPr/>
          <p:nvPr/>
        </p:nvSpPr>
        <p:spPr>
          <a:xfrm>
            <a:off x="411692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197CF01-54ED-4132-AF1E-E0F3FAD82FB1}"/>
              </a:ext>
            </a:extLst>
          </p:cNvPr>
          <p:cNvSpPr/>
          <p:nvPr/>
        </p:nvSpPr>
        <p:spPr>
          <a:xfrm>
            <a:off x="470657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31B4D20-F69D-4D2B-8615-47956BD1DA32}"/>
              </a:ext>
            </a:extLst>
          </p:cNvPr>
          <p:cNvSpPr/>
          <p:nvPr/>
        </p:nvSpPr>
        <p:spPr>
          <a:xfrm>
            <a:off x="529622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9FEAB5A-8D80-4528-B732-C65D969B9E68}"/>
              </a:ext>
            </a:extLst>
          </p:cNvPr>
          <p:cNvSpPr/>
          <p:nvPr/>
        </p:nvSpPr>
        <p:spPr>
          <a:xfrm>
            <a:off x="588587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BE50E40-1849-43FD-88C1-5FB5C8353827}"/>
              </a:ext>
            </a:extLst>
          </p:cNvPr>
          <p:cNvSpPr/>
          <p:nvPr/>
        </p:nvSpPr>
        <p:spPr>
          <a:xfrm>
            <a:off x="647552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46B0163-CE8E-4608-BED1-E6D423484EAB}"/>
              </a:ext>
            </a:extLst>
          </p:cNvPr>
          <p:cNvSpPr/>
          <p:nvPr/>
        </p:nvSpPr>
        <p:spPr>
          <a:xfrm>
            <a:off x="1773204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D483783-4BD9-4AAB-B368-796443055ECE}"/>
              </a:ext>
            </a:extLst>
          </p:cNvPr>
          <p:cNvSpPr/>
          <p:nvPr/>
        </p:nvSpPr>
        <p:spPr>
          <a:xfrm>
            <a:off x="7067703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hlinkClick r:id="rId3" action="ppaction://hlinksldjump"/>
            <a:extLst>
              <a:ext uri="{FF2B5EF4-FFF2-40B4-BE49-F238E27FC236}">
                <a16:creationId xmlns:a16="http://schemas.microsoft.com/office/drawing/2014/main" id="{D2A9CC22-3D0C-4B82-A642-9F8FD1515593}"/>
              </a:ext>
            </a:extLst>
          </p:cNvPr>
          <p:cNvSpPr/>
          <p:nvPr/>
        </p:nvSpPr>
        <p:spPr>
          <a:xfrm>
            <a:off x="1505401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smiled</a:t>
            </a:r>
          </a:p>
        </p:txBody>
      </p:sp>
      <p:sp>
        <p:nvSpPr>
          <p:cNvPr id="32" name="Rectangle 31">
            <a:hlinkClick r:id="rId3" action="ppaction://hlinksldjump"/>
            <a:extLst>
              <a:ext uri="{FF2B5EF4-FFF2-40B4-BE49-F238E27FC236}">
                <a16:creationId xmlns:a16="http://schemas.microsoft.com/office/drawing/2014/main" id="{D3D6EAF5-DE06-4516-BE51-7F6B06F665CF}"/>
              </a:ext>
            </a:extLst>
          </p:cNvPr>
          <p:cNvSpPr/>
          <p:nvPr/>
        </p:nvSpPr>
        <p:spPr>
          <a:xfrm>
            <a:off x="3046794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he</a:t>
            </a:r>
          </a:p>
        </p:txBody>
      </p:sp>
      <p:sp>
        <p:nvSpPr>
          <p:cNvPr id="33" name="Rectangle 32">
            <a:hlinkClick r:id="rId3" action="ppaction://hlinksldjump"/>
            <a:extLst>
              <a:ext uri="{FF2B5EF4-FFF2-40B4-BE49-F238E27FC236}">
                <a16:creationId xmlns:a16="http://schemas.microsoft.com/office/drawing/2014/main" id="{5246FBB4-552E-41D6-A0C3-E447B731C519}"/>
              </a:ext>
            </a:extLst>
          </p:cNvPr>
          <p:cNvSpPr/>
          <p:nvPr/>
        </p:nvSpPr>
        <p:spPr>
          <a:xfrm>
            <a:off x="4588187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her</a:t>
            </a:r>
          </a:p>
        </p:txBody>
      </p:sp>
      <p:sp>
        <p:nvSpPr>
          <p:cNvPr id="34" name="Rectangle 33">
            <a:hlinkClick r:id="rId4" action="ppaction://hlinksldjump"/>
            <a:extLst>
              <a:ext uri="{FF2B5EF4-FFF2-40B4-BE49-F238E27FC236}">
                <a16:creationId xmlns:a16="http://schemas.microsoft.com/office/drawing/2014/main" id="{2982E484-D0FF-488E-8A43-61356BC9895A}"/>
              </a:ext>
            </a:extLst>
          </p:cNvPr>
          <p:cNvSpPr/>
          <p:nvPr/>
        </p:nvSpPr>
        <p:spPr>
          <a:xfrm>
            <a:off x="6129580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happily</a:t>
            </a:r>
          </a:p>
        </p:txBody>
      </p:sp>
    </p:spTree>
    <p:extLst>
      <p:ext uri="{BB962C8B-B14F-4D97-AF65-F5344CB8AC3E}">
        <p14:creationId xmlns:p14="http://schemas.microsoft.com/office/powerpoint/2010/main" val="118679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506AF4-688C-4AB6-9B87-06E869F1F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117123" y="2467487"/>
            <a:ext cx="1046573" cy="7777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13D096-CB40-4437-BDC9-86A3F3DB6BC5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 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>
            <a:hlinkClick r:id="rId5"/>
            <a:extLst>
              <a:ext uri="{FF2B5EF4-FFF2-40B4-BE49-F238E27FC236}">
                <a16:creationId xmlns:a16="http://schemas.microsoft.com/office/drawing/2014/main" id="{78CA3473-CC1A-4826-BCAE-BE7D152C56EF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6393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FF463F-C2C3-472C-99A5-F30B3D59931C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26BD17-F184-4BED-8485-9857AA5AE862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6D78A-85F5-47C0-BFC8-B5C05F2BE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68" y="2375372"/>
            <a:ext cx="524314" cy="10796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83E1F2-1952-4217-906F-A02FE78320AA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00000"/>
                </a:solidFill>
              </a:rPr>
              <a:t>Give it another go!</a:t>
            </a:r>
            <a:endParaRPr lang="en-GB" alt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hlinkClick r:id="rId4"/>
            <a:extLst>
              <a:ext uri="{FF2B5EF4-FFF2-40B4-BE49-F238E27FC236}">
                <a16:creationId xmlns:a16="http://schemas.microsoft.com/office/drawing/2014/main" id="{22F3D208-5B6B-4D95-A04B-CF37387B737B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5154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76B0"/>
                </a:solidFill>
                <a:latin typeface="+mn-lt"/>
              </a:rPr>
              <a:t>Which is the adverb </a:t>
            </a:r>
            <a:br>
              <a:rPr lang="en-GB" sz="3600" dirty="0">
                <a:solidFill>
                  <a:srgbClr val="0076B0"/>
                </a:solidFill>
                <a:latin typeface="+mn-lt"/>
              </a:rPr>
            </a:br>
            <a:r>
              <a:rPr lang="en-GB" sz="3600" dirty="0">
                <a:solidFill>
                  <a:srgbClr val="0076B0"/>
                </a:solidFill>
                <a:latin typeface="+mn-lt"/>
              </a:rPr>
              <a:t>in this sentence?</a:t>
            </a:r>
            <a:endParaRPr lang="en-GB" sz="3600" dirty="0">
              <a:solidFill>
                <a:srgbClr val="CA095B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2780670"/>
            <a:ext cx="7632700" cy="1049106"/>
          </a:xfrm>
          <a:prstGeom prst="rect">
            <a:avLst/>
          </a:prstGeom>
          <a:noFill/>
          <a:ln>
            <a:solidFill>
              <a:srgbClr val="6894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The old woman spoke quietly.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hlinkClick r:id="rId2"/>
            <a:extLst>
              <a:ext uri="{FF2B5EF4-FFF2-40B4-BE49-F238E27FC236}">
                <a16:creationId xmlns:a16="http://schemas.microsoft.com/office/drawing/2014/main" id="{5D175D9B-D1DB-4394-97BA-FA9D88EC956E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18099DC-E637-4872-ABAE-347D62036A39}"/>
              </a:ext>
            </a:extLst>
          </p:cNvPr>
          <p:cNvSpPr/>
          <p:nvPr/>
        </p:nvSpPr>
        <p:spPr>
          <a:xfrm>
            <a:off x="234797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A9564B3-5E58-4CC6-8682-8401D010CC83}"/>
              </a:ext>
            </a:extLst>
          </p:cNvPr>
          <p:cNvSpPr/>
          <p:nvPr/>
        </p:nvSpPr>
        <p:spPr>
          <a:xfrm>
            <a:off x="293762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7CB0EA0-DC9A-4D86-9202-6690598BA6A7}"/>
              </a:ext>
            </a:extLst>
          </p:cNvPr>
          <p:cNvSpPr/>
          <p:nvPr/>
        </p:nvSpPr>
        <p:spPr>
          <a:xfrm>
            <a:off x="352727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225A8C8-4060-446A-AA71-2746079B9D5E}"/>
              </a:ext>
            </a:extLst>
          </p:cNvPr>
          <p:cNvSpPr/>
          <p:nvPr/>
        </p:nvSpPr>
        <p:spPr>
          <a:xfrm>
            <a:off x="411692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0D22F54-1E34-4C6A-8464-1EE25B32EC1E}"/>
              </a:ext>
            </a:extLst>
          </p:cNvPr>
          <p:cNvSpPr/>
          <p:nvPr/>
        </p:nvSpPr>
        <p:spPr>
          <a:xfrm>
            <a:off x="470657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49BAAB2-4506-46CD-A459-26FE37E2C719}"/>
              </a:ext>
            </a:extLst>
          </p:cNvPr>
          <p:cNvSpPr/>
          <p:nvPr/>
        </p:nvSpPr>
        <p:spPr>
          <a:xfrm>
            <a:off x="529622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888D62C-DB9D-4C86-B3AD-87ED4934C8F9}"/>
              </a:ext>
            </a:extLst>
          </p:cNvPr>
          <p:cNvSpPr/>
          <p:nvPr/>
        </p:nvSpPr>
        <p:spPr>
          <a:xfrm>
            <a:off x="588587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90DC85C-B211-41ED-8AE8-A48E1E9E6E2D}"/>
              </a:ext>
            </a:extLst>
          </p:cNvPr>
          <p:cNvSpPr/>
          <p:nvPr/>
        </p:nvSpPr>
        <p:spPr>
          <a:xfrm>
            <a:off x="647552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2E35717-19C0-40D5-8C6F-6438A7BE4577}"/>
              </a:ext>
            </a:extLst>
          </p:cNvPr>
          <p:cNvSpPr/>
          <p:nvPr/>
        </p:nvSpPr>
        <p:spPr>
          <a:xfrm>
            <a:off x="1773204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BE0D743-FA57-4734-BE83-DF04B6DBDD6A}"/>
              </a:ext>
            </a:extLst>
          </p:cNvPr>
          <p:cNvSpPr/>
          <p:nvPr/>
        </p:nvSpPr>
        <p:spPr>
          <a:xfrm>
            <a:off x="7067703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hlinkClick r:id="rId3" action="ppaction://hlinksldjump"/>
            <a:extLst>
              <a:ext uri="{FF2B5EF4-FFF2-40B4-BE49-F238E27FC236}">
                <a16:creationId xmlns:a16="http://schemas.microsoft.com/office/drawing/2014/main" id="{FFE11076-1744-4BC4-BEDF-CBFFB27C2D4B}"/>
              </a:ext>
            </a:extLst>
          </p:cNvPr>
          <p:cNvSpPr/>
          <p:nvPr/>
        </p:nvSpPr>
        <p:spPr>
          <a:xfrm>
            <a:off x="1505401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quietly</a:t>
            </a:r>
          </a:p>
        </p:txBody>
      </p:sp>
      <p:sp>
        <p:nvSpPr>
          <p:cNvPr id="32" name="Rectangle 31">
            <a:hlinkClick r:id="rId4" action="ppaction://hlinksldjump"/>
            <a:extLst>
              <a:ext uri="{FF2B5EF4-FFF2-40B4-BE49-F238E27FC236}">
                <a16:creationId xmlns:a16="http://schemas.microsoft.com/office/drawing/2014/main" id="{749856A0-520F-46E9-8E3F-91B270289973}"/>
              </a:ext>
            </a:extLst>
          </p:cNvPr>
          <p:cNvSpPr/>
          <p:nvPr/>
        </p:nvSpPr>
        <p:spPr>
          <a:xfrm>
            <a:off x="3046794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old</a:t>
            </a:r>
          </a:p>
        </p:txBody>
      </p:sp>
      <p:sp>
        <p:nvSpPr>
          <p:cNvPr id="33" name="Rectangle 32">
            <a:hlinkClick r:id="rId4" action="ppaction://hlinksldjump"/>
            <a:extLst>
              <a:ext uri="{FF2B5EF4-FFF2-40B4-BE49-F238E27FC236}">
                <a16:creationId xmlns:a16="http://schemas.microsoft.com/office/drawing/2014/main" id="{6E742385-BA9A-4771-8F99-BB8E40F43653}"/>
              </a:ext>
            </a:extLst>
          </p:cNvPr>
          <p:cNvSpPr/>
          <p:nvPr/>
        </p:nvSpPr>
        <p:spPr>
          <a:xfrm>
            <a:off x="4588187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woman</a:t>
            </a:r>
          </a:p>
        </p:txBody>
      </p:sp>
      <p:sp>
        <p:nvSpPr>
          <p:cNvPr id="34" name="Rectangle 33">
            <a:hlinkClick r:id="rId4" action="ppaction://hlinksldjump"/>
            <a:extLst>
              <a:ext uri="{FF2B5EF4-FFF2-40B4-BE49-F238E27FC236}">
                <a16:creationId xmlns:a16="http://schemas.microsoft.com/office/drawing/2014/main" id="{7202B1D0-DDEE-4087-968D-09E87E12A061}"/>
              </a:ext>
            </a:extLst>
          </p:cNvPr>
          <p:cNvSpPr/>
          <p:nvPr/>
        </p:nvSpPr>
        <p:spPr>
          <a:xfrm>
            <a:off x="6129580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spoke</a:t>
            </a:r>
          </a:p>
        </p:txBody>
      </p:sp>
    </p:spTree>
    <p:extLst>
      <p:ext uri="{BB962C8B-B14F-4D97-AF65-F5344CB8AC3E}">
        <p14:creationId xmlns:p14="http://schemas.microsoft.com/office/powerpoint/2010/main" val="127624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  <p:bldP spid="33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054A2B-0CC3-4836-8448-7C50BC08C164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 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id="{4275ADAF-0E41-41E2-864B-6EDDA9BAC672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C7F921-099B-419C-A174-BCAC784ED7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067979" y="2453762"/>
            <a:ext cx="1128684" cy="8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0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FF463F-C2C3-472C-99A5-F30B3D59931C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00000"/>
                </a:solidFill>
              </a:rPr>
              <a:t>Give it another go!</a:t>
            </a:r>
            <a:endParaRPr lang="en-GB" alt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26BD17-F184-4BED-8485-9857AA5AE862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33950CFE-02C3-40C2-93E2-77ECF458E75C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6135C2-4B4E-4CD0-84A8-5063612AE9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37" y="2342879"/>
            <a:ext cx="547411" cy="11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73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76B0"/>
                </a:solidFill>
                <a:latin typeface="+mn-lt"/>
              </a:rPr>
              <a:t>Which is the adverb </a:t>
            </a:r>
            <a:br>
              <a:rPr lang="en-GB" sz="3600" dirty="0">
                <a:solidFill>
                  <a:srgbClr val="0076B0"/>
                </a:solidFill>
                <a:latin typeface="+mn-lt"/>
              </a:rPr>
            </a:br>
            <a:r>
              <a:rPr lang="en-GB" sz="3600" dirty="0">
                <a:solidFill>
                  <a:srgbClr val="0076B0"/>
                </a:solidFill>
                <a:latin typeface="+mn-lt"/>
              </a:rPr>
              <a:t>in this sentence?</a:t>
            </a:r>
            <a:endParaRPr lang="en-GB" sz="3600" dirty="0">
              <a:solidFill>
                <a:srgbClr val="CA095B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2780670"/>
            <a:ext cx="7632700" cy="1049106"/>
          </a:xfrm>
          <a:prstGeom prst="rect">
            <a:avLst/>
          </a:prstGeom>
          <a:noFill/>
          <a:ln>
            <a:solidFill>
              <a:srgbClr val="6894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The little boy behaved nicely.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hlinkClick r:id="rId2"/>
            <a:extLst>
              <a:ext uri="{FF2B5EF4-FFF2-40B4-BE49-F238E27FC236}">
                <a16:creationId xmlns:a16="http://schemas.microsoft.com/office/drawing/2014/main" id="{33095BEA-9F9E-4F1E-8400-6CB80E64BDCB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96E153-68B3-4B98-B1CF-12681001B388}"/>
              </a:ext>
            </a:extLst>
          </p:cNvPr>
          <p:cNvSpPr/>
          <p:nvPr/>
        </p:nvSpPr>
        <p:spPr>
          <a:xfrm>
            <a:off x="234797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70B9EA4-365D-4DD7-A489-8D32C6001EB6}"/>
              </a:ext>
            </a:extLst>
          </p:cNvPr>
          <p:cNvSpPr/>
          <p:nvPr/>
        </p:nvSpPr>
        <p:spPr>
          <a:xfrm>
            <a:off x="293762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3A7BC72-1814-4324-9061-AA4DA7422902}"/>
              </a:ext>
            </a:extLst>
          </p:cNvPr>
          <p:cNvSpPr/>
          <p:nvPr/>
        </p:nvSpPr>
        <p:spPr>
          <a:xfrm>
            <a:off x="352727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87FBDF4-22CD-4B07-BC48-F9C72D1258C0}"/>
              </a:ext>
            </a:extLst>
          </p:cNvPr>
          <p:cNvSpPr/>
          <p:nvPr/>
        </p:nvSpPr>
        <p:spPr>
          <a:xfrm>
            <a:off x="411692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197CF01-54ED-4132-AF1E-E0F3FAD82FB1}"/>
              </a:ext>
            </a:extLst>
          </p:cNvPr>
          <p:cNvSpPr/>
          <p:nvPr/>
        </p:nvSpPr>
        <p:spPr>
          <a:xfrm>
            <a:off x="470657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31B4D20-F69D-4D2B-8615-47956BD1DA32}"/>
              </a:ext>
            </a:extLst>
          </p:cNvPr>
          <p:cNvSpPr/>
          <p:nvPr/>
        </p:nvSpPr>
        <p:spPr>
          <a:xfrm>
            <a:off x="529622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9FEAB5A-8D80-4528-B732-C65D969B9E68}"/>
              </a:ext>
            </a:extLst>
          </p:cNvPr>
          <p:cNvSpPr/>
          <p:nvPr/>
        </p:nvSpPr>
        <p:spPr>
          <a:xfrm>
            <a:off x="588587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BE50E40-1849-43FD-88C1-5FB5C8353827}"/>
              </a:ext>
            </a:extLst>
          </p:cNvPr>
          <p:cNvSpPr/>
          <p:nvPr/>
        </p:nvSpPr>
        <p:spPr>
          <a:xfrm>
            <a:off x="647552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7AAC08-A18E-493D-91A1-DA3953C9ECB6}"/>
              </a:ext>
            </a:extLst>
          </p:cNvPr>
          <p:cNvSpPr/>
          <p:nvPr/>
        </p:nvSpPr>
        <p:spPr>
          <a:xfrm>
            <a:off x="1773204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C6C447D-352C-461D-BF6D-6DEEF8AD477E}"/>
              </a:ext>
            </a:extLst>
          </p:cNvPr>
          <p:cNvSpPr/>
          <p:nvPr/>
        </p:nvSpPr>
        <p:spPr>
          <a:xfrm>
            <a:off x="7067703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hlinkClick r:id="rId3" action="ppaction://hlinksldjump"/>
            <a:extLst>
              <a:ext uri="{FF2B5EF4-FFF2-40B4-BE49-F238E27FC236}">
                <a16:creationId xmlns:a16="http://schemas.microsoft.com/office/drawing/2014/main" id="{63CA9044-7B36-46E1-82E2-CFE16C14EB42}"/>
              </a:ext>
            </a:extLst>
          </p:cNvPr>
          <p:cNvSpPr/>
          <p:nvPr/>
        </p:nvSpPr>
        <p:spPr>
          <a:xfrm>
            <a:off x="1505401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nicely</a:t>
            </a:r>
          </a:p>
        </p:txBody>
      </p:sp>
      <p:sp>
        <p:nvSpPr>
          <p:cNvPr id="32" name="Rectangle 31">
            <a:hlinkClick r:id="rId4" action="ppaction://hlinksldjump"/>
            <a:extLst>
              <a:ext uri="{FF2B5EF4-FFF2-40B4-BE49-F238E27FC236}">
                <a16:creationId xmlns:a16="http://schemas.microsoft.com/office/drawing/2014/main" id="{C2E1E385-E101-452C-B97F-1FD37FBF4EAB}"/>
              </a:ext>
            </a:extLst>
          </p:cNvPr>
          <p:cNvSpPr/>
          <p:nvPr/>
        </p:nvSpPr>
        <p:spPr>
          <a:xfrm>
            <a:off x="3046794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little</a:t>
            </a:r>
          </a:p>
        </p:txBody>
      </p:sp>
      <p:sp>
        <p:nvSpPr>
          <p:cNvPr id="33" name="Rectangle 32">
            <a:hlinkClick r:id="rId4" action="ppaction://hlinksldjump"/>
            <a:extLst>
              <a:ext uri="{FF2B5EF4-FFF2-40B4-BE49-F238E27FC236}">
                <a16:creationId xmlns:a16="http://schemas.microsoft.com/office/drawing/2014/main" id="{DD660B16-281B-410F-BBD9-0DA860A516E8}"/>
              </a:ext>
            </a:extLst>
          </p:cNvPr>
          <p:cNvSpPr/>
          <p:nvPr/>
        </p:nvSpPr>
        <p:spPr>
          <a:xfrm>
            <a:off x="4588187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behaved</a:t>
            </a:r>
          </a:p>
        </p:txBody>
      </p:sp>
      <p:sp>
        <p:nvSpPr>
          <p:cNvPr id="34" name="Rectangle 33">
            <a:hlinkClick r:id="rId4" action="ppaction://hlinksldjump"/>
            <a:extLst>
              <a:ext uri="{FF2B5EF4-FFF2-40B4-BE49-F238E27FC236}">
                <a16:creationId xmlns:a16="http://schemas.microsoft.com/office/drawing/2014/main" id="{996D2BAD-1A81-461E-BB25-0491596A675B}"/>
              </a:ext>
            </a:extLst>
          </p:cNvPr>
          <p:cNvSpPr/>
          <p:nvPr/>
        </p:nvSpPr>
        <p:spPr>
          <a:xfrm>
            <a:off x="6129580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boy</a:t>
            </a:r>
          </a:p>
        </p:txBody>
      </p:sp>
    </p:spTree>
    <p:extLst>
      <p:ext uri="{BB962C8B-B14F-4D97-AF65-F5344CB8AC3E}">
        <p14:creationId xmlns:p14="http://schemas.microsoft.com/office/powerpoint/2010/main" val="266838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  <p:bldP spid="33" grpId="0" animBg="1"/>
      <p:bldP spid="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506AF4-688C-4AB6-9B87-06E869F1F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117123" y="2467487"/>
            <a:ext cx="1046573" cy="7777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13D096-CB40-4437-BDC9-86A3F3DB6BC5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 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>
            <a:hlinkClick r:id="rId5"/>
            <a:extLst>
              <a:ext uri="{FF2B5EF4-FFF2-40B4-BE49-F238E27FC236}">
                <a16:creationId xmlns:a16="http://schemas.microsoft.com/office/drawing/2014/main" id="{78CA3473-CC1A-4826-BCAE-BE7D152C56EF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2511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FF463F-C2C3-472C-99A5-F30B3D59931C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26BD17-F184-4BED-8485-9857AA5AE862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6D78A-85F5-47C0-BFC8-B5C05F2BE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68" y="2375372"/>
            <a:ext cx="524314" cy="10796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83E1F2-1952-4217-906F-A02FE78320AA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00000"/>
                </a:solidFill>
              </a:rPr>
              <a:t>Give it another go!</a:t>
            </a:r>
            <a:endParaRPr lang="en-GB" alt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hlinkClick r:id="rId4"/>
            <a:extLst>
              <a:ext uri="{FF2B5EF4-FFF2-40B4-BE49-F238E27FC236}">
                <a16:creationId xmlns:a16="http://schemas.microsoft.com/office/drawing/2014/main" id="{22F3D208-5B6B-4D95-A04B-CF37387B737B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913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76B0"/>
                </a:solidFill>
                <a:latin typeface="+mn-lt"/>
              </a:rPr>
              <a:t>Which is the adverb </a:t>
            </a:r>
            <a:br>
              <a:rPr lang="en-GB" sz="3600" dirty="0">
                <a:solidFill>
                  <a:srgbClr val="0076B0"/>
                </a:solidFill>
                <a:latin typeface="+mn-lt"/>
              </a:rPr>
            </a:br>
            <a:r>
              <a:rPr lang="en-GB" sz="3600" dirty="0">
                <a:solidFill>
                  <a:srgbClr val="0076B0"/>
                </a:solidFill>
                <a:latin typeface="+mn-lt"/>
              </a:rPr>
              <a:t>in this sentence?</a:t>
            </a:r>
            <a:endParaRPr lang="en-GB" sz="3600" dirty="0">
              <a:solidFill>
                <a:srgbClr val="CA095B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2780670"/>
            <a:ext cx="7632700" cy="1049106"/>
          </a:xfrm>
          <a:prstGeom prst="rect">
            <a:avLst/>
          </a:prstGeom>
          <a:noFill/>
          <a:ln>
            <a:solidFill>
              <a:srgbClr val="6894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You eat noisily.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hlinkClick r:id="rId2"/>
            <a:extLst>
              <a:ext uri="{FF2B5EF4-FFF2-40B4-BE49-F238E27FC236}">
                <a16:creationId xmlns:a16="http://schemas.microsoft.com/office/drawing/2014/main" id="{5D175D9B-D1DB-4394-97BA-FA9D88EC956E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18099DC-E637-4872-ABAE-347D62036A39}"/>
              </a:ext>
            </a:extLst>
          </p:cNvPr>
          <p:cNvSpPr/>
          <p:nvPr/>
        </p:nvSpPr>
        <p:spPr>
          <a:xfrm>
            <a:off x="234797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A9564B3-5E58-4CC6-8682-8401D010CC83}"/>
              </a:ext>
            </a:extLst>
          </p:cNvPr>
          <p:cNvSpPr/>
          <p:nvPr/>
        </p:nvSpPr>
        <p:spPr>
          <a:xfrm>
            <a:off x="293762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7CB0EA0-DC9A-4D86-9202-6690598BA6A7}"/>
              </a:ext>
            </a:extLst>
          </p:cNvPr>
          <p:cNvSpPr/>
          <p:nvPr/>
        </p:nvSpPr>
        <p:spPr>
          <a:xfrm>
            <a:off x="352727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225A8C8-4060-446A-AA71-2746079B9D5E}"/>
              </a:ext>
            </a:extLst>
          </p:cNvPr>
          <p:cNvSpPr/>
          <p:nvPr/>
        </p:nvSpPr>
        <p:spPr>
          <a:xfrm>
            <a:off x="411692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0D22F54-1E34-4C6A-8464-1EE25B32EC1E}"/>
              </a:ext>
            </a:extLst>
          </p:cNvPr>
          <p:cNvSpPr/>
          <p:nvPr/>
        </p:nvSpPr>
        <p:spPr>
          <a:xfrm>
            <a:off x="470657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49BAAB2-4506-46CD-A459-26FE37E2C719}"/>
              </a:ext>
            </a:extLst>
          </p:cNvPr>
          <p:cNvSpPr/>
          <p:nvPr/>
        </p:nvSpPr>
        <p:spPr>
          <a:xfrm>
            <a:off x="529622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888D62C-DB9D-4C86-B3AD-87ED4934C8F9}"/>
              </a:ext>
            </a:extLst>
          </p:cNvPr>
          <p:cNvSpPr/>
          <p:nvPr/>
        </p:nvSpPr>
        <p:spPr>
          <a:xfrm>
            <a:off x="588587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90DC85C-B211-41ED-8AE8-A48E1E9E6E2D}"/>
              </a:ext>
            </a:extLst>
          </p:cNvPr>
          <p:cNvSpPr/>
          <p:nvPr/>
        </p:nvSpPr>
        <p:spPr>
          <a:xfrm>
            <a:off x="647552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6F35712-F3A3-4181-B0E2-94D02EF12EDC}"/>
              </a:ext>
            </a:extLst>
          </p:cNvPr>
          <p:cNvSpPr/>
          <p:nvPr/>
        </p:nvSpPr>
        <p:spPr>
          <a:xfrm>
            <a:off x="1773204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F27C31-C872-4B77-BE87-E2429C4BCA60}"/>
              </a:ext>
            </a:extLst>
          </p:cNvPr>
          <p:cNvSpPr/>
          <p:nvPr/>
        </p:nvSpPr>
        <p:spPr>
          <a:xfrm>
            <a:off x="7067703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hlinkClick r:id="rId3" action="ppaction://hlinksldjump"/>
            <a:extLst>
              <a:ext uri="{FF2B5EF4-FFF2-40B4-BE49-F238E27FC236}">
                <a16:creationId xmlns:a16="http://schemas.microsoft.com/office/drawing/2014/main" id="{9E34A490-0E37-4395-9566-8B53F5C4F104}"/>
              </a:ext>
            </a:extLst>
          </p:cNvPr>
          <p:cNvSpPr/>
          <p:nvPr/>
        </p:nvSpPr>
        <p:spPr>
          <a:xfrm>
            <a:off x="2204057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noisily</a:t>
            </a:r>
          </a:p>
        </p:txBody>
      </p:sp>
      <p:sp>
        <p:nvSpPr>
          <p:cNvPr id="32" name="Rectangle 31">
            <a:hlinkClick r:id="rId4" action="ppaction://hlinksldjump"/>
            <a:extLst>
              <a:ext uri="{FF2B5EF4-FFF2-40B4-BE49-F238E27FC236}">
                <a16:creationId xmlns:a16="http://schemas.microsoft.com/office/drawing/2014/main" id="{FCA20D91-B4E6-4033-81B3-05764751BD29}"/>
              </a:ext>
            </a:extLst>
          </p:cNvPr>
          <p:cNvSpPr/>
          <p:nvPr/>
        </p:nvSpPr>
        <p:spPr>
          <a:xfrm>
            <a:off x="3745450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you</a:t>
            </a:r>
          </a:p>
        </p:txBody>
      </p:sp>
      <p:sp>
        <p:nvSpPr>
          <p:cNvPr id="33" name="Rectangle 32">
            <a:hlinkClick r:id="rId4" action="ppaction://hlinksldjump"/>
            <a:extLst>
              <a:ext uri="{FF2B5EF4-FFF2-40B4-BE49-F238E27FC236}">
                <a16:creationId xmlns:a16="http://schemas.microsoft.com/office/drawing/2014/main" id="{84B1740A-4DBA-4812-9A02-821F2B22A0D0}"/>
              </a:ext>
            </a:extLst>
          </p:cNvPr>
          <p:cNvSpPr/>
          <p:nvPr/>
        </p:nvSpPr>
        <p:spPr>
          <a:xfrm>
            <a:off x="5286843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eat</a:t>
            </a:r>
          </a:p>
        </p:txBody>
      </p:sp>
    </p:spTree>
    <p:extLst>
      <p:ext uri="{BB962C8B-B14F-4D97-AF65-F5344CB8AC3E}">
        <p14:creationId xmlns:p14="http://schemas.microsoft.com/office/powerpoint/2010/main" val="196092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2D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92D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234599-E665-412D-81A7-D294E0E52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506AF4-688C-4AB6-9B87-06E869F1F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117123" y="2467487"/>
            <a:ext cx="1046573" cy="777754"/>
          </a:xfrm>
          <a:prstGeom prst="rect">
            <a:avLst/>
          </a:prstGeom>
        </p:spPr>
      </p:pic>
      <p:sp>
        <p:nvSpPr>
          <p:cNvPr id="9" name="Rectangle 8">
            <a:hlinkClick r:id="rId5"/>
            <a:extLst>
              <a:ext uri="{FF2B5EF4-FFF2-40B4-BE49-F238E27FC236}">
                <a16:creationId xmlns:a16="http://schemas.microsoft.com/office/drawing/2014/main" id="{A80D5C8F-D3D7-4CA8-BE89-A46719514BEB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8522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054A2B-0CC3-4836-8448-7C50BC08C164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 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id="{4275ADAF-0E41-41E2-864B-6EDDA9BAC672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C7F921-099B-419C-A174-BCAC784ED7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067979" y="2453762"/>
            <a:ext cx="1128684" cy="8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5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FF463F-C2C3-472C-99A5-F30B3D59931C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00000"/>
                </a:solidFill>
              </a:rPr>
              <a:t>Give it another go!</a:t>
            </a:r>
            <a:endParaRPr lang="en-GB" alt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26BD17-F184-4BED-8485-9857AA5AE862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33950CFE-02C3-40C2-93E2-77ECF458E75C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6135C2-4B4E-4CD0-84A8-5063612AE9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37" y="2342879"/>
            <a:ext cx="547411" cy="11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17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2DDC3819-3E91-49DA-89DD-D4E88647ECC3}"/>
              </a:ext>
            </a:extLst>
          </p:cNvPr>
          <p:cNvSpPr/>
          <p:nvPr/>
        </p:nvSpPr>
        <p:spPr>
          <a:xfrm>
            <a:off x="0" y="5843451"/>
            <a:ext cx="9144000" cy="1014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4CD126-B13A-4CAB-A635-01C536BC9C20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9FEEFF-3B46-4541-8500-2DF81792AD06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F80562-965C-4078-89C8-3F55E55A5841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30F32"/>
                </a:solidFill>
              </a:rPr>
              <a:t>Give it another go!</a:t>
            </a:r>
            <a:endParaRPr lang="en-GB" altLang="en-US" sz="2800" b="1" dirty="0">
              <a:solidFill>
                <a:srgbClr val="C30F32"/>
              </a:solidFill>
            </a:endParaRP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06D78A-85F5-47C0-BFC8-B5C05F2BE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68" y="2375372"/>
            <a:ext cx="524314" cy="1079603"/>
          </a:xfrm>
          <a:prstGeom prst="rect">
            <a:avLst/>
          </a:prstGeom>
        </p:spPr>
      </p:pic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259AC7A6-1786-4F22-AAD5-3CFD812FCCE3}"/>
              </a:ext>
            </a:extLst>
          </p:cNvPr>
          <p:cNvSpPr/>
          <p:nvPr/>
        </p:nvSpPr>
        <p:spPr>
          <a:xfrm>
            <a:off x="8526162" y="6623222"/>
            <a:ext cx="617838" cy="234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9247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76B0"/>
                </a:solidFill>
                <a:latin typeface="+mn-lt"/>
              </a:rPr>
              <a:t>Which is the adverb </a:t>
            </a:r>
            <a:br>
              <a:rPr lang="en-GB" sz="3600" dirty="0">
                <a:solidFill>
                  <a:srgbClr val="0076B0"/>
                </a:solidFill>
                <a:latin typeface="+mn-lt"/>
              </a:rPr>
            </a:br>
            <a:r>
              <a:rPr lang="en-GB" sz="3600" dirty="0">
                <a:solidFill>
                  <a:srgbClr val="0076B0"/>
                </a:solidFill>
                <a:latin typeface="+mn-lt"/>
              </a:rPr>
              <a:t>in this sentence?</a:t>
            </a:r>
            <a:endParaRPr lang="en-GB" sz="3600" dirty="0">
              <a:solidFill>
                <a:srgbClr val="CA095B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2780671"/>
            <a:ext cx="7632700" cy="1049106"/>
          </a:xfrm>
          <a:prstGeom prst="rect">
            <a:avLst/>
          </a:prstGeom>
          <a:noFill/>
          <a:ln>
            <a:solidFill>
              <a:srgbClr val="6894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The man shouted loudly.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hlinkClick r:id="rId2"/>
            <a:extLst>
              <a:ext uri="{FF2B5EF4-FFF2-40B4-BE49-F238E27FC236}">
                <a16:creationId xmlns:a16="http://schemas.microsoft.com/office/drawing/2014/main" id="{359A259A-2DF4-4866-8DE1-3FC2B5DF3676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B5DD741-D09A-4733-9276-581D3472F507}"/>
              </a:ext>
            </a:extLst>
          </p:cNvPr>
          <p:cNvSpPr/>
          <p:nvPr/>
        </p:nvSpPr>
        <p:spPr>
          <a:xfrm>
            <a:off x="234797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ACE70E1-BD56-4926-ADC7-15D34389EAA9}"/>
              </a:ext>
            </a:extLst>
          </p:cNvPr>
          <p:cNvSpPr/>
          <p:nvPr/>
        </p:nvSpPr>
        <p:spPr>
          <a:xfrm>
            <a:off x="293762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3E8119-C261-4B12-B113-A398FD1FDEEA}"/>
              </a:ext>
            </a:extLst>
          </p:cNvPr>
          <p:cNvSpPr/>
          <p:nvPr/>
        </p:nvSpPr>
        <p:spPr>
          <a:xfrm>
            <a:off x="352727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DAEE93D-B020-4B50-AA4A-EAAC9CEB7B7D}"/>
              </a:ext>
            </a:extLst>
          </p:cNvPr>
          <p:cNvSpPr/>
          <p:nvPr/>
        </p:nvSpPr>
        <p:spPr>
          <a:xfrm>
            <a:off x="411692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0FDE433-4096-4881-8615-E7602514F5DF}"/>
              </a:ext>
            </a:extLst>
          </p:cNvPr>
          <p:cNvSpPr/>
          <p:nvPr/>
        </p:nvSpPr>
        <p:spPr>
          <a:xfrm>
            <a:off x="470657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96E2ADE-DA25-4AC8-8A0C-DBA3EBE9F6F1}"/>
              </a:ext>
            </a:extLst>
          </p:cNvPr>
          <p:cNvSpPr/>
          <p:nvPr/>
        </p:nvSpPr>
        <p:spPr>
          <a:xfrm>
            <a:off x="529622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8393DEE-192C-426D-AF8B-3EEE8BBC8B5A}"/>
              </a:ext>
            </a:extLst>
          </p:cNvPr>
          <p:cNvSpPr/>
          <p:nvPr/>
        </p:nvSpPr>
        <p:spPr>
          <a:xfrm>
            <a:off x="588587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4FE4132-D55E-44E5-9A64-112FFD5BD44A}"/>
              </a:ext>
            </a:extLst>
          </p:cNvPr>
          <p:cNvSpPr/>
          <p:nvPr/>
        </p:nvSpPr>
        <p:spPr>
          <a:xfrm>
            <a:off x="647552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CEBF957-1BCB-4A12-9E43-DFA3CB2F8535}"/>
              </a:ext>
            </a:extLst>
          </p:cNvPr>
          <p:cNvSpPr/>
          <p:nvPr/>
        </p:nvSpPr>
        <p:spPr>
          <a:xfrm>
            <a:off x="1773204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4A62040-5923-4964-B6CB-F180CFA677B5}"/>
              </a:ext>
            </a:extLst>
          </p:cNvPr>
          <p:cNvSpPr/>
          <p:nvPr/>
        </p:nvSpPr>
        <p:spPr>
          <a:xfrm>
            <a:off x="7067703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>
            <a:hlinkClick r:id="rId3" action="ppaction://hlinksldjump"/>
            <a:extLst>
              <a:ext uri="{FF2B5EF4-FFF2-40B4-BE49-F238E27FC236}">
                <a16:creationId xmlns:a16="http://schemas.microsoft.com/office/drawing/2014/main" id="{3A9C41AB-8F38-4E4E-B546-B0D0A5B78448}"/>
              </a:ext>
            </a:extLst>
          </p:cNvPr>
          <p:cNvSpPr/>
          <p:nvPr/>
        </p:nvSpPr>
        <p:spPr>
          <a:xfrm>
            <a:off x="1505401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man</a:t>
            </a:r>
          </a:p>
        </p:txBody>
      </p:sp>
      <p:sp>
        <p:nvSpPr>
          <p:cNvPr id="32" name="Rectangle 31">
            <a:hlinkClick r:id="rId3" action="ppaction://hlinksldjump"/>
            <a:extLst>
              <a:ext uri="{FF2B5EF4-FFF2-40B4-BE49-F238E27FC236}">
                <a16:creationId xmlns:a16="http://schemas.microsoft.com/office/drawing/2014/main" id="{09602D69-53C1-4368-B5C9-1833553E274E}"/>
              </a:ext>
            </a:extLst>
          </p:cNvPr>
          <p:cNvSpPr/>
          <p:nvPr/>
        </p:nvSpPr>
        <p:spPr>
          <a:xfrm>
            <a:off x="3046794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shouted</a:t>
            </a:r>
          </a:p>
        </p:txBody>
      </p:sp>
      <p:sp>
        <p:nvSpPr>
          <p:cNvPr id="33" name="Rectangle 32">
            <a:hlinkClick r:id="rId4" action="ppaction://hlinksldjump"/>
            <a:extLst>
              <a:ext uri="{FF2B5EF4-FFF2-40B4-BE49-F238E27FC236}">
                <a16:creationId xmlns:a16="http://schemas.microsoft.com/office/drawing/2014/main" id="{F29C53C8-83F8-412E-9A99-649F91D13619}"/>
              </a:ext>
            </a:extLst>
          </p:cNvPr>
          <p:cNvSpPr/>
          <p:nvPr/>
        </p:nvSpPr>
        <p:spPr>
          <a:xfrm>
            <a:off x="4588187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loudly</a:t>
            </a:r>
          </a:p>
        </p:txBody>
      </p:sp>
      <p:sp>
        <p:nvSpPr>
          <p:cNvPr id="34" name="Rectangle 33">
            <a:hlinkClick r:id="rId3" action="ppaction://hlinksldjump"/>
            <a:extLst>
              <a:ext uri="{FF2B5EF4-FFF2-40B4-BE49-F238E27FC236}">
                <a16:creationId xmlns:a16="http://schemas.microsoft.com/office/drawing/2014/main" id="{04FDAC4E-EEAB-4E6C-BB1C-A29C7758EF52}"/>
              </a:ext>
            </a:extLst>
          </p:cNvPr>
          <p:cNvSpPr/>
          <p:nvPr/>
        </p:nvSpPr>
        <p:spPr>
          <a:xfrm>
            <a:off x="6129580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</a:t>
            </a:r>
          </a:p>
        </p:txBody>
      </p:sp>
    </p:spTree>
    <p:extLst>
      <p:ext uri="{BB962C8B-B14F-4D97-AF65-F5344CB8AC3E}">
        <p14:creationId xmlns:p14="http://schemas.microsoft.com/office/powerpoint/2010/main" val="25478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0DED84-8764-4A49-B4CB-14DD22891BCD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 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id="{7B0586F4-02C7-4B7A-AF43-9B848DBE75F5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CC6118-70C0-4F55-A1AC-1726AE8154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067979" y="2453762"/>
            <a:ext cx="1128684" cy="85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54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47E1242-DCE8-4B84-8C8C-E11179C2E260}"/>
              </a:ext>
            </a:extLst>
          </p:cNvPr>
          <p:cNvSpPr/>
          <p:nvPr/>
        </p:nvSpPr>
        <p:spPr>
          <a:xfrm>
            <a:off x="444617" y="2340528"/>
            <a:ext cx="7223008" cy="1149292"/>
          </a:xfrm>
          <a:prstGeom prst="rect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DD28BF0-BA6A-4213-8AB1-58CAAC7D63C1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rgbClr val="C3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05" y="5713413"/>
            <a:ext cx="86393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back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FE7F60-D789-4A84-833C-6ED8592F59C8}"/>
              </a:ext>
            </a:extLst>
          </p:cNvPr>
          <p:cNvSpPr/>
          <p:nvPr/>
        </p:nvSpPr>
        <p:spPr>
          <a:xfrm>
            <a:off x="1015068" y="2290194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Good Try!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rgbClr val="C30F32"/>
                </a:solidFill>
              </a:rPr>
              <a:t>Give it another go!</a:t>
            </a:r>
            <a:endParaRPr lang="en-GB" altLang="en-US" sz="2800" b="1" dirty="0">
              <a:solidFill>
                <a:srgbClr val="C30F32"/>
              </a:solidFill>
            </a:endParaRPr>
          </a:p>
        </p:txBody>
      </p:sp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DA6A88B4-4D77-4FF4-B634-A3A7730D124A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D1056C-78CE-4A1C-823F-4D39ABFEB2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37" y="2342879"/>
            <a:ext cx="547411" cy="11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95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814454"/>
            <a:ext cx="8220075" cy="1131791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76B0"/>
                </a:solidFill>
                <a:latin typeface="+mn-lt"/>
              </a:rPr>
              <a:t>Which is the adverb </a:t>
            </a:r>
            <a:br>
              <a:rPr lang="en-GB" sz="3600" dirty="0">
                <a:solidFill>
                  <a:srgbClr val="0076B0"/>
                </a:solidFill>
                <a:latin typeface="+mn-lt"/>
              </a:rPr>
            </a:br>
            <a:r>
              <a:rPr lang="en-GB" sz="3600" dirty="0">
                <a:solidFill>
                  <a:srgbClr val="0076B0"/>
                </a:solidFill>
                <a:latin typeface="+mn-lt"/>
              </a:rPr>
              <a:t>in this sentence?</a:t>
            </a:r>
            <a:endParaRPr lang="en-GB" sz="3600" dirty="0">
              <a:solidFill>
                <a:srgbClr val="CA095B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7223B8-895E-40B1-925F-5D5CE5396969}"/>
              </a:ext>
            </a:extLst>
          </p:cNvPr>
          <p:cNvSpPr/>
          <p:nvPr/>
        </p:nvSpPr>
        <p:spPr>
          <a:xfrm>
            <a:off x="755651" y="2780670"/>
            <a:ext cx="7632700" cy="1049106"/>
          </a:xfrm>
          <a:prstGeom prst="rect">
            <a:avLst/>
          </a:prstGeom>
          <a:noFill/>
          <a:ln>
            <a:solidFill>
              <a:srgbClr val="6894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We all slowly walked home.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hlinkClick r:id="rId2"/>
            <a:extLst>
              <a:ext uri="{FF2B5EF4-FFF2-40B4-BE49-F238E27FC236}">
                <a16:creationId xmlns:a16="http://schemas.microsoft.com/office/drawing/2014/main" id="{2EA0B7D0-AB7F-45E5-BC6E-9270F05EC527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472B8E-E02A-4263-B3A9-A5DBB3A4C633}"/>
              </a:ext>
            </a:extLst>
          </p:cNvPr>
          <p:cNvSpPr/>
          <p:nvPr/>
        </p:nvSpPr>
        <p:spPr>
          <a:xfrm>
            <a:off x="234797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51B34CD-F81F-4189-B2F3-6264B67491E9}"/>
              </a:ext>
            </a:extLst>
          </p:cNvPr>
          <p:cNvSpPr/>
          <p:nvPr/>
        </p:nvSpPr>
        <p:spPr>
          <a:xfrm>
            <a:off x="2937621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5651AF7-F571-49D9-BD15-D793D7825C96}"/>
              </a:ext>
            </a:extLst>
          </p:cNvPr>
          <p:cNvSpPr/>
          <p:nvPr/>
        </p:nvSpPr>
        <p:spPr>
          <a:xfrm>
            <a:off x="352727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E71E53A-0FB6-4E24-95DF-7A7C5D2A308B}"/>
              </a:ext>
            </a:extLst>
          </p:cNvPr>
          <p:cNvSpPr/>
          <p:nvPr/>
        </p:nvSpPr>
        <p:spPr>
          <a:xfrm>
            <a:off x="411692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FFE9A03-326D-4AE1-86F5-9F68C8A88C81}"/>
              </a:ext>
            </a:extLst>
          </p:cNvPr>
          <p:cNvSpPr/>
          <p:nvPr/>
        </p:nvSpPr>
        <p:spPr>
          <a:xfrm>
            <a:off x="470657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4F40D19-D0D8-4258-8AC0-EAF307D215DC}"/>
              </a:ext>
            </a:extLst>
          </p:cNvPr>
          <p:cNvSpPr/>
          <p:nvPr/>
        </p:nvSpPr>
        <p:spPr>
          <a:xfrm>
            <a:off x="529622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7CCA0CA-C63A-4545-A079-1F8C1FBF2A54}"/>
              </a:ext>
            </a:extLst>
          </p:cNvPr>
          <p:cNvSpPr/>
          <p:nvPr/>
        </p:nvSpPr>
        <p:spPr>
          <a:xfrm>
            <a:off x="588587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9CC56AD-55D1-4F83-B522-28BCEA8CB701}"/>
              </a:ext>
            </a:extLst>
          </p:cNvPr>
          <p:cNvSpPr/>
          <p:nvPr/>
        </p:nvSpPr>
        <p:spPr>
          <a:xfrm>
            <a:off x="6475521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762DE93-378E-4D3F-B52C-D8D5CEDD04BA}"/>
              </a:ext>
            </a:extLst>
          </p:cNvPr>
          <p:cNvSpPr/>
          <p:nvPr/>
        </p:nvSpPr>
        <p:spPr>
          <a:xfrm>
            <a:off x="1773204" y="6297106"/>
            <a:ext cx="320511" cy="320511"/>
          </a:xfrm>
          <a:prstGeom prst="ellipse">
            <a:avLst/>
          </a:prstGeom>
          <a:solidFill>
            <a:srgbClr val="689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1D99AD6-76A4-44C7-8F92-15E5AAA7B44E}"/>
              </a:ext>
            </a:extLst>
          </p:cNvPr>
          <p:cNvSpPr/>
          <p:nvPr/>
        </p:nvSpPr>
        <p:spPr>
          <a:xfrm>
            <a:off x="7067703" y="6297106"/>
            <a:ext cx="320511" cy="32051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B1F6AF61-C4C1-4948-BF7D-66A988821200}"/>
              </a:ext>
            </a:extLst>
          </p:cNvPr>
          <p:cNvSpPr/>
          <p:nvPr/>
        </p:nvSpPr>
        <p:spPr>
          <a:xfrm>
            <a:off x="755651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we</a:t>
            </a:r>
          </a:p>
        </p:txBody>
      </p:sp>
      <p:sp>
        <p:nvSpPr>
          <p:cNvPr id="32" name="Rectangle 31">
            <a:hlinkClick r:id="rId4" action="ppaction://hlinksldjump"/>
            <a:extLst>
              <a:ext uri="{FF2B5EF4-FFF2-40B4-BE49-F238E27FC236}">
                <a16:creationId xmlns:a16="http://schemas.microsoft.com/office/drawing/2014/main" id="{CE9AE9E4-8A97-4100-B31F-CD63C61719E3}"/>
              </a:ext>
            </a:extLst>
          </p:cNvPr>
          <p:cNvSpPr/>
          <p:nvPr/>
        </p:nvSpPr>
        <p:spPr>
          <a:xfrm>
            <a:off x="2297044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slowly</a:t>
            </a:r>
          </a:p>
        </p:txBody>
      </p:sp>
      <p:sp>
        <p:nvSpPr>
          <p:cNvPr id="33" name="Rectangle 32">
            <a:hlinkClick r:id="rId3" action="ppaction://hlinksldjump"/>
            <a:extLst>
              <a:ext uri="{FF2B5EF4-FFF2-40B4-BE49-F238E27FC236}">
                <a16:creationId xmlns:a16="http://schemas.microsoft.com/office/drawing/2014/main" id="{0B544445-223A-4C86-9108-8037F92BBDCB}"/>
              </a:ext>
            </a:extLst>
          </p:cNvPr>
          <p:cNvSpPr/>
          <p:nvPr/>
        </p:nvSpPr>
        <p:spPr>
          <a:xfrm>
            <a:off x="3838437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home</a:t>
            </a:r>
          </a:p>
        </p:txBody>
      </p:sp>
      <p:sp>
        <p:nvSpPr>
          <p:cNvPr id="34" name="Rectangle 33">
            <a:hlinkClick r:id="rId3" action="ppaction://hlinksldjump"/>
            <a:extLst>
              <a:ext uri="{FF2B5EF4-FFF2-40B4-BE49-F238E27FC236}">
                <a16:creationId xmlns:a16="http://schemas.microsoft.com/office/drawing/2014/main" id="{60303430-1AD9-4F33-8800-1991B14966D3}"/>
              </a:ext>
            </a:extLst>
          </p:cNvPr>
          <p:cNvSpPr/>
          <p:nvPr/>
        </p:nvSpPr>
        <p:spPr>
          <a:xfrm>
            <a:off x="5379830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walked</a:t>
            </a:r>
          </a:p>
        </p:txBody>
      </p:sp>
      <p:sp>
        <p:nvSpPr>
          <p:cNvPr id="39" name="Rectangle 38">
            <a:hlinkClick r:id="rId3" action="ppaction://hlinksldjump"/>
            <a:extLst>
              <a:ext uri="{FF2B5EF4-FFF2-40B4-BE49-F238E27FC236}">
                <a16:creationId xmlns:a16="http://schemas.microsoft.com/office/drawing/2014/main" id="{3C800D26-54ED-4365-B97C-0F4076828AA3}"/>
              </a:ext>
            </a:extLst>
          </p:cNvPr>
          <p:cNvSpPr/>
          <p:nvPr/>
        </p:nvSpPr>
        <p:spPr>
          <a:xfrm>
            <a:off x="6921222" y="4664201"/>
            <a:ext cx="1467127" cy="495108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all</a:t>
            </a:r>
          </a:p>
        </p:txBody>
      </p:sp>
    </p:spTree>
    <p:extLst>
      <p:ext uri="{BB962C8B-B14F-4D97-AF65-F5344CB8AC3E}">
        <p14:creationId xmlns:p14="http://schemas.microsoft.com/office/powerpoint/2010/main" val="253188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  <p:bldP spid="33" grpId="0" animBg="1"/>
      <p:bldP spid="34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40DD40-F20F-4C85-A2D2-E488BBD510D8}"/>
              </a:ext>
            </a:extLst>
          </p:cNvPr>
          <p:cNvSpPr/>
          <p:nvPr/>
        </p:nvSpPr>
        <p:spPr>
          <a:xfrm>
            <a:off x="444617" y="2340528"/>
            <a:ext cx="7155809" cy="11492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77BF48-35D8-4D42-AE1A-59410C7BE79C}"/>
              </a:ext>
            </a:extLst>
          </p:cNvPr>
          <p:cNvSpPr/>
          <p:nvPr/>
        </p:nvSpPr>
        <p:spPr>
          <a:xfrm>
            <a:off x="6882207" y="2177823"/>
            <a:ext cx="1506143" cy="145968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896527-97BB-47F4-8899-AB210A4DE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3"/>
            <a:ext cx="9144000" cy="6815814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18E4297A-B464-48AF-AE90-BF6FECD8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0427" y="5713413"/>
            <a:ext cx="838724" cy="460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6B0"/>
                </a:solidFill>
              </a:rPr>
              <a:t>next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6506AF4-688C-4AB6-9B87-06E869F1FA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0000">
            <a:off x="7117123" y="2467487"/>
            <a:ext cx="1046573" cy="7777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948857-BD86-4CC2-A3BA-7C85804D4265}"/>
              </a:ext>
            </a:extLst>
          </p:cNvPr>
          <p:cNvSpPr/>
          <p:nvPr/>
        </p:nvSpPr>
        <p:spPr>
          <a:xfrm>
            <a:off x="1015068" y="2307329"/>
            <a:ext cx="7373282" cy="168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4800" b="1" dirty="0">
                <a:solidFill>
                  <a:schemeClr val="bg1"/>
                </a:solidFill>
              </a:rPr>
              <a:t>Correct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AU" altLang="en-US" sz="2800" b="1" dirty="0">
                <a:solidFill>
                  <a:schemeClr val="accent4">
                    <a:lumMod val="75000"/>
                  </a:schemeClr>
                </a:solidFill>
              </a:rPr>
              <a:t>Well Done! </a:t>
            </a:r>
            <a:endParaRPr lang="en-GB" alt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Rectangle 9">
            <a:hlinkClick r:id="rId5"/>
            <a:extLst>
              <a:ext uri="{FF2B5EF4-FFF2-40B4-BE49-F238E27FC236}">
                <a16:creationId xmlns:a16="http://schemas.microsoft.com/office/drawing/2014/main" id="{3BC82E52-84E3-4721-B950-BD5F5F05931B}"/>
              </a:ext>
            </a:extLst>
          </p:cNvPr>
          <p:cNvSpPr/>
          <p:nvPr/>
        </p:nvSpPr>
        <p:spPr>
          <a:xfrm>
            <a:off x="8543108" y="6617617"/>
            <a:ext cx="600891" cy="240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7001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C62058F5-E99F-4F27-B9E9-05AC47688FF5}" vid="{052CBA24-7177-4CBD-BE8E-943201157C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0BED175BFA75419342C496902070F7" ma:contentTypeVersion="13" ma:contentTypeDescription="Create a new document." ma:contentTypeScope="" ma:versionID="8d50b1483afdb18ef3b7dced8f714e19">
  <xsd:schema xmlns:xsd="http://www.w3.org/2001/XMLSchema" xmlns:xs="http://www.w3.org/2001/XMLSchema" xmlns:p="http://schemas.microsoft.com/office/2006/metadata/properties" xmlns:ns2="3a8e5a3a-776e-48a7-af40-7555968aa135" xmlns:ns3="75e306ee-30c9-4224-8f1b-50e1227852fc" targetNamespace="http://schemas.microsoft.com/office/2006/metadata/properties" ma:root="true" ma:fieldsID="c849b372b4ebb2a10dc7693d54a92277" ns2:_="" ns3:_="">
    <xsd:import namespace="3a8e5a3a-776e-48a7-af40-7555968aa135"/>
    <xsd:import namespace="75e306ee-30c9-4224-8f1b-50e1227852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e5a3a-776e-48a7-af40-7555968aa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ddfba54-7f1e-40b5-bae3-43ed49c2aa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306ee-30c9-4224-8f1b-50e1227852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ebd175f-d694-4704-b906-e2d057eacca7}" ma:internalName="TaxCatchAll" ma:showField="CatchAllData" ma:web="75e306ee-30c9-4224-8f1b-50e1227852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8e5a3a-776e-48a7-af40-7555968aa135">
      <Terms xmlns="http://schemas.microsoft.com/office/infopath/2007/PartnerControls"/>
    </lcf76f155ced4ddcb4097134ff3c332f>
    <TaxCatchAll xmlns="75e306ee-30c9-4224-8f1b-50e1227852fc" xsi:nil="true"/>
  </documentManagement>
</p:properties>
</file>

<file path=customXml/itemProps1.xml><?xml version="1.0" encoding="utf-8"?>
<ds:datastoreItem xmlns:ds="http://schemas.openxmlformats.org/officeDocument/2006/customXml" ds:itemID="{4D2EC585-2EFD-4E68-B111-8FFDDBE9B4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C869BD-ABFE-45C2-8534-ADC24751BB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8e5a3a-776e-48a7-af40-7555968aa135"/>
    <ds:schemaRef ds:uri="75e306ee-30c9-4224-8f1b-50e1227852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52A073-445F-47B2-B428-362E62EB958E}">
  <ds:schemaRefs>
    <ds:schemaRef ds:uri="http://schemas.microsoft.com/office/2006/metadata/properties"/>
    <ds:schemaRef ds:uri="http://schemas.microsoft.com/office/infopath/2007/PartnerControls"/>
    <ds:schemaRef ds:uri="3a8e5a3a-776e-48a7-af40-7555968aa135"/>
    <ds:schemaRef ds:uri="75e306ee-30c9-4224-8f1b-50e1227852f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697</TotalTime>
  <Words>325</Words>
  <Application>Microsoft Office PowerPoint</Application>
  <PresentationFormat>On-screen Show (4:3)</PresentationFormat>
  <Paragraphs>130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Twinkl</vt:lpstr>
      <vt:lpstr>Office Theme</vt:lpstr>
      <vt:lpstr>PowerPoint Presentation</vt:lpstr>
      <vt:lpstr>Which is the adverb  in this sentence?</vt:lpstr>
      <vt:lpstr>PowerPoint Presentation</vt:lpstr>
      <vt:lpstr>PowerPoint Presentation</vt:lpstr>
      <vt:lpstr>Which is the adverb  in this sentence?</vt:lpstr>
      <vt:lpstr>PowerPoint Presentation</vt:lpstr>
      <vt:lpstr>PowerPoint Presentation</vt:lpstr>
      <vt:lpstr>Which is the adverb  in this sentence?</vt:lpstr>
      <vt:lpstr>PowerPoint Presentation</vt:lpstr>
      <vt:lpstr>PowerPoint Presentation</vt:lpstr>
      <vt:lpstr>Which is the adverb  in this sentence?</vt:lpstr>
      <vt:lpstr>PowerPoint Presentation</vt:lpstr>
      <vt:lpstr>PowerPoint Presentation</vt:lpstr>
      <vt:lpstr>Which is the adverb  in this sentence?</vt:lpstr>
      <vt:lpstr>PowerPoint Presentation</vt:lpstr>
      <vt:lpstr>PowerPoint Presentation</vt:lpstr>
      <vt:lpstr>Which is the adverb  in this sentence?</vt:lpstr>
      <vt:lpstr>PowerPoint Presentation</vt:lpstr>
      <vt:lpstr>PowerPoint Presentation</vt:lpstr>
      <vt:lpstr>Which is the adverb  in this sentence?</vt:lpstr>
      <vt:lpstr>PowerPoint Presentation</vt:lpstr>
      <vt:lpstr>PowerPoint Presentation</vt:lpstr>
      <vt:lpstr>Which is the adverb  in this sentence?</vt:lpstr>
      <vt:lpstr>PowerPoint Presentation</vt:lpstr>
      <vt:lpstr>PowerPoint Presentation</vt:lpstr>
      <vt:lpstr>Which is the adverb  in this sentence?</vt:lpstr>
      <vt:lpstr>PowerPoint Presentation</vt:lpstr>
      <vt:lpstr>PowerPoint Presentation</vt:lpstr>
      <vt:lpstr>Which is the adverb  in this sentence?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Twinkl-A1</dc:creator>
  <cp:lastModifiedBy>LENOVO</cp:lastModifiedBy>
  <cp:revision>32</cp:revision>
  <dcterms:created xsi:type="dcterms:W3CDTF">2021-01-06T01:50:54Z</dcterms:created>
  <dcterms:modified xsi:type="dcterms:W3CDTF">2024-01-13T08:51:19Z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0x010100180BED175BFA75419342C496902070F7</vt:lpwstr>
  </property>
</Properties>
</file>