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74" r:id="rId5"/>
    <p:sldId id="273" r:id="rId6"/>
    <p:sldId id="260" r:id="rId7"/>
    <p:sldId id="277" r:id="rId8"/>
    <p:sldId id="268" r:id="rId9"/>
    <p:sldId id="269" r:id="rId10"/>
    <p:sldId id="278" r:id="rId11"/>
    <p:sldId id="261" r:id="rId12"/>
    <p:sldId id="262" r:id="rId13"/>
    <p:sldId id="263" r:id="rId14"/>
    <p:sldId id="264" r:id="rId15"/>
    <p:sldId id="266" r:id="rId16"/>
    <p:sldId id="267" r:id="rId17"/>
    <p:sldId id="270" r:id="rId18"/>
    <p:sldId id="276" r:id="rId19"/>
    <p:sldId id="259" r:id="rId20"/>
    <p:sldId id="265" r:id="rId21"/>
    <p:sldId id="272"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7" d="100"/>
          <a:sy n="67"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5D7B6-8D52-4E41-AF9E-D1C4C4CD5E2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C2E909A-4D65-464F-803C-710435B7919C}">
      <dgm:prSet custT="1"/>
      <dgm:spPr/>
      <dgm:t>
        <a:bodyPr/>
        <a:lstStyle/>
        <a:p>
          <a:r>
            <a:rPr lang="en-US" sz="1800" b="1" dirty="0"/>
            <a:t>As the blood flows through the kidneys, the kidneys filter the blood. They remove all of the urea from it. </a:t>
          </a:r>
        </a:p>
      </dgm:t>
    </dgm:pt>
    <dgm:pt modelId="{3D082C3C-204C-4BC0-A0A0-4D5DB1F9A5E4}" type="parTrans" cxnId="{2DE63152-6972-4D44-9F10-5FFBE8C8DF35}">
      <dgm:prSet/>
      <dgm:spPr/>
      <dgm:t>
        <a:bodyPr/>
        <a:lstStyle/>
        <a:p>
          <a:endParaRPr lang="en-US"/>
        </a:p>
      </dgm:t>
    </dgm:pt>
    <dgm:pt modelId="{67991C9B-B94D-4563-8A34-7E60E00B52A9}" type="sibTrans" cxnId="{2DE63152-6972-4D44-9F10-5FFBE8C8DF35}">
      <dgm:prSet/>
      <dgm:spPr/>
      <dgm:t>
        <a:bodyPr/>
        <a:lstStyle/>
        <a:p>
          <a:endParaRPr lang="en-US"/>
        </a:p>
      </dgm:t>
    </dgm:pt>
    <dgm:pt modelId="{99F12F2E-464C-4DEE-9589-2FDDE117B387}">
      <dgm:prSet custT="1"/>
      <dgm:spPr/>
      <dgm:t>
        <a:bodyPr/>
        <a:lstStyle/>
        <a:p>
          <a:r>
            <a:rPr lang="en-US" sz="2000" dirty="0"/>
            <a:t>The kidneys also remove excess water from the blood. The urea dissolves in the excess water. The solution made of urea dissolved in water is called </a:t>
          </a:r>
          <a:r>
            <a:rPr lang="en-US" sz="2000" b="1" dirty="0"/>
            <a:t>urine</a:t>
          </a:r>
          <a:r>
            <a:rPr lang="en-US" sz="1600" b="1" dirty="0"/>
            <a:t>.</a:t>
          </a:r>
          <a:endParaRPr lang="en-US" sz="1600" dirty="0"/>
        </a:p>
      </dgm:t>
    </dgm:pt>
    <dgm:pt modelId="{FC89D980-30E9-4277-8FB5-ACBD48D9D008}" type="parTrans" cxnId="{2E40B1BA-2793-4E31-83A0-3C6B9BDAD0C5}">
      <dgm:prSet/>
      <dgm:spPr/>
      <dgm:t>
        <a:bodyPr/>
        <a:lstStyle/>
        <a:p>
          <a:endParaRPr lang="en-US"/>
        </a:p>
      </dgm:t>
    </dgm:pt>
    <dgm:pt modelId="{E3D5BC26-BB1F-4860-BAF0-6D7B6AA8EBB1}" type="sibTrans" cxnId="{2E40B1BA-2793-4E31-83A0-3C6B9BDAD0C5}">
      <dgm:prSet/>
      <dgm:spPr/>
      <dgm:t>
        <a:bodyPr/>
        <a:lstStyle/>
        <a:p>
          <a:endParaRPr lang="en-US"/>
        </a:p>
      </dgm:t>
    </dgm:pt>
    <dgm:pt modelId="{164E860B-DA77-4991-A80D-CC24828CCDF4}">
      <dgm:prSet custT="1"/>
      <dgm:spPr/>
      <dgm:t>
        <a:bodyPr/>
        <a:lstStyle/>
        <a:p>
          <a:r>
            <a:rPr lang="en-US" sz="2000" dirty="0"/>
            <a:t>The urine made in each kidney flows down a tube called a </a:t>
          </a:r>
          <a:r>
            <a:rPr lang="en-US" sz="2000" b="1" dirty="0"/>
            <a:t>ureter. </a:t>
          </a:r>
          <a:r>
            <a:rPr lang="en-US" sz="2000" dirty="0"/>
            <a:t>This carries it to </a:t>
          </a:r>
          <a:r>
            <a:rPr lang="en-US" sz="2000" b="1" dirty="0"/>
            <a:t>the bladder</a:t>
          </a:r>
          <a:r>
            <a:rPr lang="en-US" sz="2000" dirty="0"/>
            <a:t>, which can store it for a while. </a:t>
          </a:r>
        </a:p>
      </dgm:t>
    </dgm:pt>
    <dgm:pt modelId="{2CA84809-E3BA-463D-AD7F-EDF95CF9AAEA}" type="parTrans" cxnId="{2958068A-7F01-4751-8254-93B822E5FC02}">
      <dgm:prSet/>
      <dgm:spPr/>
      <dgm:t>
        <a:bodyPr/>
        <a:lstStyle/>
        <a:p>
          <a:endParaRPr lang="en-US"/>
        </a:p>
      </dgm:t>
    </dgm:pt>
    <dgm:pt modelId="{35F8A8C5-127E-4B68-802B-724FE4C62E29}" type="sibTrans" cxnId="{2958068A-7F01-4751-8254-93B822E5FC02}">
      <dgm:prSet/>
      <dgm:spPr/>
      <dgm:t>
        <a:bodyPr/>
        <a:lstStyle/>
        <a:p>
          <a:endParaRPr lang="en-US"/>
        </a:p>
      </dgm:t>
    </dgm:pt>
    <dgm:pt modelId="{171C3A52-4707-47E8-A983-7570F33C9928}">
      <dgm:prSet custT="1"/>
      <dgm:spPr/>
      <dgm:t>
        <a:bodyPr/>
        <a:lstStyle/>
        <a:p>
          <a:r>
            <a:rPr lang="en-US" sz="2000" dirty="0"/>
            <a:t>The urine can flow out of the bladder to the outside world through another tube, called </a:t>
          </a:r>
          <a:r>
            <a:rPr lang="en-US" sz="2000" b="1" dirty="0"/>
            <a:t>the urethra.</a:t>
          </a:r>
          <a:endParaRPr lang="en-US" sz="2000" dirty="0"/>
        </a:p>
      </dgm:t>
    </dgm:pt>
    <dgm:pt modelId="{2941F11A-6379-469B-8E60-040AA0438AC1}" type="parTrans" cxnId="{1EED669A-C2D1-427B-85BE-7F48A0B2565C}">
      <dgm:prSet/>
      <dgm:spPr/>
      <dgm:t>
        <a:bodyPr/>
        <a:lstStyle/>
        <a:p>
          <a:endParaRPr lang="en-US"/>
        </a:p>
      </dgm:t>
    </dgm:pt>
    <dgm:pt modelId="{C71F2EF9-1039-4D9B-8FFC-B4739399B2B4}" type="sibTrans" cxnId="{1EED669A-C2D1-427B-85BE-7F48A0B2565C}">
      <dgm:prSet/>
      <dgm:spPr/>
      <dgm:t>
        <a:bodyPr/>
        <a:lstStyle/>
        <a:p>
          <a:endParaRPr lang="en-US"/>
        </a:p>
      </dgm:t>
    </dgm:pt>
    <dgm:pt modelId="{E0DE693E-18FC-4D54-BFD0-556B4FBC4E1D}" type="pres">
      <dgm:prSet presAssocID="{B665D7B6-8D52-4E41-AF9E-D1C4C4CD5E25}" presName="Name0" presStyleCnt="0">
        <dgm:presLayoutVars>
          <dgm:dir/>
          <dgm:animLvl val="lvl"/>
          <dgm:resizeHandles val="exact"/>
        </dgm:presLayoutVars>
      </dgm:prSet>
      <dgm:spPr/>
    </dgm:pt>
    <dgm:pt modelId="{DB473F5C-FBD5-4AF5-BA7D-FBF36659D6E7}" type="pres">
      <dgm:prSet presAssocID="{171C3A52-4707-47E8-A983-7570F33C9928}" presName="boxAndChildren" presStyleCnt="0"/>
      <dgm:spPr/>
    </dgm:pt>
    <dgm:pt modelId="{D52BA5E2-FE89-4400-9A90-66DB24E44230}" type="pres">
      <dgm:prSet presAssocID="{171C3A52-4707-47E8-A983-7570F33C9928}" presName="parentTextBox" presStyleLbl="node1" presStyleIdx="0" presStyleCnt="4"/>
      <dgm:spPr/>
    </dgm:pt>
    <dgm:pt modelId="{EE205263-8813-4D03-84C2-1360F14CAAD6}" type="pres">
      <dgm:prSet presAssocID="{35F8A8C5-127E-4B68-802B-724FE4C62E29}" presName="sp" presStyleCnt="0"/>
      <dgm:spPr/>
    </dgm:pt>
    <dgm:pt modelId="{07CA079D-39B6-4373-9FC4-E640DD145A56}" type="pres">
      <dgm:prSet presAssocID="{164E860B-DA77-4991-A80D-CC24828CCDF4}" presName="arrowAndChildren" presStyleCnt="0"/>
      <dgm:spPr/>
    </dgm:pt>
    <dgm:pt modelId="{17E477E6-862A-4E19-A90E-8249E7497C30}" type="pres">
      <dgm:prSet presAssocID="{164E860B-DA77-4991-A80D-CC24828CCDF4}" presName="parentTextArrow" presStyleLbl="node1" presStyleIdx="1" presStyleCnt="4"/>
      <dgm:spPr/>
    </dgm:pt>
    <dgm:pt modelId="{14482331-E79B-4D56-87CA-7D5EA277E7A7}" type="pres">
      <dgm:prSet presAssocID="{E3D5BC26-BB1F-4860-BAF0-6D7B6AA8EBB1}" presName="sp" presStyleCnt="0"/>
      <dgm:spPr/>
    </dgm:pt>
    <dgm:pt modelId="{C3365666-6376-49EA-BC07-CF38A65E6C99}" type="pres">
      <dgm:prSet presAssocID="{99F12F2E-464C-4DEE-9589-2FDDE117B387}" presName="arrowAndChildren" presStyleCnt="0"/>
      <dgm:spPr/>
    </dgm:pt>
    <dgm:pt modelId="{D003ACDD-5C61-49AB-A875-CBEEF4D2A570}" type="pres">
      <dgm:prSet presAssocID="{99F12F2E-464C-4DEE-9589-2FDDE117B387}" presName="parentTextArrow" presStyleLbl="node1" presStyleIdx="2" presStyleCnt="4"/>
      <dgm:spPr/>
    </dgm:pt>
    <dgm:pt modelId="{4E60C5DF-5780-47F9-A90C-6600E3CB1BFE}" type="pres">
      <dgm:prSet presAssocID="{67991C9B-B94D-4563-8A34-7E60E00B52A9}" presName="sp" presStyleCnt="0"/>
      <dgm:spPr/>
    </dgm:pt>
    <dgm:pt modelId="{C8A910F0-2CB8-4289-A151-F413977A71B0}" type="pres">
      <dgm:prSet presAssocID="{AC2E909A-4D65-464F-803C-710435B7919C}" presName="arrowAndChildren" presStyleCnt="0"/>
      <dgm:spPr/>
    </dgm:pt>
    <dgm:pt modelId="{F600369B-088C-4ACC-8911-9B90C849F309}" type="pres">
      <dgm:prSet presAssocID="{AC2E909A-4D65-464F-803C-710435B7919C}" presName="parentTextArrow" presStyleLbl="node1" presStyleIdx="3" presStyleCnt="4"/>
      <dgm:spPr/>
    </dgm:pt>
  </dgm:ptLst>
  <dgm:cxnLst>
    <dgm:cxn modelId="{04BF292B-603C-45F1-B8E8-19A32026E381}" type="presOf" srcId="{B665D7B6-8D52-4E41-AF9E-D1C4C4CD5E25}" destId="{E0DE693E-18FC-4D54-BFD0-556B4FBC4E1D}" srcOrd="0" destOrd="0" presId="urn:microsoft.com/office/officeart/2005/8/layout/process4"/>
    <dgm:cxn modelId="{2DE63152-6972-4D44-9F10-5FFBE8C8DF35}" srcId="{B665D7B6-8D52-4E41-AF9E-D1C4C4CD5E25}" destId="{AC2E909A-4D65-464F-803C-710435B7919C}" srcOrd="0" destOrd="0" parTransId="{3D082C3C-204C-4BC0-A0A0-4D5DB1F9A5E4}" sibTransId="{67991C9B-B94D-4563-8A34-7E60E00B52A9}"/>
    <dgm:cxn modelId="{B730F189-3978-461E-8CD3-894CA22A78A3}" type="presOf" srcId="{AC2E909A-4D65-464F-803C-710435B7919C}" destId="{F600369B-088C-4ACC-8911-9B90C849F309}" srcOrd="0" destOrd="0" presId="urn:microsoft.com/office/officeart/2005/8/layout/process4"/>
    <dgm:cxn modelId="{2958068A-7F01-4751-8254-93B822E5FC02}" srcId="{B665D7B6-8D52-4E41-AF9E-D1C4C4CD5E25}" destId="{164E860B-DA77-4991-A80D-CC24828CCDF4}" srcOrd="2" destOrd="0" parTransId="{2CA84809-E3BA-463D-AD7F-EDF95CF9AAEA}" sibTransId="{35F8A8C5-127E-4B68-802B-724FE4C62E29}"/>
    <dgm:cxn modelId="{0D043898-233E-4EEB-98D1-56B2F42267E4}" type="presOf" srcId="{99F12F2E-464C-4DEE-9589-2FDDE117B387}" destId="{D003ACDD-5C61-49AB-A875-CBEEF4D2A570}" srcOrd="0" destOrd="0" presId="urn:microsoft.com/office/officeart/2005/8/layout/process4"/>
    <dgm:cxn modelId="{1EED669A-C2D1-427B-85BE-7F48A0B2565C}" srcId="{B665D7B6-8D52-4E41-AF9E-D1C4C4CD5E25}" destId="{171C3A52-4707-47E8-A983-7570F33C9928}" srcOrd="3" destOrd="0" parTransId="{2941F11A-6379-469B-8E60-040AA0438AC1}" sibTransId="{C71F2EF9-1039-4D9B-8FFC-B4739399B2B4}"/>
    <dgm:cxn modelId="{35F075A1-9F8A-493C-BB38-A242F71F0E0A}" type="presOf" srcId="{171C3A52-4707-47E8-A983-7570F33C9928}" destId="{D52BA5E2-FE89-4400-9A90-66DB24E44230}" srcOrd="0" destOrd="0" presId="urn:microsoft.com/office/officeart/2005/8/layout/process4"/>
    <dgm:cxn modelId="{2E40B1BA-2793-4E31-83A0-3C6B9BDAD0C5}" srcId="{B665D7B6-8D52-4E41-AF9E-D1C4C4CD5E25}" destId="{99F12F2E-464C-4DEE-9589-2FDDE117B387}" srcOrd="1" destOrd="0" parTransId="{FC89D980-30E9-4277-8FB5-ACBD48D9D008}" sibTransId="{E3D5BC26-BB1F-4860-BAF0-6D7B6AA8EBB1}"/>
    <dgm:cxn modelId="{FEF55DD3-8859-4B33-9E94-4833A51F7CBC}" type="presOf" srcId="{164E860B-DA77-4991-A80D-CC24828CCDF4}" destId="{17E477E6-862A-4E19-A90E-8249E7497C30}" srcOrd="0" destOrd="0" presId="urn:microsoft.com/office/officeart/2005/8/layout/process4"/>
    <dgm:cxn modelId="{8515E7E4-9EF0-4F6D-8A69-B8E9B4E6C175}" type="presParOf" srcId="{E0DE693E-18FC-4D54-BFD0-556B4FBC4E1D}" destId="{DB473F5C-FBD5-4AF5-BA7D-FBF36659D6E7}" srcOrd="0" destOrd="0" presId="urn:microsoft.com/office/officeart/2005/8/layout/process4"/>
    <dgm:cxn modelId="{464B7444-E2BA-4465-80D7-6375165EF1B4}" type="presParOf" srcId="{DB473F5C-FBD5-4AF5-BA7D-FBF36659D6E7}" destId="{D52BA5E2-FE89-4400-9A90-66DB24E44230}" srcOrd="0" destOrd="0" presId="urn:microsoft.com/office/officeart/2005/8/layout/process4"/>
    <dgm:cxn modelId="{9AA55129-1874-4DA5-A767-412F87F6523F}" type="presParOf" srcId="{E0DE693E-18FC-4D54-BFD0-556B4FBC4E1D}" destId="{EE205263-8813-4D03-84C2-1360F14CAAD6}" srcOrd="1" destOrd="0" presId="urn:microsoft.com/office/officeart/2005/8/layout/process4"/>
    <dgm:cxn modelId="{A103A69F-A3F6-4469-9579-84CDCDB84F17}" type="presParOf" srcId="{E0DE693E-18FC-4D54-BFD0-556B4FBC4E1D}" destId="{07CA079D-39B6-4373-9FC4-E640DD145A56}" srcOrd="2" destOrd="0" presId="urn:microsoft.com/office/officeart/2005/8/layout/process4"/>
    <dgm:cxn modelId="{42E5ED33-D3A5-44BE-A690-AF5155719711}" type="presParOf" srcId="{07CA079D-39B6-4373-9FC4-E640DD145A56}" destId="{17E477E6-862A-4E19-A90E-8249E7497C30}" srcOrd="0" destOrd="0" presId="urn:microsoft.com/office/officeart/2005/8/layout/process4"/>
    <dgm:cxn modelId="{02FAE717-181C-4371-A3A3-52B4208DB678}" type="presParOf" srcId="{E0DE693E-18FC-4D54-BFD0-556B4FBC4E1D}" destId="{14482331-E79B-4D56-87CA-7D5EA277E7A7}" srcOrd="3" destOrd="0" presId="urn:microsoft.com/office/officeart/2005/8/layout/process4"/>
    <dgm:cxn modelId="{C41B4F99-CF0F-4511-B3D8-E208D6AF2B9F}" type="presParOf" srcId="{E0DE693E-18FC-4D54-BFD0-556B4FBC4E1D}" destId="{C3365666-6376-49EA-BC07-CF38A65E6C99}" srcOrd="4" destOrd="0" presId="urn:microsoft.com/office/officeart/2005/8/layout/process4"/>
    <dgm:cxn modelId="{595D12E0-B91D-4F94-8942-691E8EEBAE10}" type="presParOf" srcId="{C3365666-6376-49EA-BC07-CF38A65E6C99}" destId="{D003ACDD-5C61-49AB-A875-CBEEF4D2A570}" srcOrd="0" destOrd="0" presId="urn:microsoft.com/office/officeart/2005/8/layout/process4"/>
    <dgm:cxn modelId="{4231D0B9-B4E4-4527-8B6E-84DFB14339FD}" type="presParOf" srcId="{E0DE693E-18FC-4D54-BFD0-556B4FBC4E1D}" destId="{4E60C5DF-5780-47F9-A90C-6600E3CB1BFE}" srcOrd="5" destOrd="0" presId="urn:microsoft.com/office/officeart/2005/8/layout/process4"/>
    <dgm:cxn modelId="{E1ED2945-0A82-464B-BE0F-ADAC1411CF5B}" type="presParOf" srcId="{E0DE693E-18FC-4D54-BFD0-556B4FBC4E1D}" destId="{C8A910F0-2CB8-4289-A151-F413977A71B0}" srcOrd="6" destOrd="0" presId="urn:microsoft.com/office/officeart/2005/8/layout/process4"/>
    <dgm:cxn modelId="{4A3E31F6-F272-467F-AED9-A02E4A12047D}" type="presParOf" srcId="{C8A910F0-2CB8-4289-A151-F413977A71B0}" destId="{F600369B-088C-4ACC-8911-9B90C849F3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BA5E2-FE89-4400-9A90-66DB24E44230}">
      <dsp:nvSpPr>
        <dsp:cNvPr id="0" name=""/>
        <dsp:cNvSpPr/>
      </dsp:nvSpPr>
      <dsp:spPr>
        <a:xfrm>
          <a:off x="0" y="5450040"/>
          <a:ext cx="5342214" cy="1192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urine can flow out of the bladder to the outside world through another tube, called </a:t>
          </a:r>
          <a:r>
            <a:rPr lang="en-US" sz="2000" b="1" kern="1200" dirty="0"/>
            <a:t>the urethra.</a:t>
          </a:r>
          <a:endParaRPr lang="en-US" sz="2000" kern="1200" dirty="0"/>
        </a:p>
      </dsp:txBody>
      <dsp:txXfrm>
        <a:off x="0" y="5450040"/>
        <a:ext cx="5342214" cy="1192335"/>
      </dsp:txXfrm>
    </dsp:sp>
    <dsp:sp modelId="{17E477E6-862A-4E19-A90E-8249E7497C30}">
      <dsp:nvSpPr>
        <dsp:cNvPr id="0" name=""/>
        <dsp:cNvSpPr/>
      </dsp:nvSpPr>
      <dsp:spPr>
        <a:xfrm rot="10800000">
          <a:off x="0" y="3634113"/>
          <a:ext cx="5342214" cy="183381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urine made in each kidney flows down a tube called a </a:t>
          </a:r>
          <a:r>
            <a:rPr lang="en-US" sz="2000" b="1" kern="1200" dirty="0"/>
            <a:t>ureter. </a:t>
          </a:r>
          <a:r>
            <a:rPr lang="en-US" sz="2000" kern="1200" dirty="0"/>
            <a:t>This carries it to </a:t>
          </a:r>
          <a:r>
            <a:rPr lang="en-US" sz="2000" b="1" kern="1200" dirty="0"/>
            <a:t>the bladder</a:t>
          </a:r>
          <a:r>
            <a:rPr lang="en-US" sz="2000" kern="1200" dirty="0"/>
            <a:t>, which can store it for a while. </a:t>
          </a:r>
        </a:p>
      </dsp:txBody>
      <dsp:txXfrm rot="10800000">
        <a:off x="0" y="3634113"/>
        <a:ext cx="5342214" cy="1191556"/>
      </dsp:txXfrm>
    </dsp:sp>
    <dsp:sp modelId="{D003ACDD-5C61-49AB-A875-CBEEF4D2A570}">
      <dsp:nvSpPr>
        <dsp:cNvPr id="0" name=""/>
        <dsp:cNvSpPr/>
      </dsp:nvSpPr>
      <dsp:spPr>
        <a:xfrm rot="10800000">
          <a:off x="0" y="1818186"/>
          <a:ext cx="5342214" cy="183381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kidneys also remove excess water from the blood. The urea dissolves in the excess water. The solution made of urea dissolved in water is called </a:t>
          </a:r>
          <a:r>
            <a:rPr lang="en-US" sz="2000" b="1" kern="1200" dirty="0"/>
            <a:t>urine</a:t>
          </a:r>
          <a:r>
            <a:rPr lang="en-US" sz="1600" b="1" kern="1200" dirty="0"/>
            <a:t>.</a:t>
          </a:r>
          <a:endParaRPr lang="en-US" sz="1600" kern="1200" dirty="0"/>
        </a:p>
      </dsp:txBody>
      <dsp:txXfrm rot="10800000">
        <a:off x="0" y="1818186"/>
        <a:ext cx="5342214" cy="1191556"/>
      </dsp:txXfrm>
    </dsp:sp>
    <dsp:sp modelId="{F600369B-088C-4ACC-8911-9B90C849F309}">
      <dsp:nvSpPr>
        <dsp:cNvPr id="0" name=""/>
        <dsp:cNvSpPr/>
      </dsp:nvSpPr>
      <dsp:spPr>
        <a:xfrm rot="10800000">
          <a:off x="0" y="2258"/>
          <a:ext cx="5342214" cy="1833812"/>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As the blood flows through the kidneys, the kidneys filter the blood. They remove all of the urea from it. </a:t>
          </a:r>
        </a:p>
      </dsp:txBody>
      <dsp:txXfrm rot="10800000">
        <a:off x="0" y="2258"/>
        <a:ext cx="5342214" cy="11915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741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304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15498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16056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852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473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91791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49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48725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4374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11/11/2023</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328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11/11/2023</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51381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a:extLst>
              <a:ext uri="{FF2B5EF4-FFF2-40B4-BE49-F238E27FC236}">
                <a16:creationId xmlns:a16="http://schemas.microsoft.com/office/drawing/2014/main" id="{5C54A74A-849C-F9D3-CDA8-97ABF9B35CAC}"/>
              </a:ext>
            </a:extLst>
          </p:cNvPr>
          <p:cNvPicPr>
            <a:picLocks noChangeAspect="1"/>
          </p:cNvPicPr>
          <p:nvPr/>
        </p:nvPicPr>
        <p:blipFill rotWithShape="1">
          <a:blip r:embed="rId2">
            <a:alphaModFix amt="40000"/>
          </a:blip>
          <a:srcRect t="10131" r="-1" b="12794"/>
          <a:stretch/>
        </p:blipFill>
        <p:spPr>
          <a:xfrm>
            <a:off x="3068" y="10"/>
            <a:ext cx="12188932" cy="6857990"/>
          </a:xfrm>
          <a:prstGeom prst="rect">
            <a:avLst/>
          </a:prstGeom>
        </p:spPr>
      </p:pic>
      <p:sp>
        <p:nvSpPr>
          <p:cNvPr id="2" name="Title 1">
            <a:extLst>
              <a:ext uri="{FF2B5EF4-FFF2-40B4-BE49-F238E27FC236}">
                <a16:creationId xmlns:a16="http://schemas.microsoft.com/office/drawing/2014/main" id="{46BA6C76-9110-755D-713F-73D34E4CEE86}"/>
              </a:ext>
            </a:extLst>
          </p:cNvPr>
          <p:cNvSpPr>
            <a:spLocks noGrp="1"/>
          </p:cNvSpPr>
          <p:nvPr>
            <p:ph type="ctrTitle"/>
          </p:nvPr>
        </p:nvSpPr>
        <p:spPr>
          <a:xfrm>
            <a:off x="686049" y="2056283"/>
            <a:ext cx="10896600" cy="2736390"/>
          </a:xfrm>
        </p:spPr>
        <p:txBody>
          <a:bodyPr anchor="t">
            <a:normAutofit/>
          </a:bodyPr>
          <a:lstStyle/>
          <a:p>
            <a:pPr algn="ctr">
              <a:lnSpc>
                <a:spcPct val="90000"/>
              </a:lnSpc>
            </a:pPr>
            <a:r>
              <a:rPr lang="en-US" sz="6800" dirty="0">
                <a:solidFill>
                  <a:srgbClr val="FFFFFF"/>
                </a:solidFill>
              </a:rPr>
              <a:t>4.3 EXCRETION IN HUMANS</a:t>
            </a:r>
          </a:p>
        </p:txBody>
      </p:sp>
      <p:cxnSp>
        <p:nvCxnSpPr>
          <p:cNvPr id="22"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3"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403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73DF5-DA26-7336-15EF-9189E35F9850}"/>
              </a:ext>
            </a:extLst>
          </p:cNvPr>
          <p:cNvPicPr>
            <a:picLocks noChangeAspect="1"/>
          </p:cNvPicPr>
          <p:nvPr/>
        </p:nvPicPr>
        <p:blipFill>
          <a:blip r:embed="rId2"/>
          <a:stretch>
            <a:fillRect/>
          </a:stretch>
        </p:blipFill>
        <p:spPr>
          <a:xfrm>
            <a:off x="323850" y="742950"/>
            <a:ext cx="6948488" cy="177165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DF712162-035F-4013-7F77-11F903B63BCF}"/>
              </a:ext>
            </a:extLst>
          </p:cNvPr>
          <p:cNvPicPr>
            <a:picLocks noChangeAspect="1"/>
          </p:cNvPicPr>
          <p:nvPr/>
        </p:nvPicPr>
        <p:blipFill>
          <a:blip r:embed="rId3"/>
          <a:stretch>
            <a:fillRect/>
          </a:stretch>
        </p:blipFill>
        <p:spPr>
          <a:xfrm>
            <a:off x="5119687" y="3143249"/>
            <a:ext cx="5770640" cy="29718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248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71A6-CEDF-DA90-3AA4-A0A59DFBF6D3}"/>
              </a:ext>
            </a:extLst>
          </p:cNvPr>
          <p:cNvSpPr>
            <a:spLocks noGrp="1"/>
          </p:cNvSpPr>
          <p:nvPr>
            <p:ph type="title"/>
          </p:nvPr>
        </p:nvSpPr>
        <p:spPr/>
        <p:txBody>
          <a:bodyPr/>
          <a:lstStyle/>
          <a:p>
            <a:pPr algn="ctr"/>
            <a:r>
              <a:rPr lang="en-US" dirty="0">
                <a:solidFill>
                  <a:srgbClr val="C00000"/>
                </a:solidFill>
              </a:rPr>
              <a:t>What is excretion?</a:t>
            </a:r>
          </a:p>
        </p:txBody>
      </p:sp>
      <p:sp>
        <p:nvSpPr>
          <p:cNvPr id="3" name="Content Placeholder 2">
            <a:extLst>
              <a:ext uri="{FF2B5EF4-FFF2-40B4-BE49-F238E27FC236}">
                <a16:creationId xmlns:a16="http://schemas.microsoft.com/office/drawing/2014/main" id="{695C8E32-25A6-64A7-D4CC-540A21276444}"/>
              </a:ext>
            </a:extLst>
          </p:cNvPr>
          <p:cNvSpPr>
            <a:spLocks noGrp="1"/>
          </p:cNvSpPr>
          <p:nvPr>
            <p:ph idx="1"/>
          </p:nvPr>
        </p:nvSpPr>
        <p:spPr/>
        <p:txBody>
          <a:bodyPr>
            <a:normAutofit/>
          </a:bodyPr>
          <a:lstStyle/>
          <a:p>
            <a:pPr marL="285750" indent="-285750" algn="l">
              <a:buFont typeface="Arial" panose="020B0604020202020204" pitchFamily="34" charset="0"/>
              <a:buChar char="•"/>
            </a:pPr>
            <a:r>
              <a:rPr lang="en-US" b="0" i="0" u="none" strike="noStrike" baseline="0" dirty="0">
                <a:solidFill>
                  <a:schemeClr val="accent2">
                    <a:lumMod val="75000"/>
                  </a:schemeClr>
                </a:solidFill>
                <a:latin typeface="TimesNRMTStd-Regular"/>
              </a:rPr>
              <a:t>Excretion </a:t>
            </a:r>
            <a:r>
              <a:rPr lang="en-US" b="0" i="0" u="none" strike="noStrike" baseline="0" dirty="0">
                <a:latin typeface="TimesNRMTStd-Regular"/>
              </a:rPr>
              <a:t>is one of the characteristics of all living things. </a:t>
            </a:r>
          </a:p>
          <a:p>
            <a:pPr marL="285750" indent="-285750" algn="l">
              <a:buFont typeface="Arial" panose="020B0604020202020204" pitchFamily="34" charset="0"/>
              <a:buChar char="•"/>
            </a:pPr>
            <a:r>
              <a:rPr lang="en-US" b="0" i="0" u="none" strike="noStrike" baseline="0" dirty="0">
                <a:latin typeface="TimesNRMTStd-Regular"/>
              </a:rPr>
              <a:t>Excretion means </a:t>
            </a:r>
            <a:r>
              <a:rPr lang="en-US" b="0" i="0" u="none" strike="noStrike" baseline="0" dirty="0">
                <a:solidFill>
                  <a:schemeClr val="accent2">
                    <a:lumMod val="75000"/>
                  </a:schemeClr>
                </a:solidFill>
                <a:latin typeface="TimesNRMTStd-Regular"/>
              </a:rPr>
              <a:t>getting rid of waste materials</a:t>
            </a:r>
            <a:r>
              <a:rPr lang="en-US" b="0" i="0" u="none" strike="noStrike" baseline="0" dirty="0">
                <a:latin typeface="TimesNRMTStd-Regular"/>
              </a:rPr>
              <a:t>.</a:t>
            </a:r>
          </a:p>
          <a:p>
            <a:pPr marL="285750" indent="-285750" algn="l">
              <a:buFont typeface="Arial" panose="020B0604020202020204" pitchFamily="34" charset="0"/>
              <a:buChar char="•"/>
            </a:pPr>
            <a:r>
              <a:rPr lang="en-US" b="0" i="0" u="none" strike="noStrike" baseline="0" dirty="0">
                <a:latin typeface="TimesNRMTStd-Regular"/>
              </a:rPr>
              <a:t>In fact, this does not include </a:t>
            </a:r>
            <a:r>
              <a:rPr lang="en-US" b="0" i="1" u="none" strike="noStrike" baseline="0" dirty="0">
                <a:latin typeface="TimesNRMTStd-Italic"/>
              </a:rPr>
              <a:t>all </a:t>
            </a:r>
            <a:r>
              <a:rPr lang="en-US" b="0" i="0" u="none" strike="noStrike" baseline="0" dirty="0">
                <a:latin typeface="TimesNRMTStd-Regular"/>
              </a:rPr>
              <a:t>waste materials. Excretion really only</a:t>
            </a:r>
            <a:r>
              <a:rPr lang="en-US" dirty="0">
                <a:latin typeface="TimesNRMTStd-Regular"/>
              </a:rPr>
              <a:t> </a:t>
            </a:r>
            <a:r>
              <a:rPr lang="en-US" b="0" i="0" u="none" strike="noStrike" baseline="0" dirty="0">
                <a:latin typeface="TimesNRMTStd-Regular"/>
              </a:rPr>
              <a:t>applies to waste materials that have – even for only a short while – been truly inside the body</a:t>
            </a:r>
            <a:endParaRPr lang="en-US" sz="4000" dirty="0"/>
          </a:p>
        </p:txBody>
      </p:sp>
    </p:spTree>
    <p:extLst>
      <p:ext uri="{BB962C8B-B14F-4D97-AF65-F5344CB8AC3E}">
        <p14:creationId xmlns:p14="http://schemas.microsoft.com/office/powerpoint/2010/main" val="346129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DCE5-39CE-8E63-910C-58C7A830AC5D}"/>
              </a:ext>
            </a:extLst>
          </p:cNvPr>
          <p:cNvSpPr>
            <a:spLocks noGrp="1"/>
          </p:cNvSpPr>
          <p:nvPr>
            <p:ph type="title"/>
          </p:nvPr>
        </p:nvSpPr>
        <p:spPr>
          <a:xfrm>
            <a:off x="1285240" y="-77216"/>
            <a:ext cx="10634472" cy="2157984"/>
          </a:xfrm>
        </p:spPr>
        <p:txBody>
          <a:bodyPr/>
          <a:lstStyle/>
          <a:p>
            <a:r>
              <a:rPr lang="en-US" dirty="0"/>
              <a:t>What is excretion? (cont.)</a:t>
            </a:r>
          </a:p>
        </p:txBody>
      </p:sp>
      <p:sp>
        <p:nvSpPr>
          <p:cNvPr id="3" name="Content Placeholder 2">
            <a:extLst>
              <a:ext uri="{FF2B5EF4-FFF2-40B4-BE49-F238E27FC236}">
                <a16:creationId xmlns:a16="http://schemas.microsoft.com/office/drawing/2014/main" id="{B2761581-553F-FCF1-21A8-AEBBE86B4D68}"/>
              </a:ext>
            </a:extLst>
          </p:cNvPr>
          <p:cNvSpPr>
            <a:spLocks noGrp="1"/>
          </p:cNvSpPr>
          <p:nvPr>
            <p:ph idx="1"/>
          </p:nvPr>
        </p:nvSpPr>
        <p:spPr>
          <a:xfrm>
            <a:off x="2135633" y="1965751"/>
            <a:ext cx="2087879" cy="1575012"/>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a:t>Eating food </a:t>
            </a:r>
          </a:p>
          <a:p>
            <a:pPr algn="ctr"/>
            <a:r>
              <a:rPr lang="en-US" dirty="0"/>
              <a:t>from the mouth</a:t>
            </a:r>
          </a:p>
        </p:txBody>
      </p:sp>
      <p:sp>
        <p:nvSpPr>
          <p:cNvPr id="4" name="Arrow: Right 3">
            <a:extLst>
              <a:ext uri="{FF2B5EF4-FFF2-40B4-BE49-F238E27FC236}">
                <a16:creationId xmlns:a16="http://schemas.microsoft.com/office/drawing/2014/main" id="{E53E0A65-B588-B16A-700C-8761343E743C}"/>
              </a:ext>
            </a:extLst>
          </p:cNvPr>
          <p:cNvSpPr/>
          <p:nvPr/>
        </p:nvSpPr>
        <p:spPr>
          <a:xfrm>
            <a:off x="4976876" y="2080768"/>
            <a:ext cx="3251200" cy="1122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Travel down along the long tube </a:t>
            </a:r>
          </a:p>
        </p:txBody>
      </p:sp>
      <p:sp>
        <p:nvSpPr>
          <p:cNvPr id="6" name="TextBox 5">
            <a:extLst>
              <a:ext uri="{FF2B5EF4-FFF2-40B4-BE49-F238E27FC236}">
                <a16:creationId xmlns:a16="http://schemas.microsoft.com/office/drawing/2014/main" id="{9A5BACE2-7CA6-3054-87EF-114DD26AFDD0}"/>
              </a:ext>
            </a:extLst>
          </p:cNvPr>
          <p:cNvSpPr txBox="1"/>
          <p:nvPr/>
        </p:nvSpPr>
        <p:spPr>
          <a:xfrm>
            <a:off x="8981440" y="2291592"/>
            <a:ext cx="212344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To the anus </a:t>
            </a:r>
          </a:p>
        </p:txBody>
      </p:sp>
      <p:sp>
        <p:nvSpPr>
          <p:cNvPr id="7" name="TextBox 6">
            <a:extLst>
              <a:ext uri="{FF2B5EF4-FFF2-40B4-BE49-F238E27FC236}">
                <a16:creationId xmlns:a16="http://schemas.microsoft.com/office/drawing/2014/main" id="{A0B82C81-9400-756C-A089-B05263AD1C17}"/>
              </a:ext>
            </a:extLst>
          </p:cNvPr>
          <p:cNvSpPr txBox="1"/>
          <p:nvPr/>
        </p:nvSpPr>
        <p:spPr>
          <a:xfrm>
            <a:off x="421640" y="3671001"/>
            <a:ext cx="1134872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indent="-285750">
              <a:buFont typeface="Wingdings" panose="05000000000000000000" pitchFamily="2" charset="2"/>
              <a:buChar char="v"/>
            </a:pPr>
            <a:r>
              <a:rPr lang="en-US" sz="2400" b="1" dirty="0"/>
              <a:t>The food that travels all the way through this tube was never part of your body</a:t>
            </a:r>
          </a:p>
        </p:txBody>
      </p:sp>
      <p:sp>
        <p:nvSpPr>
          <p:cNvPr id="8" name="TextBox 7">
            <a:extLst>
              <a:ext uri="{FF2B5EF4-FFF2-40B4-BE49-F238E27FC236}">
                <a16:creationId xmlns:a16="http://schemas.microsoft.com/office/drawing/2014/main" id="{BF6DC2FE-A125-62D8-D2AB-2219F28D874A}"/>
              </a:ext>
            </a:extLst>
          </p:cNvPr>
          <p:cNvSpPr txBox="1"/>
          <p:nvPr/>
        </p:nvSpPr>
        <p:spPr>
          <a:xfrm>
            <a:off x="990600" y="4378185"/>
            <a:ext cx="10414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ctr">
              <a:buFont typeface="Wingdings" panose="05000000000000000000" pitchFamily="2" charset="2"/>
              <a:buChar char="ü"/>
            </a:pPr>
            <a:r>
              <a:rPr lang="en-US" sz="2400" dirty="0"/>
              <a:t>Only things that moves out of the digestive system, and into the person’s blood or their body cells, are really part of their body</a:t>
            </a:r>
          </a:p>
        </p:txBody>
      </p:sp>
      <p:sp>
        <p:nvSpPr>
          <p:cNvPr id="9" name="TextBox 8">
            <a:extLst>
              <a:ext uri="{FF2B5EF4-FFF2-40B4-BE49-F238E27FC236}">
                <a16:creationId xmlns:a16="http://schemas.microsoft.com/office/drawing/2014/main" id="{50C19D7B-E6EE-60F3-EC0E-05C8A40183CF}"/>
              </a:ext>
            </a:extLst>
          </p:cNvPr>
          <p:cNvSpPr txBox="1"/>
          <p:nvPr/>
        </p:nvSpPr>
        <p:spPr>
          <a:xfrm>
            <a:off x="421640" y="5454701"/>
            <a:ext cx="740156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en-US" sz="2400" dirty="0"/>
              <a:t>This means waste from digestive system, which animal ( including humans) get rid of as </a:t>
            </a:r>
            <a:r>
              <a:rPr lang="en-US" sz="2400" dirty="0" err="1"/>
              <a:t>faeces</a:t>
            </a:r>
            <a:r>
              <a:rPr lang="en-US" sz="2400" dirty="0"/>
              <a:t> , does not count as excretion</a:t>
            </a:r>
          </a:p>
        </p:txBody>
      </p:sp>
      <p:sp>
        <p:nvSpPr>
          <p:cNvPr id="10" name="Cloud 9">
            <a:extLst>
              <a:ext uri="{FF2B5EF4-FFF2-40B4-BE49-F238E27FC236}">
                <a16:creationId xmlns:a16="http://schemas.microsoft.com/office/drawing/2014/main" id="{041BF82B-DF8C-DCA1-441D-34C4E4CD77DD}"/>
              </a:ext>
            </a:extLst>
          </p:cNvPr>
          <p:cNvSpPr/>
          <p:nvPr/>
        </p:nvSpPr>
        <p:spPr>
          <a:xfrm>
            <a:off x="8768080" y="5373942"/>
            <a:ext cx="2550160" cy="135128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It has never been part of the body</a:t>
            </a:r>
          </a:p>
        </p:txBody>
      </p:sp>
      <p:sp>
        <p:nvSpPr>
          <p:cNvPr id="11" name="Arrow: Curved Down 10">
            <a:extLst>
              <a:ext uri="{FF2B5EF4-FFF2-40B4-BE49-F238E27FC236}">
                <a16:creationId xmlns:a16="http://schemas.microsoft.com/office/drawing/2014/main" id="{BBE625AC-B634-6723-B132-B1BF2EE49E6C}"/>
              </a:ext>
            </a:extLst>
          </p:cNvPr>
          <p:cNvSpPr/>
          <p:nvPr/>
        </p:nvSpPr>
        <p:spPr>
          <a:xfrm>
            <a:off x="7711440" y="5361435"/>
            <a:ext cx="1270000" cy="361464"/>
          </a:xfrm>
          <a:prstGeom prst="curved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507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535F-2539-CCD6-0FD3-EE468AAC4347}"/>
              </a:ext>
            </a:extLst>
          </p:cNvPr>
          <p:cNvSpPr>
            <a:spLocks noGrp="1"/>
          </p:cNvSpPr>
          <p:nvPr>
            <p:ph type="title"/>
          </p:nvPr>
        </p:nvSpPr>
        <p:spPr>
          <a:xfrm>
            <a:off x="515620" y="121920"/>
            <a:ext cx="11160760" cy="748792"/>
          </a:xfrm>
        </p:spPr>
        <p:style>
          <a:lnRef idx="1">
            <a:schemeClr val="accent6"/>
          </a:lnRef>
          <a:fillRef idx="2">
            <a:schemeClr val="accent6"/>
          </a:fillRef>
          <a:effectRef idx="1">
            <a:schemeClr val="accent6"/>
          </a:effectRef>
          <a:fontRef idx="minor">
            <a:schemeClr val="dk1"/>
          </a:fontRef>
        </p:style>
        <p:txBody>
          <a:bodyPr/>
          <a:lstStyle/>
          <a:p>
            <a:pPr algn="ctr"/>
            <a:r>
              <a:rPr lang="en-US" sz="6000" dirty="0"/>
              <a:t>What does excretion include?</a:t>
            </a:r>
          </a:p>
        </p:txBody>
      </p:sp>
      <p:sp>
        <p:nvSpPr>
          <p:cNvPr id="3" name="Content Placeholder 2">
            <a:extLst>
              <a:ext uri="{FF2B5EF4-FFF2-40B4-BE49-F238E27FC236}">
                <a16:creationId xmlns:a16="http://schemas.microsoft.com/office/drawing/2014/main" id="{15CA16FA-9C96-0EAF-5293-35EE87260159}"/>
              </a:ext>
            </a:extLst>
          </p:cNvPr>
          <p:cNvSpPr>
            <a:spLocks noGrp="1"/>
          </p:cNvSpPr>
          <p:nvPr>
            <p:ph idx="1"/>
          </p:nvPr>
        </p:nvSpPr>
        <p:spPr>
          <a:xfrm>
            <a:off x="624840" y="1135679"/>
            <a:ext cx="10506991" cy="2572721"/>
          </a:xfrm>
        </p:spPr>
        <p:txBody>
          <a:bodyPr>
            <a:normAutofit/>
          </a:bodyPr>
          <a:lstStyle/>
          <a:p>
            <a:pPr marL="285750" indent="-285750" algn="l">
              <a:buFont typeface="Arial" panose="020B0604020202020204" pitchFamily="34" charset="0"/>
              <a:buChar char="•"/>
            </a:pPr>
            <a:r>
              <a:rPr lang="en-US" b="0" i="0" u="none" strike="noStrike" baseline="0" dirty="0">
                <a:latin typeface="TimesNRMTStd-Regular"/>
              </a:rPr>
              <a:t>Excretion includes all the waste substances that organisms make in their</a:t>
            </a:r>
            <a:r>
              <a:rPr lang="en-US" dirty="0">
                <a:latin typeface="TimesNRMTStd-Regular"/>
              </a:rPr>
              <a:t> </a:t>
            </a:r>
            <a:r>
              <a:rPr lang="en-US" b="0" i="0" u="none" strike="noStrike" baseline="0" dirty="0">
                <a:latin typeface="TimesNRMTStd-Regular"/>
              </a:rPr>
              <a:t>cells</a:t>
            </a:r>
            <a:endParaRPr lang="en-US" sz="3200" dirty="0"/>
          </a:p>
        </p:txBody>
      </p:sp>
      <p:sp>
        <p:nvSpPr>
          <p:cNvPr id="4" name="Plus Sign 3">
            <a:extLst>
              <a:ext uri="{FF2B5EF4-FFF2-40B4-BE49-F238E27FC236}">
                <a16:creationId xmlns:a16="http://schemas.microsoft.com/office/drawing/2014/main" id="{98A18883-FD99-0193-F19B-CBD781C79922}"/>
              </a:ext>
            </a:extLst>
          </p:cNvPr>
          <p:cNvSpPr/>
          <p:nvPr/>
        </p:nvSpPr>
        <p:spPr>
          <a:xfrm>
            <a:off x="5708368" y="1615440"/>
            <a:ext cx="621311" cy="5283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4000DA-21C3-773B-DCA7-D145116CA180}"/>
              </a:ext>
            </a:extLst>
          </p:cNvPr>
          <p:cNvSpPr txBox="1"/>
          <p:nvPr/>
        </p:nvSpPr>
        <p:spPr>
          <a:xfrm>
            <a:off x="624840" y="2306320"/>
            <a:ext cx="10329191" cy="461665"/>
          </a:xfrm>
          <a:prstGeom prst="rect">
            <a:avLst/>
          </a:prstGeom>
          <a:noFill/>
        </p:spPr>
        <p:txBody>
          <a:bodyPr wrap="square" rtlCol="0">
            <a:spAutoFit/>
          </a:bodyPr>
          <a:lstStyle/>
          <a:p>
            <a:pPr marL="285750" indent="-285750" algn="l">
              <a:buFont typeface="Arial" panose="020B0604020202020204" pitchFamily="34" charset="0"/>
              <a:buChar char="•"/>
            </a:pPr>
            <a:r>
              <a:rPr lang="en-US" sz="2400" b="0" i="0" u="none" strike="noStrike" baseline="0" dirty="0">
                <a:latin typeface="TimesNRMTStd-Regular"/>
              </a:rPr>
              <a:t>any substances that they have too much of, that have been part of their body</a:t>
            </a:r>
            <a:r>
              <a:rPr lang="en-US" sz="1800" b="0" i="0" u="none" strike="noStrike" baseline="0" dirty="0">
                <a:latin typeface="TimesNRMTStd-Regular"/>
              </a:rPr>
              <a:t>.</a:t>
            </a:r>
            <a:endParaRPr lang="en-US" dirty="0"/>
          </a:p>
        </p:txBody>
      </p:sp>
      <p:sp>
        <p:nvSpPr>
          <p:cNvPr id="7" name="TextBox 6">
            <a:extLst>
              <a:ext uri="{FF2B5EF4-FFF2-40B4-BE49-F238E27FC236}">
                <a16:creationId xmlns:a16="http://schemas.microsoft.com/office/drawing/2014/main" id="{7F4C6611-2EEA-9DB6-4A42-37E7E8A2583E}"/>
              </a:ext>
            </a:extLst>
          </p:cNvPr>
          <p:cNvSpPr txBox="1"/>
          <p:nvPr/>
        </p:nvSpPr>
        <p:spPr>
          <a:xfrm>
            <a:off x="2870200" y="3241663"/>
            <a:ext cx="6451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i="0" u="none" strike="noStrike" baseline="0" dirty="0">
                <a:latin typeface="TimesNRMTStd-Regular"/>
              </a:rPr>
              <a:t>For animals, including humans, these include</a:t>
            </a:r>
            <a:r>
              <a:rPr lang="en-US" sz="1800" b="0" i="0" u="none" strike="noStrike" baseline="0" dirty="0">
                <a:latin typeface="TimesNRMTStd-Regular"/>
              </a:rPr>
              <a:t>:</a:t>
            </a:r>
            <a:endParaRPr lang="en-US" dirty="0"/>
          </a:p>
        </p:txBody>
      </p:sp>
      <p:sp>
        <p:nvSpPr>
          <p:cNvPr id="9" name="TextBox 8">
            <a:extLst>
              <a:ext uri="{FF2B5EF4-FFF2-40B4-BE49-F238E27FC236}">
                <a16:creationId xmlns:a16="http://schemas.microsoft.com/office/drawing/2014/main" id="{645D5E69-9E35-C3C0-ACCE-B76A206C35A4}"/>
              </a:ext>
            </a:extLst>
          </p:cNvPr>
          <p:cNvSpPr txBox="1"/>
          <p:nvPr/>
        </p:nvSpPr>
        <p:spPr>
          <a:xfrm>
            <a:off x="624840" y="3908535"/>
            <a:ext cx="30988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a:pPr>
            <a:r>
              <a:rPr lang="en-US" sz="2400" b="0" i="0" u="none" strike="noStrike" baseline="0" dirty="0">
                <a:effectLst>
                  <a:glow rad="101600">
                    <a:schemeClr val="accent4">
                      <a:satMod val="175000"/>
                      <a:alpha val="40000"/>
                    </a:schemeClr>
                  </a:glow>
                </a:effectLst>
                <a:latin typeface="TimesNRMTStd-Regular"/>
              </a:rPr>
              <a:t>carbon dioxide, which body cells make in respiration</a:t>
            </a:r>
            <a:endParaRPr lang="en-US" sz="2400" dirty="0">
              <a:effectLst>
                <a:glow rad="101600">
                  <a:schemeClr val="accent4">
                    <a:satMod val="175000"/>
                    <a:alpha val="40000"/>
                  </a:schemeClr>
                </a:glow>
              </a:effectLst>
            </a:endParaRPr>
          </a:p>
        </p:txBody>
      </p:sp>
      <p:sp>
        <p:nvSpPr>
          <p:cNvPr id="11" name="TextBox 10">
            <a:extLst>
              <a:ext uri="{FF2B5EF4-FFF2-40B4-BE49-F238E27FC236}">
                <a16:creationId xmlns:a16="http://schemas.microsoft.com/office/drawing/2014/main" id="{F643E98B-1D7E-6BEA-7045-2E602D44AE7B}"/>
              </a:ext>
            </a:extLst>
          </p:cNvPr>
          <p:cNvSpPr txBox="1"/>
          <p:nvPr/>
        </p:nvSpPr>
        <p:spPr>
          <a:xfrm>
            <a:off x="4272280" y="3910386"/>
            <a:ext cx="364744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ctr">
              <a:buFont typeface="+mj-lt"/>
              <a:buAutoNum type="arabicPeriod" startAt="2"/>
            </a:pPr>
            <a:r>
              <a:rPr lang="en-US" sz="2400" b="1" i="0" u="none" strike="noStrike" baseline="0" dirty="0">
                <a:solidFill>
                  <a:srgbClr val="FF5A00"/>
                </a:solidFill>
                <a:latin typeface="TimesNRMTStd-Bold"/>
              </a:rPr>
              <a:t>urea</a:t>
            </a:r>
            <a:r>
              <a:rPr lang="en-US" sz="2400" b="0" i="0" u="none" strike="noStrike" baseline="0" dirty="0">
                <a:solidFill>
                  <a:srgbClr val="000000"/>
                </a:solidFill>
                <a:latin typeface="TimesNRMTStd-Regular"/>
              </a:rPr>
              <a:t>, </a:t>
            </a:r>
          </a:p>
          <a:p>
            <a:pPr algn="ctr"/>
            <a:r>
              <a:rPr lang="en-US" sz="2400" b="0" i="0" u="none" strike="noStrike" baseline="0" dirty="0">
                <a:solidFill>
                  <a:srgbClr val="000000"/>
                </a:solidFill>
                <a:effectLst>
                  <a:glow rad="228600">
                    <a:schemeClr val="accent3">
                      <a:satMod val="175000"/>
                      <a:alpha val="40000"/>
                    </a:schemeClr>
                  </a:glow>
                </a:effectLst>
                <a:latin typeface="TimesNRMTStd-Regular"/>
              </a:rPr>
              <a:t>a waste substance </a:t>
            </a:r>
          </a:p>
          <a:p>
            <a:pPr algn="ctr"/>
            <a:r>
              <a:rPr lang="en-US" sz="2400" b="0" i="0" u="none" strike="noStrike" baseline="0" dirty="0">
                <a:solidFill>
                  <a:srgbClr val="000000"/>
                </a:solidFill>
                <a:effectLst>
                  <a:glow rad="228600">
                    <a:schemeClr val="accent3">
                      <a:satMod val="175000"/>
                      <a:alpha val="40000"/>
                    </a:schemeClr>
                  </a:glow>
                </a:effectLst>
                <a:latin typeface="TimesNRMTStd-Regular"/>
              </a:rPr>
              <a:t>that is made in liver cells</a:t>
            </a:r>
            <a:endParaRPr lang="en-US" sz="2400" dirty="0">
              <a:effectLst>
                <a:glow rad="228600">
                  <a:schemeClr val="accent3">
                    <a:satMod val="175000"/>
                    <a:alpha val="40000"/>
                  </a:schemeClr>
                </a:glow>
              </a:effectLst>
            </a:endParaRPr>
          </a:p>
        </p:txBody>
      </p:sp>
      <p:sp>
        <p:nvSpPr>
          <p:cNvPr id="13" name="TextBox 12">
            <a:extLst>
              <a:ext uri="{FF2B5EF4-FFF2-40B4-BE49-F238E27FC236}">
                <a16:creationId xmlns:a16="http://schemas.microsoft.com/office/drawing/2014/main" id="{B01FE8E9-DC62-F1B3-B9E8-4B207A9A4A43}"/>
              </a:ext>
            </a:extLst>
          </p:cNvPr>
          <p:cNvSpPr txBox="1"/>
          <p:nvPr/>
        </p:nvSpPr>
        <p:spPr>
          <a:xfrm>
            <a:off x="8402320" y="3908534"/>
            <a:ext cx="3078480" cy="1200329"/>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ctr">
              <a:buFont typeface="+mj-lt"/>
              <a:buAutoNum type="arabicPeriod" startAt="3"/>
            </a:pPr>
            <a:r>
              <a:rPr lang="en-US" sz="2400" b="0" i="0" u="none" strike="noStrike" baseline="0" dirty="0">
                <a:effectLst>
                  <a:glow rad="228600">
                    <a:schemeClr val="accent5">
                      <a:satMod val="175000"/>
                      <a:alpha val="40000"/>
                    </a:schemeClr>
                  </a:glow>
                </a:effectLst>
                <a:latin typeface="TimesNRMTStd-Regular"/>
              </a:rPr>
              <a:t>excess water</a:t>
            </a:r>
          </a:p>
          <a:p>
            <a:pPr algn="ctr"/>
            <a:r>
              <a:rPr lang="en-US" sz="2400" b="0" i="0" u="none" strike="noStrike" baseline="0" dirty="0">
                <a:effectLst>
                  <a:glow rad="228600">
                    <a:schemeClr val="accent5">
                      <a:satMod val="175000"/>
                      <a:alpha val="40000"/>
                    </a:schemeClr>
                  </a:glow>
                </a:effectLst>
                <a:latin typeface="TimesNRMTStd-Regular"/>
              </a:rPr>
              <a:t> that is not needed by the body</a:t>
            </a:r>
            <a:endParaRPr lang="en-US" sz="2400" dirty="0">
              <a:effectLst>
                <a:glow rad="228600">
                  <a:schemeClr val="accent5">
                    <a:satMod val="175000"/>
                    <a:alpha val="40000"/>
                  </a:schemeClr>
                </a:glow>
              </a:effectLst>
            </a:endParaRPr>
          </a:p>
        </p:txBody>
      </p:sp>
      <p:pic>
        <p:nvPicPr>
          <p:cNvPr id="3074" name="Picture 2" descr="Cellular respiration synthesis Metabolism, synthesis s, text, logo, biology  png | PNGWing">
            <a:extLst>
              <a:ext uri="{FF2B5EF4-FFF2-40B4-BE49-F238E27FC236}">
                <a16:creationId xmlns:a16="http://schemas.microsoft.com/office/drawing/2014/main" id="{D5733F40-571C-FFB0-345C-24485CEE6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44" r="18348"/>
          <a:stretch/>
        </p:blipFill>
        <p:spPr bwMode="auto">
          <a:xfrm>
            <a:off x="1026160" y="5285276"/>
            <a:ext cx="2536103" cy="1408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rea Cycle - Metabolic Pathways - Biochemistry - Picmonic for Medicine">
            <a:extLst>
              <a:ext uri="{FF2B5EF4-FFF2-40B4-BE49-F238E27FC236}">
                <a16:creationId xmlns:a16="http://schemas.microsoft.com/office/drawing/2014/main" id="{97F96704-4C0F-66B6-2192-E7D5873EF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948" y="5312701"/>
            <a:ext cx="2536103" cy="14265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Young man sweating. Flat design icon. Flat vector illustration. Isolated on  white background. Stock Vector Image by ©goodstocker.yandex.ru #221303702">
            <a:extLst>
              <a:ext uri="{FF2B5EF4-FFF2-40B4-BE49-F238E27FC236}">
                <a16:creationId xmlns:a16="http://schemas.microsoft.com/office/drawing/2014/main" id="{150A8539-8D1C-BBE4-D9E9-16C75F81C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22" t="8889" r="26705" b="10963"/>
          <a:stretch/>
        </p:blipFill>
        <p:spPr bwMode="auto">
          <a:xfrm>
            <a:off x="9321800" y="5229317"/>
            <a:ext cx="1503680" cy="151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1000"/>
                                        <p:tgtEl>
                                          <p:spTgt spid="3078"/>
                                        </p:tgtEl>
                                      </p:cBhvr>
                                    </p:animEffect>
                                    <p:anim calcmode="lin" valueType="num">
                                      <p:cBhvr>
                                        <p:cTn id="40" dur="1000" fill="hold"/>
                                        <p:tgtEl>
                                          <p:spTgt spid="3078"/>
                                        </p:tgtEl>
                                        <p:attrNameLst>
                                          <p:attrName>ppt_x</p:attrName>
                                        </p:attrNameLst>
                                      </p:cBhvr>
                                      <p:tavLst>
                                        <p:tav tm="0">
                                          <p:val>
                                            <p:strVal val="#ppt_x"/>
                                          </p:val>
                                        </p:tav>
                                        <p:tav tm="100000">
                                          <p:val>
                                            <p:strVal val="#ppt_x"/>
                                          </p:val>
                                        </p:tav>
                                      </p:tavLst>
                                    </p:anim>
                                    <p:anim calcmode="lin" valueType="num">
                                      <p:cBhvr>
                                        <p:cTn id="4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D92-069E-B64F-A1A9-049D3C4B93B4}"/>
              </a:ext>
            </a:extLst>
          </p:cNvPr>
          <p:cNvSpPr>
            <a:spLocks noGrp="1"/>
          </p:cNvSpPr>
          <p:nvPr>
            <p:ph type="title"/>
          </p:nvPr>
        </p:nvSpPr>
        <p:spPr>
          <a:xfrm>
            <a:off x="482600" y="23369"/>
            <a:ext cx="11201400" cy="1033272"/>
          </a:xfrm>
        </p:spPr>
        <p:style>
          <a:lnRef idx="1">
            <a:schemeClr val="accent3"/>
          </a:lnRef>
          <a:fillRef idx="2">
            <a:schemeClr val="accent3"/>
          </a:fillRef>
          <a:effectRef idx="1">
            <a:schemeClr val="accent3"/>
          </a:effectRef>
          <a:fontRef idx="minor">
            <a:schemeClr val="dk1"/>
          </a:fontRef>
        </p:style>
        <p:txBody>
          <a:bodyPr/>
          <a:lstStyle/>
          <a:p>
            <a:pPr algn="ctr"/>
            <a:r>
              <a:rPr lang="en-US" dirty="0"/>
              <a:t>Excreting urea</a:t>
            </a:r>
          </a:p>
        </p:txBody>
      </p:sp>
      <p:pic>
        <p:nvPicPr>
          <p:cNvPr id="4098" name="Picture 2" descr="Digestive enzymes and absorption - Nutrition, digestion and excretion - KS3  Biology - BBC Bitesize - BBC Bitesize">
            <a:extLst>
              <a:ext uri="{FF2B5EF4-FFF2-40B4-BE49-F238E27FC236}">
                <a16:creationId xmlns:a16="http://schemas.microsoft.com/office/drawing/2014/main" id="{AF89F309-3B4B-B63B-A850-6A2194954B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630" b="21926"/>
          <a:stretch/>
        </p:blipFill>
        <p:spPr bwMode="auto">
          <a:xfrm>
            <a:off x="2306320" y="1056641"/>
            <a:ext cx="9377679" cy="225022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1D1E1A63-BDA8-498E-A3AA-96521CB746D5}"/>
              </a:ext>
            </a:extLst>
          </p:cNvPr>
          <p:cNvSpPr/>
          <p:nvPr/>
        </p:nvSpPr>
        <p:spPr>
          <a:xfrm>
            <a:off x="172720" y="1371600"/>
            <a:ext cx="1524000" cy="13716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When eating food</a:t>
            </a:r>
          </a:p>
        </p:txBody>
      </p:sp>
      <p:sp>
        <p:nvSpPr>
          <p:cNvPr id="5" name="Arrow: Right 4">
            <a:extLst>
              <a:ext uri="{FF2B5EF4-FFF2-40B4-BE49-F238E27FC236}">
                <a16:creationId xmlns:a16="http://schemas.microsoft.com/office/drawing/2014/main" id="{C7689962-95BB-186F-8607-2DB22FD09B0E}"/>
              </a:ext>
            </a:extLst>
          </p:cNvPr>
          <p:cNvSpPr/>
          <p:nvPr/>
        </p:nvSpPr>
        <p:spPr>
          <a:xfrm>
            <a:off x="1798320" y="1899920"/>
            <a:ext cx="792480" cy="31496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D6B99A-722A-68A6-2540-FC0C8C72550B}"/>
              </a:ext>
            </a:extLst>
          </p:cNvPr>
          <p:cNvSpPr txBox="1"/>
          <p:nvPr/>
        </p:nvSpPr>
        <p:spPr>
          <a:xfrm>
            <a:off x="9215120" y="2625669"/>
            <a:ext cx="1645920" cy="646331"/>
          </a:xfrm>
          <a:prstGeom prst="rect">
            <a:avLst/>
          </a:prstGeom>
          <a:solidFill>
            <a:schemeClr val="bg2">
              <a:lumMod val="25000"/>
            </a:schemeClr>
          </a:solidFill>
          <a:ln>
            <a:solidFill>
              <a:schemeClr val="bg2">
                <a:lumMod val="25000"/>
              </a:schemeClr>
            </a:solidFill>
          </a:ln>
        </p:spPr>
        <p:txBody>
          <a:bodyPr wrap="square" rtlCol="0">
            <a:spAutoFit/>
          </a:bodyPr>
          <a:lstStyle/>
          <a:p>
            <a:pPr algn="ctr"/>
            <a:r>
              <a:rPr lang="en-US" b="1" dirty="0">
                <a:solidFill>
                  <a:schemeClr val="bg1"/>
                </a:solidFill>
              </a:rPr>
              <a:t>Smaller molecules</a:t>
            </a:r>
          </a:p>
        </p:txBody>
      </p:sp>
      <p:sp>
        <p:nvSpPr>
          <p:cNvPr id="7" name="Arrow: Curved Down 6">
            <a:extLst>
              <a:ext uri="{FF2B5EF4-FFF2-40B4-BE49-F238E27FC236}">
                <a16:creationId xmlns:a16="http://schemas.microsoft.com/office/drawing/2014/main" id="{41914EE4-28C3-7870-157A-905E1E03A391}"/>
              </a:ext>
            </a:extLst>
          </p:cNvPr>
          <p:cNvSpPr/>
          <p:nvPr/>
        </p:nvSpPr>
        <p:spPr>
          <a:xfrm rot="5400000">
            <a:off x="10778005" y="2868268"/>
            <a:ext cx="1321115" cy="1121463"/>
          </a:xfrm>
          <a:prstGeom prst="curvedDownArrow">
            <a:avLst>
              <a:gd name="adj1" fmla="val 25000"/>
              <a:gd name="adj2" fmla="val 50000"/>
              <a:gd name="adj3" fmla="val 25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FEB70D4-A11E-EAAB-11EC-01231969C814}"/>
              </a:ext>
            </a:extLst>
          </p:cNvPr>
          <p:cNvSpPr txBox="1"/>
          <p:nvPr/>
        </p:nvSpPr>
        <p:spPr>
          <a:xfrm>
            <a:off x="9316720" y="3840480"/>
            <a:ext cx="15443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b="1" dirty="0"/>
              <a:t>blood</a:t>
            </a:r>
          </a:p>
        </p:txBody>
      </p:sp>
      <p:sp>
        <p:nvSpPr>
          <p:cNvPr id="9" name="Arrow: Left 8">
            <a:extLst>
              <a:ext uri="{FF2B5EF4-FFF2-40B4-BE49-F238E27FC236}">
                <a16:creationId xmlns:a16="http://schemas.microsoft.com/office/drawing/2014/main" id="{A59B6BD0-3A05-C51C-8D7F-C11D000EFAD7}"/>
              </a:ext>
            </a:extLst>
          </p:cNvPr>
          <p:cNvSpPr/>
          <p:nvPr/>
        </p:nvSpPr>
        <p:spPr>
          <a:xfrm>
            <a:off x="7616685" y="3947255"/>
            <a:ext cx="1615440" cy="3096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DAC5CC-3948-5084-092C-3D6E6DA4E609}"/>
              </a:ext>
            </a:extLst>
          </p:cNvPr>
          <p:cNvSpPr txBox="1"/>
          <p:nvPr/>
        </p:nvSpPr>
        <p:spPr>
          <a:xfrm>
            <a:off x="5784356" y="3810428"/>
            <a:ext cx="154432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b="1" dirty="0"/>
              <a:t>Liver</a:t>
            </a:r>
          </a:p>
        </p:txBody>
      </p:sp>
      <p:pic>
        <p:nvPicPr>
          <p:cNvPr id="11" name="Picture 4" descr="Urea Cycle - Metabolic Pathways - Biochemistry - Picmonic for Medicine">
            <a:extLst>
              <a:ext uri="{FF2B5EF4-FFF2-40B4-BE49-F238E27FC236}">
                <a16:creationId xmlns:a16="http://schemas.microsoft.com/office/drawing/2014/main" id="{D4B60B7B-9404-7780-156F-45695A8618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1761" y="3624421"/>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D92-069E-B64F-A1A9-049D3C4B93B4}"/>
              </a:ext>
            </a:extLst>
          </p:cNvPr>
          <p:cNvSpPr>
            <a:spLocks noGrp="1"/>
          </p:cNvSpPr>
          <p:nvPr>
            <p:ph type="title"/>
          </p:nvPr>
        </p:nvSpPr>
        <p:spPr>
          <a:xfrm>
            <a:off x="482600" y="23369"/>
            <a:ext cx="11201400" cy="1033272"/>
          </a:xfrm>
        </p:spPr>
        <p:style>
          <a:lnRef idx="1">
            <a:schemeClr val="accent3"/>
          </a:lnRef>
          <a:fillRef idx="2">
            <a:schemeClr val="accent3"/>
          </a:fillRef>
          <a:effectRef idx="1">
            <a:schemeClr val="accent3"/>
          </a:effectRef>
          <a:fontRef idx="minor">
            <a:schemeClr val="dk1"/>
          </a:fontRef>
        </p:style>
        <p:txBody>
          <a:bodyPr/>
          <a:lstStyle/>
          <a:p>
            <a:pPr algn="ctr"/>
            <a:r>
              <a:rPr lang="en-US" dirty="0"/>
              <a:t>Excreting urea</a:t>
            </a:r>
          </a:p>
        </p:txBody>
      </p:sp>
      <p:sp>
        <p:nvSpPr>
          <p:cNvPr id="5" name="Arrow: Right 4">
            <a:extLst>
              <a:ext uri="{FF2B5EF4-FFF2-40B4-BE49-F238E27FC236}">
                <a16:creationId xmlns:a16="http://schemas.microsoft.com/office/drawing/2014/main" id="{C7689962-95BB-186F-8607-2DB22FD09B0E}"/>
              </a:ext>
            </a:extLst>
          </p:cNvPr>
          <p:cNvSpPr/>
          <p:nvPr/>
        </p:nvSpPr>
        <p:spPr>
          <a:xfrm>
            <a:off x="2798974" y="2727959"/>
            <a:ext cx="2352146" cy="70104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Seaford"/>
                <a:ea typeface="+mn-ea"/>
                <a:cs typeface="+mn-cs"/>
              </a:rPr>
              <a:t>Inside the liver </a:t>
            </a:r>
          </a:p>
        </p:txBody>
      </p:sp>
      <p:sp>
        <p:nvSpPr>
          <p:cNvPr id="6" name="TextBox 5">
            <a:extLst>
              <a:ext uri="{FF2B5EF4-FFF2-40B4-BE49-F238E27FC236}">
                <a16:creationId xmlns:a16="http://schemas.microsoft.com/office/drawing/2014/main" id="{45D6B99A-722A-68A6-2540-FC0C8C72550B}"/>
              </a:ext>
            </a:extLst>
          </p:cNvPr>
          <p:cNvSpPr txBox="1"/>
          <p:nvPr/>
        </p:nvSpPr>
        <p:spPr>
          <a:xfrm>
            <a:off x="5801362" y="3593141"/>
            <a:ext cx="1645920" cy="646331"/>
          </a:xfrm>
          <a:prstGeom prst="rect">
            <a:avLst/>
          </a:prstGeom>
          <a:solidFill>
            <a:schemeClr val="bg2">
              <a:lumMod val="25000"/>
            </a:schemeClr>
          </a:solidFill>
          <a:ln>
            <a:solidFill>
              <a:schemeClr val="bg2">
                <a:lumMod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aford"/>
                <a:ea typeface="+mn-ea"/>
                <a:cs typeface="+mn-cs"/>
              </a:rPr>
              <a:t>Smaller molecules</a:t>
            </a:r>
          </a:p>
        </p:txBody>
      </p:sp>
      <p:sp>
        <p:nvSpPr>
          <p:cNvPr id="8" name="TextBox 7">
            <a:extLst>
              <a:ext uri="{FF2B5EF4-FFF2-40B4-BE49-F238E27FC236}">
                <a16:creationId xmlns:a16="http://schemas.microsoft.com/office/drawing/2014/main" id="{6FEB70D4-A11E-EAAB-11EC-01231969C814}"/>
              </a:ext>
            </a:extLst>
          </p:cNvPr>
          <p:cNvSpPr txBox="1"/>
          <p:nvPr/>
        </p:nvSpPr>
        <p:spPr>
          <a:xfrm>
            <a:off x="9916160" y="3706092"/>
            <a:ext cx="15443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aford"/>
                <a:ea typeface="+mn-ea"/>
                <a:cs typeface="+mn-cs"/>
              </a:rPr>
              <a:t>UREA</a:t>
            </a:r>
          </a:p>
        </p:txBody>
      </p:sp>
      <p:pic>
        <p:nvPicPr>
          <p:cNvPr id="11" name="Picture 4" descr="Urea Cycle - Metabolic Pathways - Biochemistry - Picmonic for Medicine">
            <a:extLst>
              <a:ext uri="{FF2B5EF4-FFF2-40B4-BE49-F238E27FC236}">
                <a16:creationId xmlns:a16="http://schemas.microsoft.com/office/drawing/2014/main" id="{D4B60B7B-9404-7780-156F-45695A8618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0" y="1917991"/>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 2">
            <a:extLst>
              <a:ext uri="{FF2B5EF4-FFF2-40B4-BE49-F238E27FC236}">
                <a16:creationId xmlns:a16="http://schemas.microsoft.com/office/drawing/2014/main" id="{97CD4EB3-F29E-58F4-9CE5-DAF911B97873}"/>
              </a:ext>
            </a:extLst>
          </p:cNvPr>
          <p:cNvSpPr/>
          <p:nvPr/>
        </p:nvSpPr>
        <p:spPr>
          <a:xfrm>
            <a:off x="325120" y="1341120"/>
            <a:ext cx="2458720" cy="24993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More Protein than we need</a:t>
            </a:r>
          </a:p>
        </p:txBody>
      </p:sp>
      <p:pic>
        <p:nvPicPr>
          <p:cNvPr id="12" name="Picture 2" descr="Digestive enzymes and absorption - Nutrition, digestion and excretion - KS3  Biology - BBC Bitesize - BBC Bitesize">
            <a:extLst>
              <a:ext uri="{FF2B5EF4-FFF2-40B4-BE49-F238E27FC236}">
                <a16:creationId xmlns:a16="http://schemas.microsoft.com/office/drawing/2014/main" id="{2E5621D4-F581-F301-3A2A-4DF6992EE3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856" t="29630" r="9480" b="40185"/>
          <a:stretch/>
        </p:blipFill>
        <p:spPr bwMode="auto">
          <a:xfrm>
            <a:off x="5539767" y="2026919"/>
            <a:ext cx="1844013" cy="1402079"/>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F6BAE278-774A-C392-BB32-1B2DF695DE90}"/>
              </a:ext>
            </a:extLst>
          </p:cNvPr>
          <p:cNvSpPr/>
          <p:nvPr/>
        </p:nvSpPr>
        <p:spPr>
          <a:xfrm>
            <a:off x="7802880" y="2854960"/>
            <a:ext cx="1737360" cy="73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change</a:t>
            </a:r>
          </a:p>
        </p:txBody>
      </p:sp>
      <p:sp>
        <p:nvSpPr>
          <p:cNvPr id="16" name="TextBox 15">
            <a:extLst>
              <a:ext uri="{FF2B5EF4-FFF2-40B4-BE49-F238E27FC236}">
                <a16:creationId xmlns:a16="http://schemas.microsoft.com/office/drawing/2014/main" id="{FC699CE6-0B0F-0678-0A60-32CEBB21759C}"/>
              </a:ext>
            </a:extLst>
          </p:cNvPr>
          <p:cNvSpPr txBox="1"/>
          <p:nvPr/>
        </p:nvSpPr>
        <p:spPr>
          <a:xfrm>
            <a:off x="955040" y="4996125"/>
            <a:ext cx="649224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ctr">
              <a:buFont typeface="Wingdings" panose="05000000000000000000" pitchFamily="2" charset="2"/>
              <a:buChar char="v"/>
            </a:pPr>
            <a:r>
              <a:rPr lang="en-US" sz="2400" b="1" dirty="0"/>
              <a:t>Urea</a:t>
            </a:r>
            <a:r>
              <a:rPr lang="en-US" sz="2400" dirty="0"/>
              <a:t> is a poisonous substance.</a:t>
            </a:r>
          </a:p>
          <a:p>
            <a:pPr algn="ctr"/>
            <a:r>
              <a:rPr lang="en-US" sz="2400" dirty="0"/>
              <a:t> If t builds up in the body, it makes a person ill</a:t>
            </a:r>
          </a:p>
        </p:txBody>
      </p:sp>
      <p:pic>
        <p:nvPicPr>
          <p:cNvPr id="1026" name="Picture 2">
            <a:extLst>
              <a:ext uri="{FF2B5EF4-FFF2-40B4-BE49-F238E27FC236}">
                <a16:creationId xmlns:a16="http://schemas.microsoft.com/office/drawing/2014/main" id="{2D03E4CF-D816-CBB6-3441-4FA5EAABB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799" y="3729845"/>
            <a:ext cx="1737361" cy="277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9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D92-069E-B64F-A1A9-049D3C4B93B4}"/>
              </a:ext>
            </a:extLst>
          </p:cNvPr>
          <p:cNvSpPr>
            <a:spLocks noGrp="1"/>
          </p:cNvSpPr>
          <p:nvPr>
            <p:ph type="title"/>
          </p:nvPr>
        </p:nvSpPr>
        <p:spPr>
          <a:xfrm>
            <a:off x="482600" y="23369"/>
            <a:ext cx="11201400" cy="1033272"/>
          </a:xfrm>
        </p:spPr>
        <p:style>
          <a:lnRef idx="1">
            <a:schemeClr val="accent3"/>
          </a:lnRef>
          <a:fillRef idx="2">
            <a:schemeClr val="accent3"/>
          </a:fillRef>
          <a:effectRef idx="1">
            <a:schemeClr val="accent3"/>
          </a:effectRef>
          <a:fontRef idx="minor">
            <a:schemeClr val="dk1"/>
          </a:fontRef>
        </p:style>
        <p:txBody>
          <a:bodyPr/>
          <a:lstStyle/>
          <a:p>
            <a:pPr algn="ctr"/>
            <a:r>
              <a:rPr lang="en-US" dirty="0"/>
              <a:t>Excreting urea</a:t>
            </a:r>
          </a:p>
        </p:txBody>
      </p:sp>
      <p:sp>
        <p:nvSpPr>
          <p:cNvPr id="4" name="Content Placeholder 3">
            <a:extLst>
              <a:ext uri="{FF2B5EF4-FFF2-40B4-BE49-F238E27FC236}">
                <a16:creationId xmlns:a16="http://schemas.microsoft.com/office/drawing/2014/main" id="{D1C5515A-BF11-3091-CD67-42604B29D508}"/>
              </a:ext>
            </a:extLst>
          </p:cNvPr>
          <p:cNvSpPr>
            <a:spLocks noGrp="1"/>
          </p:cNvSpPr>
          <p:nvPr>
            <p:ph idx="1"/>
          </p:nvPr>
        </p:nvSpPr>
        <p:spPr>
          <a:xfrm>
            <a:off x="482600" y="1366310"/>
            <a:ext cx="10506991" cy="2572721"/>
          </a:xfrm>
        </p:spPr>
        <p:txBody>
          <a:bodyPr>
            <a:normAutofit/>
          </a:bodyPr>
          <a:lstStyle/>
          <a:p>
            <a:pPr marL="342900" indent="-342900">
              <a:buFont typeface="Arial" panose="020B0604020202020204" pitchFamily="34" charset="0"/>
              <a:buChar char="•"/>
            </a:pPr>
            <a:r>
              <a:rPr lang="en-US" sz="2800" dirty="0"/>
              <a:t>As soon as urea is made in a liver cell, it is taken away from the liver in the blood</a:t>
            </a:r>
          </a:p>
          <a:p>
            <a:pPr marL="342900" indent="-342900">
              <a:buFont typeface="Arial" panose="020B0604020202020204" pitchFamily="34" charset="0"/>
              <a:buChar char="•"/>
            </a:pPr>
            <a:r>
              <a:rPr lang="en-US" sz="2800" dirty="0"/>
              <a:t>The urea is removed from the blood by the </a:t>
            </a:r>
            <a:r>
              <a:rPr lang="en-US" sz="2800" dirty="0">
                <a:solidFill>
                  <a:srgbClr val="FF0000"/>
                </a:solidFill>
              </a:rPr>
              <a:t>Kidneys </a:t>
            </a:r>
            <a:r>
              <a:rPr lang="en-US" sz="2800" dirty="0"/>
              <a:t>in the </a:t>
            </a:r>
            <a:r>
              <a:rPr lang="en-US" sz="2800" dirty="0">
                <a:solidFill>
                  <a:schemeClr val="accent1"/>
                </a:solidFill>
              </a:rPr>
              <a:t>excretory system.</a:t>
            </a:r>
          </a:p>
          <a:p>
            <a:pPr marL="342900" indent="-342900">
              <a:buFont typeface="Arial" panose="020B0604020202020204" pitchFamily="34" charset="0"/>
              <a:buChar char="•"/>
            </a:pPr>
            <a:r>
              <a:rPr lang="en-US" sz="2800" dirty="0"/>
              <a:t>This system is also known as the </a:t>
            </a:r>
            <a:r>
              <a:rPr lang="en-US" sz="2800" dirty="0">
                <a:solidFill>
                  <a:schemeClr val="accent1"/>
                </a:solidFill>
              </a:rPr>
              <a:t>renal </a:t>
            </a:r>
            <a:r>
              <a:rPr lang="en-US" sz="2800" dirty="0"/>
              <a:t>system. </a:t>
            </a:r>
          </a:p>
        </p:txBody>
      </p:sp>
      <p:sp>
        <p:nvSpPr>
          <p:cNvPr id="7" name="TextBox 6">
            <a:extLst>
              <a:ext uri="{FF2B5EF4-FFF2-40B4-BE49-F238E27FC236}">
                <a16:creationId xmlns:a16="http://schemas.microsoft.com/office/drawing/2014/main" id="{CBB59A82-CEAC-65CE-CBA0-FA987FC7B0B2}"/>
              </a:ext>
            </a:extLst>
          </p:cNvPr>
          <p:cNvSpPr txBox="1"/>
          <p:nvPr/>
        </p:nvSpPr>
        <p:spPr>
          <a:xfrm>
            <a:off x="1532255" y="4575147"/>
            <a:ext cx="64617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Ø"/>
            </a:pPr>
            <a:r>
              <a:rPr lang="en-US" sz="2800" dirty="0"/>
              <a:t>Renal means  “to do with Kidneys”</a:t>
            </a:r>
          </a:p>
        </p:txBody>
      </p:sp>
      <p:pic>
        <p:nvPicPr>
          <p:cNvPr id="2050" name="Picture 2">
            <a:extLst>
              <a:ext uri="{FF2B5EF4-FFF2-40B4-BE49-F238E27FC236}">
                <a16:creationId xmlns:a16="http://schemas.microsoft.com/office/drawing/2014/main" id="{CC40FF75-DC46-FCF8-9A65-93A4F63B0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895" y="3149600"/>
            <a:ext cx="3405505" cy="310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4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06A29F7-47AA-4A26-A973-3B739B35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9" y="489853"/>
            <a:ext cx="6186871"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DEECA9-1410-ACF1-0A3F-079B2C8BFA6C}"/>
              </a:ext>
            </a:extLst>
          </p:cNvPr>
          <p:cNvSpPr>
            <a:spLocks noGrp="1"/>
          </p:cNvSpPr>
          <p:nvPr>
            <p:ph type="title"/>
          </p:nvPr>
        </p:nvSpPr>
        <p:spPr>
          <a:xfrm>
            <a:off x="695382" y="976152"/>
            <a:ext cx="5592076" cy="5024920"/>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en-US" dirty="0"/>
              <a:t>Excretory system</a:t>
            </a:r>
          </a:p>
        </p:txBody>
      </p:sp>
      <p:cxnSp>
        <p:nvCxnSpPr>
          <p:cNvPr id="19" name="Straight Connector 13">
            <a:extLst>
              <a:ext uri="{FF2B5EF4-FFF2-40B4-BE49-F238E27FC236}">
                <a16:creationId xmlns:a16="http://schemas.microsoft.com/office/drawing/2014/main" id="{70169DE1-6993-40AA-83B4-966C382382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FE79FD0-1393-428D-8236-F316DD776C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20" name="Content Placeholder 2">
            <a:extLst>
              <a:ext uri="{FF2B5EF4-FFF2-40B4-BE49-F238E27FC236}">
                <a16:creationId xmlns:a16="http://schemas.microsoft.com/office/drawing/2014/main" id="{3C416559-D51C-1C22-F0E0-E5D55796CBE8}"/>
              </a:ext>
            </a:extLst>
          </p:cNvPr>
          <p:cNvGraphicFramePr>
            <a:graphicFrameLocks noGrp="1"/>
          </p:cNvGraphicFramePr>
          <p:nvPr>
            <p:ph idx="1"/>
            <p:extLst>
              <p:ext uri="{D42A27DB-BD31-4B8C-83A1-F6EECF244321}">
                <p14:modId xmlns:p14="http://schemas.microsoft.com/office/powerpoint/2010/main" val="3390187313"/>
              </p:ext>
            </p:extLst>
          </p:nvPr>
        </p:nvGraphicFramePr>
        <p:xfrm>
          <a:off x="6784150" y="96586"/>
          <a:ext cx="5342214" cy="66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62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E2A01-D6C3-86DB-7F0C-EF01515EE83E}"/>
              </a:ext>
            </a:extLst>
          </p:cNvPr>
          <p:cNvPicPr>
            <a:picLocks noChangeAspect="1"/>
          </p:cNvPicPr>
          <p:nvPr/>
        </p:nvPicPr>
        <p:blipFill>
          <a:blip r:embed="rId2"/>
          <a:stretch>
            <a:fillRect/>
          </a:stretch>
        </p:blipFill>
        <p:spPr>
          <a:xfrm>
            <a:off x="328612" y="747712"/>
            <a:ext cx="9191625" cy="347662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7D40324D-B21D-34DE-3967-52791D193F20}"/>
              </a:ext>
            </a:extLst>
          </p:cNvPr>
          <p:cNvPicPr>
            <a:picLocks noChangeAspect="1"/>
          </p:cNvPicPr>
          <p:nvPr/>
        </p:nvPicPr>
        <p:blipFill>
          <a:blip r:embed="rId3"/>
          <a:stretch>
            <a:fillRect/>
          </a:stretch>
        </p:blipFill>
        <p:spPr>
          <a:xfrm>
            <a:off x="5848350" y="4524375"/>
            <a:ext cx="4810125" cy="1866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63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26D7-2D46-3F7B-5ADC-B0C72B6CA26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1198EFE-FCBE-D6C6-A999-0B4054C400E7}"/>
              </a:ext>
            </a:extLst>
          </p:cNvPr>
          <p:cNvPicPr>
            <a:picLocks noGrp="1" noChangeAspect="1"/>
          </p:cNvPicPr>
          <p:nvPr>
            <p:ph idx="1"/>
          </p:nvPr>
        </p:nvPicPr>
        <p:blipFill>
          <a:blip r:embed="rId2"/>
          <a:stretch>
            <a:fillRect/>
          </a:stretch>
        </p:blipFill>
        <p:spPr>
          <a:xfrm>
            <a:off x="472441" y="0"/>
            <a:ext cx="11236959" cy="4785360"/>
          </a:xfrm>
        </p:spPr>
      </p:pic>
      <p:sp>
        <p:nvSpPr>
          <p:cNvPr id="7" name="TextBox 6">
            <a:extLst>
              <a:ext uri="{FF2B5EF4-FFF2-40B4-BE49-F238E27FC236}">
                <a16:creationId xmlns:a16="http://schemas.microsoft.com/office/drawing/2014/main" id="{7A9F9C6C-5530-175D-D6FD-0CEDE723D76C}"/>
              </a:ext>
            </a:extLst>
          </p:cNvPr>
          <p:cNvSpPr txBox="1"/>
          <p:nvPr/>
        </p:nvSpPr>
        <p:spPr>
          <a:xfrm>
            <a:off x="1351280" y="5009679"/>
            <a:ext cx="921715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sz="2400" b="0" i="0" u="none" strike="noStrike" baseline="0" dirty="0">
                <a:solidFill>
                  <a:srgbClr val="FF0000"/>
                </a:solidFill>
                <a:latin typeface="AvenirLTStd-Heavy"/>
              </a:rPr>
              <a:t>1 </a:t>
            </a:r>
            <a:r>
              <a:rPr lang="en-US" sz="2400" b="0" i="0" u="none" strike="noStrike" baseline="0" dirty="0">
                <a:solidFill>
                  <a:srgbClr val="000000"/>
                </a:solidFill>
                <a:latin typeface="TimesNRMTStd-Regular"/>
              </a:rPr>
              <a:t>Yes; they both need water for transport and cooling.</a:t>
            </a:r>
          </a:p>
          <a:p>
            <a:pPr algn="l"/>
            <a:r>
              <a:rPr lang="en-US" sz="2400" b="0" i="0" u="none" strike="noStrike" baseline="0" dirty="0">
                <a:solidFill>
                  <a:srgbClr val="FF0000"/>
                </a:solidFill>
                <a:latin typeface="AvenirLTStd-Heavy"/>
              </a:rPr>
              <a:t>2 </a:t>
            </a:r>
            <a:r>
              <a:rPr lang="en-US" sz="2400" b="0" i="0" u="none" strike="noStrike" baseline="0" dirty="0">
                <a:solidFill>
                  <a:srgbClr val="000000"/>
                </a:solidFill>
                <a:latin typeface="TimesNRMTStd-Regular"/>
              </a:rPr>
              <a:t>We also need water for getting rid of waste materials in urine.</a:t>
            </a:r>
          </a:p>
          <a:p>
            <a:pPr algn="l"/>
            <a:r>
              <a:rPr lang="en-US" sz="2400" b="0" i="0" u="none" strike="noStrike" baseline="0" dirty="0">
                <a:solidFill>
                  <a:srgbClr val="FF0000"/>
                </a:solidFill>
                <a:latin typeface="AvenirLTStd-Heavy"/>
              </a:rPr>
              <a:t>3 </a:t>
            </a:r>
            <a:r>
              <a:rPr lang="en-US" sz="2400" b="0" i="0" u="none" strike="noStrike" baseline="0" dirty="0">
                <a:solidFill>
                  <a:srgbClr val="000000"/>
                </a:solidFill>
                <a:latin typeface="TimesNRMTStd-Regular"/>
              </a:rPr>
              <a:t>Plants use water for photosynthesis</a:t>
            </a:r>
            <a:endParaRPr lang="en-US" sz="2400" dirty="0"/>
          </a:p>
        </p:txBody>
      </p:sp>
    </p:spTree>
    <p:extLst>
      <p:ext uri="{BB962C8B-B14F-4D97-AF65-F5344CB8AC3E}">
        <p14:creationId xmlns:p14="http://schemas.microsoft.com/office/powerpoint/2010/main" val="13841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F0CA-DA17-B702-235D-C87DF5E69816}"/>
              </a:ext>
            </a:extLst>
          </p:cNvPr>
          <p:cNvSpPr>
            <a:spLocks noGrp="1"/>
          </p:cNvSpPr>
          <p:nvPr>
            <p:ph type="title"/>
          </p:nvPr>
        </p:nvSpPr>
        <p:spPr>
          <a:xfrm>
            <a:off x="482600" y="978408"/>
            <a:ext cx="10506991" cy="2157984"/>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OBJECTIVES</a:t>
            </a:r>
          </a:p>
        </p:txBody>
      </p:sp>
      <p:sp>
        <p:nvSpPr>
          <p:cNvPr id="3" name="Content Placeholder 2">
            <a:extLst>
              <a:ext uri="{FF2B5EF4-FFF2-40B4-BE49-F238E27FC236}">
                <a16:creationId xmlns:a16="http://schemas.microsoft.com/office/drawing/2014/main" id="{EF1421D5-ED10-B44E-57BA-F5753DC062FE}"/>
              </a:ext>
            </a:extLst>
          </p:cNvPr>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342900" indent="-342900" algn="ctr">
              <a:buFont typeface="Arial" panose="020B0604020202020204" pitchFamily="34" charset="0"/>
              <a:buChar char="•"/>
            </a:pPr>
            <a:r>
              <a:rPr lang="en-US" dirty="0"/>
              <a:t>Find out what substances humans excrete.</a:t>
            </a:r>
          </a:p>
          <a:p>
            <a:pPr marL="342900" indent="-342900" algn="ctr">
              <a:buFont typeface="Arial" panose="020B0604020202020204" pitchFamily="34" charset="0"/>
              <a:buChar char="•"/>
            </a:pPr>
            <a:r>
              <a:rPr lang="en-US" dirty="0"/>
              <a:t>Study the structure of the human excretory system.</a:t>
            </a:r>
          </a:p>
          <a:p>
            <a:pPr marL="342900" indent="-342900" algn="ctr">
              <a:buFont typeface="Arial" panose="020B0604020202020204" pitchFamily="34" charset="0"/>
              <a:buChar char="•"/>
            </a:pPr>
            <a:r>
              <a:rPr lang="en-US" dirty="0"/>
              <a:t>Learn how the kidney help with excretion.</a:t>
            </a:r>
          </a:p>
        </p:txBody>
      </p:sp>
    </p:spTree>
    <p:extLst>
      <p:ext uri="{BB962C8B-B14F-4D97-AF65-F5344CB8AC3E}">
        <p14:creationId xmlns:p14="http://schemas.microsoft.com/office/powerpoint/2010/main" val="271681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DE70-3529-96E7-2589-EB5BDDFFA1D1}"/>
              </a:ext>
            </a:extLst>
          </p:cNvPr>
          <p:cNvSpPr>
            <a:spLocks noGrp="1"/>
          </p:cNvSpPr>
          <p:nvPr>
            <p:ph type="title"/>
          </p:nvPr>
        </p:nvSpPr>
        <p:spPr>
          <a:xfrm>
            <a:off x="778764" y="40640"/>
            <a:ext cx="10634472" cy="972312"/>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t>Excretory system</a:t>
            </a:r>
          </a:p>
        </p:txBody>
      </p:sp>
      <p:pic>
        <p:nvPicPr>
          <p:cNvPr id="4" name="videoplayback (63)">
            <a:hlinkClick r:id="" action="ppaction://media"/>
            <a:extLst>
              <a:ext uri="{FF2B5EF4-FFF2-40B4-BE49-F238E27FC236}">
                <a16:creationId xmlns:a16="http://schemas.microsoft.com/office/drawing/2014/main" id="{884FFB85-57FE-4AFA-27ED-4565CBB1902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2448" y="1164695"/>
            <a:ext cx="8051482" cy="4528609"/>
          </a:xfrm>
        </p:spPr>
      </p:pic>
      <p:sp>
        <p:nvSpPr>
          <p:cNvPr id="5" name="TextBox 4">
            <a:extLst>
              <a:ext uri="{FF2B5EF4-FFF2-40B4-BE49-F238E27FC236}">
                <a16:creationId xmlns:a16="http://schemas.microsoft.com/office/drawing/2014/main" id="{77BA6E9C-2196-046C-CD96-6937D1043278}"/>
              </a:ext>
            </a:extLst>
          </p:cNvPr>
          <p:cNvSpPr txBox="1"/>
          <p:nvPr/>
        </p:nvSpPr>
        <p:spPr>
          <a:xfrm>
            <a:off x="8681720" y="2092960"/>
            <a:ext cx="3337560" cy="2308324"/>
          </a:xfrm>
          <a:prstGeom prst="rect">
            <a:avLst/>
          </a:prstGeom>
          <a:noFill/>
        </p:spPr>
        <p:txBody>
          <a:bodyPr wrap="square" rtlCol="0">
            <a:spAutoFit/>
          </a:bodyPr>
          <a:lstStyle/>
          <a:p>
            <a:r>
              <a:rPr lang="en-US" sz="2400" b="1" dirty="0"/>
              <a:t>Find the definition of the following terms:</a:t>
            </a:r>
          </a:p>
          <a:p>
            <a:pPr marL="285750" indent="-285750">
              <a:buFont typeface="Arial" panose="020B0604020202020204" pitchFamily="34" charset="0"/>
              <a:buChar char="•"/>
            </a:pPr>
            <a:r>
              <a:rPr lang="en-US" sz="2400" dirty="0"/>
              <a:t>Urine</a:t>
            </a:r>
          </a:p>
          <a:p>
            <a:pPr marL="285750" indent="-285750">
              <a:buFont typeface="Arial" panose="020B0604020202020204" pitchFamily="34" charset="0"/>
              <a:buChar char="•"/>
            </a:pPr>
            <a:r>
              <a:rPr lang="en-US" sz="2400" dirty="0"/>
              <a:t>Ureter</a:t>
            </a:r>
          </a:p>
          <a:p>
            <a:pPr marL="285750" indent="-285750">
              <a:buFont typeface="Arial" panose="020B0604020202020204" pitchFamily="34" charset="0"/>
              <a:buChar char="•"/>
            </a:pPr>
            <a:r>
              <a:rPr lang="en-US" sz="2400" dirty="0"/>
              <a:t>Bladder</a:t>
            </a:r>
          </a:p>
          <a:p>
            <a:pPr marL="285750" indent="-285750">
              <a:buFont typeface="Arial" panose="020B0604020202020204" pitchFamily="34" charset="0"/>
              <a:buChar char="•"/>
            </a:pPr>
            <a:r>
              <a:rPr lang="en-US" sz="2400" dirty="0" err="1"/>
              <a:t>urethera</a:t>
            </a:r>
            <a:endParaRPr lang="en-US" sz="2400" dirty="0"/>
          </a:p>
        </p:txBody>
      </p:sp>
    </p:spTree>
    <p:extLst>
      <p:ext uri="{BB962C8B-B14F-4D97-AF65-F5344CB8AC3E}">
        <p14:creationId xmlns:p14="http://schemas.microsoft.com/office/powerpoint/2010/main" val="35002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6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F57A23C-63A1-6FD7-8A46-130715455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5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73E0-D6EC-5667-9BFD-CBD643430B67}"/>
              </a:ext>
            </a:extLst>
          </p:cNvPr>
          <p:cNvSpPr>
            <a:spLocks noGrp="1"/>
          </p:cNvSpPr>
          <p:nvPr>
            <p:ph type="title"/>
          </p:nvPr>
        </p:nvSpPr>
        <p:spPr/>
        <p:txBody>
          <a:bodyPr/>
          <a:lstStyle/>
          <a:p>
            <a:r>
              <a:rPr lang="en-US"/>
              <a:t>`</a:t>
            </a:r>
            <a:endParaRPr lang="en-US" dirty="0"/>
          </a:p>
        </p:txBody>
      </p:sp>
      <p:pic>
        <p:nvPicPr>
          <p:cNvPr id="5124" name="Picture 4">
            <a:extLst>
              <a:ext uri="{FF2B5EF4-FFF2-40B4-BE49-F238E27FC236}">
                <a16:creationId xmlns:a16="http://schemas.microsoft.com/office/drawing/2014/main" id="{D9AEC135-EF0C-5363-0339-4A995CE36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399" y="74614"/>
            <a:ext cx="3324225" cy="1872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3CF497-E023-8BFE-1255-9D3DAEC3583A}"/>
              </a:ext>
            </a:extLst>
          </p:cNvPr>
          <p:cNvSpPr txBox="1"/>
          <p:nvPr/>
        </p:nvSpPr>
        <p:spPr>
          <a:xfrm>
            <a:off x="9225280" y="115432"/>
            <a:ext cx="883920" cy="1384995"/>
          </a:xfrm>
          <a:prstGeom prst="rect">
            <a:avLst/>
          </a:prstGeom>
          <a:noFill/>
        </p:spPr>
        <p:txBody>
          <a:bodyPr wrap="square" rtlCol="0">
            <a:spAutoFit/>
          </a:bodyPr>
          <a:lstStyle/>
          <a:p>
            <a:r>
              <a:rPr lang="en-US" sz="2800" dirty="0"/>
              <a:t>LB PG </a:t>
            </a:r>
          </a:p>
          <a:p>
            <a:r>
              <a:rPr lang="en-US" sz="2800" dirty="0"/>
              <a:t>158</a:t>
            </a:r>
          </a:p>
        </p:txBody>
      </p:sp>
      <p:sp>
        <p:nvSpPr>
          <p:cNvPr id="8" name="Content Placeholder 7">
            <a:extLst>
              <a:ext uri="{FF2B5EF4-FFF2-40B4-BE49-F238E27FC236}">
                <a16:creationId xmlns:a16="http://schemas.microsoft.com/office/drawing/2014/main" id="{FCDA685B-4782-C240-9EC9-7D50712AE0A3}"/>
              </a:ext>
            </a:extLst>
          </p:cNvPr>
          <p:cNvSpPr>
            <a:spLocks noGrp="1"/>
          </p:cNvSpPr>
          <p:nvPr>
            <p:ph idx="1"/>
          </p:nvPr>
        </p:nvSpPr>
        <p:spPr>
          <a:xfrm>
            <a:off x="842504" y="3306871"/>
            <a:ext cx="10506991" cy="2572721"/>
          </a:xfrm>
        </p:spPr>
        <p:style>
          <a:lnRef idx="2">
            <a:schemeClr val="accent1"/>
          </a:lnRef>
          <a:fillRef idx="1">
            <a:schemeClr val="lt1"/>
          </a:fillRef>
          <a:effectRef idx="0">
            <a:schemeClr val="accent1"/>
          </a:effectRef>
          <a:fontRef idx="minor">
            <a:schemeClr val="dk1"/>
          </a:fontRef>
        </p:style>
        <p:txBody>
          <a:bodyPr>
            <a:normAutofit fontScale="92500"/>
          </a:bodyPr>
          <a:lstStyle/>
          <a:p>
            <a:pPr marL="457200" indent="-457200" algn="l">
              <a:buFont typeface="+mj-lt"/>
              <a:buAutoNum type="arabicPeriod"/>
            </a:pPr>
            <a:r>
              <a:rPr lang="en-US" b="0" i="0" u="none" strike="noStrike" baseline="0" dirty="0">
                <a:solidFill>
                  <a:srgbClr val="000000"/>
                </a:solidFill>
                <a:latin typeface="TimesNRMTStd-Regular"/>
              </a:rPr>
              <a:t>renal system</a:t>
            </a:r>
          </a:p>
          <a:p>
            <a:pPr marL="457200" indent="-457200" algn="l">
              <a:buFont typeface="+mj-lt"/>
              <a:buAutoNum type="arabicPeriod"/>
            </a:pPr>
            <a:r>
              <a:rPr lang="en-US" b="0" i="0" u="none" strike="noStrike" baseline="0" dirty="0">
                <a:solidFill>
                  <a:srgbClr val="000000"/>
                </a:solidFill>
                <a:latin typeface="TimesNRMTStd-Regular"/>
              </a:rPr>
              <a:t>Carbon dioxide diffuses into the blood and is carried to the lungs. There, it diffuses from the blood capillaries into the alveoli. It is removed from the body in expired air.</a:t>
            </a:r>
          </a:p>
          <a:p>
            <a:pPr marL="457200" indent="-457200" algn="l">
              <a:buFont typeface="+mj-lt"/>
              <a:buAutoNum type="arabicPeriod"/>
            </a:pPr>
            <a:r>
              <a:rPr lang="en-US" b="0" i="0" u="none" strike="noStrike" baseline="0" dirty="0">
                <a:solidFill>
                  <a:srgbClr val="000000"/>
                </a:solidFill>
                <a:latin typeface="TimesNRMTStd-Regular"/>
              </a:rPr>
              <a:t>Plants make their own proteins, using carbohydrates that they have made in photosynthesis and nitrates that they absorb from the soil. So they are unlikely to have excess proteins that they need to get rid of.</a:t>
            </a:r>
            <a:endParaRPr lang="en-US" sz="3200" dirty="0"/>
          </a:p>
        </p:txBody>
      </p:sp>
      <p:pic>
        <p:nvPicPr>
          <p:cNvPr id="10" name="Picture 9">
            <a:extLst>
              <a:ext uri="{FF2B5EF4-FFF2-40B4-BE49-F238E27FC236}">
                <a16:creationId xmlns:a16="http://schemas.microsoft.com/office/drawing/2014/main" id="{7551E3EF-B37D-F623-F0F4-C2FBA533F0C5}"/>
              </a:ext>
            </a:extLst>
          </p:cNvPr>
          <p:cNvPicPr>
            <a:picLocks noChangeAspect="1"/>
          </p:cNvPicPr>
          <p:nvPr/>
        </p:nvPicPr>
        <p:blipFill>
          <a:blip r:embed="rId3"/>
          <a:stretch>
            <a:fillRect/>
          </a:stretch>
        </p:blipFill>
        <p:spPr>
          <a:xfrm>
            <a:off x="333376" y="431116"/>
            <a:ext cx="7990002" cy="2705276"/>
          </a:xfrm>
          <a:prstGeom prst="rect">
            <a:avLst/>
          </a:prstGeom>
        </p:spPr>
      </p:pic>
    </p:spTree>
    <p:extLst>
      <p:ext uri="{BB962C8B-B14F-4D97-AF65-F5344CB8AC3E}">
        <p14:creationId xmlns:p14="http://schemas.microsoft.com/office/powerpoint/2010/main" val="1033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DC90-B825-4E0A-FA9E-702C0F51E5F6}"/>
              </a:ext>
            </a:extLst>
          </p:cNvPr>
          <p:cNvSpPr>
            <a:spLocks noGrp="1"/>
          </p:cNvSpPr>
          <p:nvPr>
            <p:ph type="title"/>
          </p:nvPr>
        </p:nvSpPr>
        <p:spPr/>
        <p:txBody>
          <a:bodyPr/>
          <a:lstStyle/>
          <a:p>
            <a:pPr algn="ctr"/>
            <a:r>
              <a:rPr lang="en-US" dirty="0"/>
              <a:t>Keywords</a:t>
            </a:r>
          </a:p>
        </p:txBody>
      </p:sp>
      <p:sp>
        <p:nvSpPr>
          <p:cNvPr id="3" name="Content Placeholder 2">
            <a:extLst>
              <a:ext uri="{FF2B5EF4-FFF2-40B4-BE49-F238E27FC236}">
                <a16:creationId xmlns:a16="http://schemas.microsoft.com/office/drawing/2014/main" id="{963286AF-5955-BE8D-823F-9F695100C619}"/>
              </a:ext>
            </a:extLst>
          </p:cNvPr>
          <p:cNvSpPr>
            <a:spLocks noGrp="1"/>
          </p:cNvSpPr>
          <p:nvPr>
            <p:ph idx="1"/>
          </p:nvPr>
        </p:nvSpPr>
        <p:spPr>
          <a:xfrm>
            <a:off x="2341880" y="3306871"/>
            <a:ext cx="3754120" cy="2572721"/>
          </a:xfrm>
        </p:spPr>
        <p:txBody>
          <a:bodyPr>
            <a:normAutofit/>
          </a:bodyPr>
          <a:lstStyle/>
          <a:p>
            <a:pPr marL="342900" indent="-342900">
              <a:buFont typeface="Arial" panose="020B0604020202020204" pitchFamily="34" charset="0"/>
              <a:buChar char="•"/>
            </a:pPr>
            <a:r>
              <a:rPr lang="en-US" dirty="0">
                <a:solidFill>
                  <a:schemeClr val="accent2">
                    <a:lumMod val="75000"/>
                  </a:schemeClr>
                </a:solidFill>
              </a:rPr>
              <a:t>Bladder</a:t>
            </a:r>
          </a:p>
          <a:p>
            <a:pPr marL="342900" indent="-342900">
              <a:buFont typeface="Arial" panose="020B0604020202020204" pitchFamily="34" charset="0"/>
              <a:buChar char="•"/>
            </a:pPr>
            <a:r>
              <a:rPr lang="en-US" dirty="0">
                <a:solidFill>
                  <a:schemeClr val="accent2">
                    <a:lumMod val="75000"/>
                  </a:schemeClr>
                </a:solidFill>
              </a:rPr>
              <a:t>Excretion</a:t>
            </a:r>
          </a:p>
          <a:p>
            <a:pPr marL="342900" indent="-342900">
              <a:buFont typeface="Arial" panose="020B0604020202020204" pitchFamily="34" charset="0"/>
              <a:buChar char="•"/>
            </a:pPr>
            <a:r>
              <a:rPr lang="en-US" dirty="0">
                <a:solidFill>
                  <a:schemeClr val="accent2">
                    <a:lumMod val="75000"/>
                  </a:schemeClr>
                </a:solidFill>
              </a:rPr>
              <a:t>Excretory system</a:t>
            </a:r>
          </a:p>
          <a:p>
            <a:pPr marL="342900" indent="-342900">
              <a:buFont typeface="Arial" panose="020B0604020202020204" pitchFamily="34" charset="0"/>
              <a:buChar char="•"/>
            </a:pPr>
            <a:r>
              <a:rPr lang="en-US" dirty="0">
                <a:solidFill>
                  <a:schemeClr val="accent2">
                    <a:lumMod val="75000"/>
                  </a:schemeClr>
                </a:solidFill>
              </a:rPr>
              <a:t>Kidneys</a:t>
            </a:r>
          </a:p>
          <a:p>
            <a:pPr marL="342900" indent="-342900">
              <a:buFont typeface="Arial" panose="020B0604020202020204" pitchFamily="34" charset="0"/>
              <a:buChar char="•"/>
            </a:pPr>
            <a:r>
              <a:rPr lang="en-US" dirty="0">
                <a:solidFill>
                  <a:schemeClr val="accent2">
                    <a:lumMod val="75000"/>
                  </a:schemeClr>
                </a:solidFill>
              </a:rPr>
              <a:t>Renal</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052D0998-DE76-7508-4A08-640A616C458C}"/>
              </a:ext>
            </a:extLst>
          </p:cNvPr>
          <p:cNvSpPr txBox="1"/>
          <p:nvPr/>
        </p:nvSpPr>
        <p:spPr>
          <a:xfrm>
            <a:off x="7193280" y="3721609"/>
            <a:ext cx="36068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2">
                    <a:lumMod val="75000"/>
                  </a:schemeClr>
                </a:solidFill>
              </a:rPr>
              <a:t>Urea</a:t>
            </a:r>
          </a:p>
          <a:p>
            <a:pPr marL="285750" indent="-285750">
              <a:buFont typeface="Arial" panose="020B0604020202020204" pitchFamily="34" charset="0"/>
              <a:buChar char="•"/>
            </a:pPr>
            <a:r>
              <a:rPr lang="en-US" sz="2400" dirty="0">
                <a:solidFill>
                  <a:schemeClr val="accent2">
                    <a:lumMod val="75000"/>
                  </a:schemeClr>
                </a:solidFill>
              </a:rPr>
              <a:t>Ureter</a:t>
            </a:r>
          </a:p>
          <a:p>
            <a:pPr marL="285750" indent="-285750">
              <a:buFont typeface="Arial" panose="020B0604020202020204" pitchFamily="34" charset="0"/>
              <a:buChar char="•"/>
            </a:pPr>
            <a:r>
              <a:rPr lang="en-US" sz="2400" dirty="0" err="1">
                <a:solidFill>
                  <a:schemeClr val="accent2">
                    <a:lumMod val="75000"/>
                  </a:schemeClr>
                </a:solidFill>
              </a:rPr>
              <a:t>Urethera</a:t>
            </a:r>
            <a:endParaRPr lang="en-US" sz="2400" dirty="0">
              <a:solidFill>
                <a:schemeClr val="accent2">
                  <a:lumMod val="75000"/>
                </a:schemeClr>
              </a:solidFill>
            </a:endParaRPr>
          </a:p>
          <a:p>
            <a:pPr marL="285750" indent="-285750">
              <a:buFont typeface="Arial" panose="020B0604020202020204" pitchFamily="34" charset="0"/>
              <a:buChar char="•"/>
            </a:pPr>
            <a:r>
              <a:rPr lang="en-US" sz="2400" dirty="0">
                <a:solidFill>
                  <a:schemeClr val="accent2">
                    <a:lumMod val="75000"/>
                  </a:schemeClr>
                </a:solidFill>
              </a:rPr>
              <a:t>Urine </a:t>
            </a:r>
          </a:p>
        </p:txBody>
      </p:sp>
      <p:pic>
        <p:nvPicPr>
          <p:cNvPr id="1026" name="Picture 2" descr="9,243 Keyword Logos Images, Stock Photos &amp; Vectors | Shutterstock">
            <a:extLst>
              <a:ext uri="{FF2B5EF4-FFF2-40B4-BE49-F238E27FC236}">
                <a16:creationId xmlns:a16="http://schemas.microsoft.com/office/drawing/2014/main" id="{7B43E304-C5E1-E000-8565-55355C74B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1" y="711200"/>
            <a:ext cx="5445760" cy="228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3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3DB8-440A-E12A-AE2C-5AF29622B614}"/>
              </a:ext>
            </a:extLst>
          </p:cNvPr>
          <p:cNvSpPr>
            <a:spLocks noGrp="1"/>
          </p:cNvSpPr>
          <p:nvPr>
            <p:ph type="title"/>
          </p:nvPr>
        </p:nvSpPr>
        <p:spPr>
          <a:xfrm>
            <a:off x="602488" y="371857"/>
            <a:ext cx="10634472" cy="1216152"/>
          </a:xfrm>
        </p:spPr>
        <p:txBody>
          <a:bodyPr/>
          <a:lstStyle/>
          <a:p>
            <a:pPr algn="ctr"/>
            <a:r>
              <a:rPr lang="en-US" sz="6000" dirty="0"/>
              <a:t>Parts of the excretory system</a:t>
            </a:r>
          </a:p>
        </p:txBody>
      </p:sp>
      <p:pic>
        <p:nvPicPr>
          <p:cNvPr id="5" name="Content Placeholder 4">
            <a:extLst>
              <a:ext uri="{FF2B5EF4-FFF2-40B4-BE49-F238E27FC236}">
                <a16:creationId xmlns:a16="http://schemas.microsoft.com/office/drawing/2014/main" id="{9E7ABFC8-F8EF-99DE-D797-9AAF449A25FC}"/>
              </a:ext>
            </a:extLst>
          </p:cNvPr>
          <p:cNvPicPr>
            <a:picLocks noGrp="1" noChangeAspect="1"/>
          </p:cNvPicPr>
          <p:nvPr>
            <p:ph idx="1"/>
          </p:nvPr>
        </p:nvPicPr>
        <p:blipFill>
          <a:blip r:embed="rId2"/>
          <a:stretch>
            <a:fillRect/>
          </a:stretch>
        </p:blipFill>
        <p:spPr>
          <a:xfrm>
            <a:off x="2861097" y="1730249"/>
            <a:ext cx="6469805" cy="4901692"/>
          </a:xfrm>
        </p:spPr>
      </p:pic>
    </p:spTree>
    <p:extLst>
      <p:ext uri="{BB962C8B-B14F-4D97-AF65-F5344CB8AC3E}">
        <p14:creationId xmlns:p14="http://schemas.microsoft.com/office/powerpoint/2010/main" val="260349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1ECC-4915-B10B-A81F-1A7FA906D804}"/>
              </a:ext>
            </a:extLst>
          </p:cNvPr>
          <p:cNvSpPr>
            <a:spLocks noGrp="1"/>
          </p:cNvSpPr>
          <p:nvPr>
            <p:ph type="title"/>
          </p:nvPr>
        </p:nvSpPr>
        <p:spPr>
          <a:xfrm>
            <a:off x="482600" y="976160"/>
            <a:ext cx="3964251" cy="2237925"/>
          </a:xfrm>
        </p:spPr>
        <p:txBody>
          <a:bodyPr>
            <a:normAutofit/>
          </a:bodyPr>
          <a:lstStyle/>
          <a:p>
            <a:endParaRPr lang="en-US"/>
          </a:p>
        </p:txBody>
      </p:sp>
      <p:sp>
        <p:nvSpPr>
          <p:cNvPr id="3" name="Content Placeholder 2">
            <a:extLst>
              <a:ext uri="{FF2B5EF4-FFF2-40B4-BE49-F238E27FC236}">
                <a16:creationId xmlns:a16="http://schemas.microsoft.com/office/drawing/2014/main" id="{2576BF02-BF4D-87FA-D0D5-3CA217408878}"/>
              </a:ext>
            </a:extLst>
          </p:cNvPr>
          <p:cNvSpPr>
            <a:spLocks noGrp="1"/>
          </p:cNvSpPr>
          <p:nvPr>
            <p:ph idx="1"/>
          </p:nvPr>
        </p:nvSpPr>
        <p:spPr>
          <a:xfrm>
            <a:off x="482600" y="3408254"/>
            <a:ext cx="3964250" cy="2470031"/>
          </a:xfrm>
        </p:spPr>
        <p:txBody>
          <a:bodyPr>
            <a:normAutofit/>
          </a:bodyPr>
          <a:lstStyle/>
          <a:p>
            <a:endParaRPr lang="en-US" sz="2000"/>
          </a:p>
        </p:txBody>
      </p:sp>
      <p:pic>
        <p:nvPicPr>
          <p:cNvPr id="5" name="Picture 4">
            <a:extLst>
              <a:ext uri="{FF2B5EF4-FFF2-40B4-BE49-F238E27FC236}">
                <a16:creationId xmlns:a16="http://schemas.microsoft.com/office/drawing/2014/main" id="{36B8D33D-28E1-0389-A74C-B1BA833015CF}"/>
              </a:ext>
            </a:extLst>
          </p:cNvPr>
          <p:cNvPicPr>
            <a:picLocks noChangeAspect="1"/>
          </p:cNvPicPr>
          <p:nvPr/>
        </p:nvPicPr>
        <p:blipFill>
          <a:blip r:embed="rId2">
            <a:alphaModFix/>
          </a:blip>
          <a:stretch>
            <a:fillRect/>
          </a:stretch>
        </p:blipFill>
        <p:spPr>
          <a:xfrm>
            <a:off x="1363979" y="345440"/>
            <a:ext cx="9384311" cy="5924575"/>
          </a:xfrm>
          <a:prstGeom prst="rect">
            <a:avLst/>
          </a:prstGeom>
        </p:spPr>
      </p:pic>
      <p:sp>
        <p:nvSpPr>
          <p:cNvPr id="6" name="Rectangle 5">
            <a:extLst>
              <a:ext uri="{FF2B5EF4-FFF2-40B4-BE49-F238E27FC236}">
                <a16:creationId xmlns:a16="http://schemas.microsoft.com/office/drawing/2014/main" id="{727F281C-A0FF-EA6D-172E-D0689BD53B2A}"/>
              </a:ext>
            </a:extLst>
          </p:cNvPr>
          <p:cNvSpPr/>
          <p:nvPr/>
        </p:nvSpPr>
        <p:spPr>
          <a:xfrm>
            <a:off x="8026400" y="1990138"/>
            <a:ext cx="1910080" cy="33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Kidney</a:t>
            </a:r>
          </a:p>
        </p:txBody>
      </p:sp>
      <p:sp>
        <p:nvSpPr>
          <p:cNvPr id="7" name="Rectangle 6">
            <a:extLst>
              <a:ext uri="{FF2B5EF4-FFF2-40B4-BE49-F238E27FC236}">
                <a16:creationId xmlns:a16="http://schemas.microsoft.com/office/drawing/2014/main" id="{C0D65E9A-9C21-1EBD-A385-7A9FE77BF011}"/>
              </a:ext>
            </a:extLst>
          </p:cNvPr>
          <p:cNvSpPr/>
          <p:nvPr/>
        </p:nvSpPr>
        <p:spPr>
          <a:xfrm>
            <a:off x="8026400" y="3046817"/>
            <a:ext cx="1910080" cy="33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ureter</a:t>
            </a:r>
          </a:p>
        </p:txBody>
      </p:sp>
      <p:sp>
        <p:nvSpPr>
          <p:cNvPr id="8" name="Rectangle 7">
            <a:extLst>
              <a:ext uri="{FF2B5EF4-FFF2-40B4-BE49-F238E27FC236}">
                <a16:creationId xmlns:a16="http://schemas.microsoft.com/office/drawing/2014/main" id="{FD144395-0608-7F09-A6B6-FDF4F81F36A3}"/>
              </a:ext>
            </a:extLst>
          </p:cNvPr>
          <p:cNvSpPr/>
          <p:nvPr/>
        </p:nvSpPr>
        <p:spPr>
          <a:xfrm>
            <a:off x="7884160" y="4532227"/>
            <a:ext cx="1910080" cy="33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bladder</a:t>
            </a:r>
          </a:p>
        </p:txBody>
      </p:sp>
      <p:sp>
        <p:nvSpPr>
          <p:cNvPr id="9" name="Rectangle 8">
            <a:extLst>
              <a:ext uri="{FF2B5EF4-FFF2-40B4-BE49-F238E27FC236}">
                <a16:creationId xmlns:a16="http://schemas.microsoft.com/office/drawing/2014/main" id="{C079BA63-0417-0AE9-5234-F3FF92574A1A}"/>
              </a:ext>
            </a:extLst>
          </p:cNvPr>
          <p:cNvSpPr/>
          <p:nvPr/>
        </p:nvSpPr>
        <p:spPr>
          <a:xfrm>
            <a:off x="7884160" y="5214242"/>
            <a:ext cx="1910080" cy="33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urethra</a:t>
            </a:r>
          </a:p>
        </p:txBody>
      </p:sp>
    </p:spTree>
    <p:extLst>
      <p:ext uri="{BB962C8B-B14F-4D97-AF65-F5344CB8AC3E}">
        <p14:creationId xmlns:p14="http://schemas.microsoft.com/office/powerpoint/2010/main" val="37105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3B8-31A5-547E-A495-E09924EDCD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7300D2-EB0E-DC8A-EF75-988480D05D92}"/>
              </a:ext>
            </a:extLst>
          </p:cNvPr>
          <p:cNvSpPr>
            <a:spLocks noGrp="1"/>
          </p:cNvSpPr>
          <p:nvPr>
            <p:ph idx="1"/>
          </p:nvPr>
        </p:nvSpPr>
        <p:spPr/>
        <p:txBody>
          <a:bodyPr/>
          <a:lstStyle/>
          <a:p>
            <a:endParaRPr lang="en-US"/>
          </a:p>
        </p:txBody>
      </p:sp>
      <p:pic>
        <p:nvPicPr>
          <p:cNvPr id="2050" name="Picture 2" descr="Excretory System - Download Free 3D model by Vikrama Raghuraman  (@vikrama1998) [d5d3b4e]">
            <a:extLst>
              <a:ext uri="{FF2B5EF4-FFF2-40B4-BE49-F238E27FC236}">
                <a16:creationId xmlns:a16="http://schemas.microsoft.com/office/drawing/2014/main" id="{2DA0CC02-9608-F3D6-F6EF-55A777268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9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62E065-F89C-2A8E-E290-03C5DFF75F93}"/>
              </a:ext>
            </a:extLst>
          </p:cNvPr>
          <p:cNvPicPr>
            <a:picLocks noGrp="1" noChangeAspect="1"/>
          </p:cNvPicPr>
          <p:nvPr>
            <p:ph idx="1"/>
          </p:nvPr>
        </p:nvPicPr>
        <p:blipFill>
          <a:blip r:embed="rId2"/>
          <a:stretch>
            <a:fillRect/>
          </a:stretch>
        </p:blipFill>
        <p:spPr>
          <a:xfrm>
            <a:off x="557214" y="679748"/>
            <a:ext cx="6154984" cy="521464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2F2DA9D5-5648-D217-F69A-678CFC8B7392}"/>
              </a:ext>
            </a:extLst>
          </p:cNvPr>
          <p:cNvPicPr>
            <a:picLocks noChangeAspect="1"/>
          </p:cNvPicPr>
          <p:nvPr/>
        </p:nvPicPr>
        <p:blipFill>
          <a:blip r:embed="rId3"/>
          <a:stretch>
            <a:fillRect/>
          </a:stretch>
        </p:blipFill>
        <p:spPr>
          <a:xfrm>
            <a:off x="7662863" y="1490662"/>
            <a:ext cx="3695700" cy="45624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531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7CD40-3EEA-949F-C7F7-989229E380D3}"/>
              </a:ext>
            </a:extLst>
          </p:cNvPr>
          <p:cNvSpPr txBox="1">
            <a:spLocks/>
          </p:cNvSpPr>
          <p:nvPr/>
        </p:nvSpPr>
        <p:spPr>
          <a:xfrm>
            <a:off x="778764" y="40640"/>
            <a:ext cx="10634472" cy="972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l" defTabSz="914400" rtl="0" eaLnBrk="1" latinLnBrk="0" hangingPunct="1">
              <a:lnSpc>
                <a:spcPct val="10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t>Excretory system</a:t>
            </a:r>
            <a:endParaRPr lang="en-US" dirty="0"/>
          </a:p>
        </p:txBody>
      </p:sp>
      <p:sp>
        <p:nvSpPr>
          <p:cNvPr id="8" name="TextBox 7">
            <a:extLst>
              <a:ext uri="{FF2B5EF4-FFF2-40B4-BE49-F238E27FC236}">
                <a16:creationId xmlns:a16="http://schemas.microsoft.com/office/drawing/2014/main" id="{FCCEE298-2791-FFB7-947F-A9A9C0FB6552}"/>
              </a:ext>
            </a:extLst>
          </p:cNvPr>
          <p:cNvSpPr txBox="1"/>
          <p:nvPr/>
        </p:nvSpPr>
        <p:spPr>
          <a:xfrm>
            <a:off x="778764" y="1582619"/>
            <a:ext cx="10180320" cy="3970318"/>
          </a:xfrm>
          <a:prstGeom prst="rect">
            <a:avLst/>
          </a:prstGeom>
          <a:noFill/>
        </p:spPr>
        <p:txBody>
          <a:bodyPr wrap="square">
            <a:spAutoFit/>
          </a:bodyPr>
          <a:lstStyle/>
          <a:p>
            <a:pPr marL="285750" indent="-285750" algn="l">
              <a:buFont typeface="Wingdings" panose="05000000000000000000" pitchFamily="2" charset="2"/>
              <a:buChar char="Ø"/>
            </a:pPr>
            <a:r>
              <a:rPr lang="en-US" sz="2800" b="1" i="0" u="none" strike="noStrike" baseline="0" dirty="0">
                <a:solidFill>
                  <a:schemeClr val="accent1">
                    <a:lumMod val="60000"/>
                    <a:lumOff val="40000"/>
                  </a:schemeClr>
                </a:solidFill>
                <a:latin typeface="AvenirLTStd-Medium"/>
              </a:rPr>
              <a:t>Excretion</a:t>
            </a:r>
            <a:r>
              <a:rPr lang="en-US" sz="2800" b="0" i="0" u="none" strike="noStrike" baseline="0" dirty="0">
                <a:latin typeface="AvenirLTStd-Medium"/>
              </a:rPr>
              <a:t>: </a:t>
            </a:r>
            <a:r>
              <a:rPr lang="en-US" sz="2800" b="0" i="0" u="none" strike="noStrike" baseline="0" dirty="0">
                <a:latin typeface="AvenirLTStd-Book"/>
              </a:rPr>
              <a:t>getting rid of waste materials from the body; specifically, these waste materials have been inside the body (so do not include the egestion of </a:t>
            </a:r>
            <a:r>
              <a:rPr lang="en-US" sz="2800" b="0" i="0" u="none" strike="noStrike" baseline="0" dirty="0" err="1">
                <a:latin typeface="AvenirLTStd-Book"/>
              </a:rPr>
              <a:t>faeces</a:t>
            </a:r>
            <a:r>
              <a:rPr lang="en-US" sz="2800" b="0" i="0" u="none" strike="noStrike" baseline="0" dirty="0">
                <a:latin typeface="AvenirLTStd-Book"/>
              </a:rPr>
              <a:t>)</a:t>
            </a:r>
          </a:p>
          <a:p>
            <a:pPr marL="285750" indent="-285750" algn="l">
              <a:buFont typeface="Wingdings" panose="05000000000000000000" pitchFamily="2" charset="2"/>
              <a:buChar char="Ø"/>
            </a:pPr>
            <a:endParaRPr lang="en-US" sz="2800" b="0" i="0" u="none" strike="noStrike" baseline="0" dirty="0">
              <a:latin typeface="AvenirLTStd-Book"/>
            </a:endParaRPr>
          </a:p>
          <a:p>
            <a:pPr marL="285750" indent="-285750" algn="l">
              <a:buFont typeface="Wingdings" panose="05000000000000000000" pitchFamily="2" charset="2"/>
              <a:buChar char="Ø"/>
            </a:pPr>
            <a:r>
              <a:rPr lang="en-US" sz="2800" b="1" i="0" u="none" strike="noStrike" baseline="0" dirty="0">
                <a:solidFill>
                  <a:schemeClr val="accent3">
                    <a:lumMod val="75000"/>
                  </a:schemeClr>
                </a:solidFill>
                <a:latin typeface="AvenirLTStd-Medium"/>
              </a:rPr>
              <a:t>kidneys</a:t>
            </a:r>
            <a:r>
              <a:rPr lang="en-US" sz="2800" b="0" i="0" u="none" strike="noStrike" baseline="0" dirty="0">
                <a:solidFill>
                  <a:schemeClr val="accent3">
                    <a:lumMod val="75000"/>
                  </a:schemeClr>
                </a:solidFill>
                <a:latin typeface="AvenirLTStd-Medium"/>
              </a:rPr>
              <a:t>: </a:t>
            </a:r>
            <a:r>
              <a:rPr lang="en-US" sz="2800" b="0" i="0" u="none" strike="noStrike" baseline="0" dirty="0">
                <a:latin typeface="AvenirLTStd-Book"/>
              </a:rPr>
              <a:t>a pair of organs in the upper abdomen, which filter the blood and produce urine</a:t>
            </a:r>
          </a:p>
          <a:p>
            <a:pPr marL="285750" indent="-285750" algn="l">
              <a:buFont typeface="Wingdings" panose="05000000000000000000" pitchFamily="2" charset="2"/>
              <a:buChar char="Ø"/>
            </a:pPr>
            <a:endParaRPr lang="en-US" sz="2800" b="0" i="0" u="none" strike="noStrike" baseline="0" dirty="0">
              <a:latin typeface="AvenirLTStd-Book"/>
            </a:endParaRPr>
          </a:p>
          <a:p>
            <a:pPr marL="285750" indent="-285750" algn="l">
              <a:buFont typeface="Wingdings" panose="05000000000000000000" pitchFamily="2" charset="2"/>
              <a:buChar char="Ø"/>
            </a:pPr>
            <a:r>
              <a:rPr lang="en-US" sz="2800" b="1" i="0" u="none" strike="noStrike" baseline="0" dirty="0">
                <a:solidFill>
                  <a:schemeClr val="accent4">
                    <a:lumMod val="75000"/>
                  </a:schemeClr>
                </a:solidFill>
                <a:latin typeface="AvenirLTStd-Medium"/>
              </a:rPr>
              <a:t>urea: </a:t>
            </a:r>
            <a:r>
              <a:rPr lang="en-US" sz="2800" b="0" i="0" u="none" strike="noStrike" baseline="0" dirty="0">
                <a:latin typeface="AvenirLTStd-Book"/>
              </a:rPr>
              <a:t>an excretory product made in the liver from excess amino acids</a:t>
            </a:r>
            <a:endParaRPr lang="en-US" sz="2800" dirty="0"/>
          </a:p>
        </p:txBody>
      </p:sp>
    </p:spTree>
    <p:extLst>
      <p:ext uri="{BB962C8B-B14F-4D97-AF65-F5344CB8AC3E}">
        <p14:creationId xmlns:p14="http://schemas.microsoft.com/office/powerpoint/2010/main" val="288438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67CD40-3EEA-949F-C7F7-989229E380D3}"/>
              </a:ext>
            </a:extLst>
          </p:cNvPr>
          <p:cNvSpPr txBox="1">
            <a:spLocks/>
          </p:cNvSpPr>
          <p:nvPr/>
        </p:nvSpPr>
        <p:spPr>
          <a:xfrm>
            <a:off x="778764" y="40640"/>
            <a:ext cx="10634472" cy="972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l" defTabSz="914400" rtl="0" eaLnBrk="1" latinLnBrk="0" hangingPunct="1">
              <a:lnSpc>
                <a:spcPct val="10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FFFF"/>
                </a:solidFill>
                <a:effectLst/>
                <a:uLnTx/>
                <a:uFillTx/>
                <a:latin typeface="Seaford"/>
                <a:ea typeface="+mn-ea"/>
                <a:cs typeface="+mn-cs"/>
              </a:rPr>
              <a:t>Excretory system</a:t>
            </a:r>
            <a:endParaRPr kumimoji="0" lang="en-US" sz="6600" b="0" i="0" u="none" strike="noStrike" kern="1200" cap="none" spc="0" normalizeH="0" baseline="0" noProof="0" dirty="0">
              <a:ln>
                <a:noFill/>
              </a:ln>
              <a:solidFill>
                <a:srgbClr val="FFFFFF"/>
              </a:solidFill>
              <a:effectLst/>
              <a:uLnTx/>
              <a:uFillTx/>
              <a:latin typeface="Seaford"/>
              <a:ea typeface="+mn-ea"/>
              <a:cs typeface="+mn-cs"/>
            </a:endParaRPr>
          </a:p>
        </p:txBody>
      </p:sp>
      <p:sp>
        <p:nvSpPr>
          <p:cNvPr id="8" name="TextBox 7">
            <a:extLst>
              <a:ext uri="{FF2B5EF4-FFF2-40B4-BE49-F238E27FC236}">
                <a16:creationId xmlns:a16="http://schemas.microsoft.com/office/drawing/2014/main" id="{FCCEE298-2791-FFB7-947F-A9A9C0FB6552}"/>
              </a:ext>
            </a:extLst>
          </p:cNvPr>
          <p:cNvSpPr txBox="1"/>
          <p:nvPr/>
        </p:nvSpPr>
        <p:spPr>
          <a:xfrm>
            <a:off x="1005840" y="1389579"/>
            <a:ext cx="10180320" cy="4401205"/>
          </a:xfrm>
          <a:prstGeom prst="rect">
            <a:avLst/>
          </a:prstGeom>
          <a:noFill/>
        </p:spPr>
        <p:txBody>
          <a:bodyPr wrap="square">
            <a:spAutoFit/>
          </a:bodyPr>
          <a:lstStyle/>
          <a:p>
            <a:pPr marL="285750" indent="-285750" algn="l">
              <a:buFont typeface="Wingdings" panose="05000000000000000000" pitchFamily="2" charset="2"/>
              <a:buChar char="Ø"/>
            </a:pPr>
            <a:r>
              <a:rPr lang="en-US" sz="2800" b="1" i="0" u="none" strike="noStrike" baseline="0" dirty="0">
                <a:solidFill>
                  <a:schemeClr val="accent6">
                    <a:lumMod val="75000"/>
                  </a:schemeClr>
                </a:solidFill>
                <a:latin typeface="AvenirLTStd-Medium"/>
              </a:rPr>
              <a:t>urine: </a:t>
            </a:r>
            <a:r>
              <a:rPr lang="en-US" sz="2800" b="0" i="0" u="none" strike="noStrike" baseline="0" dirty="0">
                <a:latin typeface="AvenirLTStd-Book"/>
              </a:rPr>
              <a:t>a liquid produced by the kidneys which contains urea and other waste substances dissolved in water</a:t>
            </a:r>
          </a:p>
          <a:p>
            <a:pPr marL="285750" indent="-285750" algn="l">
              <a:buFont typeface="Wingdings" panose="05000000000000000000" pitchFamily="2" charset="2"/>
              <a:buChar char="Ø"/>
            </a:pPr>
            <a:endParaRPr lang="en-US" sz="2800" b="0" i="0" u="none" strike="noStrike" baseline="0" dirty="0">
              <a:latin typeface="AvenirLTStd-Book"/>
            </a:endParaRPr>
          </a:p>
          <a:p>
            <a:pPr marL="285750" indent="-285750" algn="l">
              <a:buFont typeface="Wingdings" panose="05000000000000000000" pitchFamily="2" charset="2"/>
              <a:buChar char="Ø"/>
            </a:pPr>
            <a:r>
              <a:rPr lang="en-US" sz="2800" b="1" i="0" u="none" strike="noStrike" baseline="0" dirty="0">
                <a:solidFill>
                  <a:srgbClr val="6666FF"/>
                </a:solidFill>
                <a:latin typeface="AvenirLTStd-Medium"/>
              </a:rPr>
              <a:t>ureter: </a:t>
            </a:r>
            <a:r>
              <a:rPr lang="en-US" sz="2800" b="0" i="0" u="none" strike="noStrike" baseline="0" dirty="0">
                <a:latin typeface="AvenirLTStd-Book"/>
              </a:rPr>
              <a:t>a tube that carries urine from the kidneys to the bladder</a:t>
            </a:r>
          </a:p>
          <a:p>
            <a:pPr marL="285750" indent="-285750" algn="l">
              <a:buFont typeface="Wingdings" panose="05000000000000000000" pitchFamily="2" charset="2"/>
              <a:buChar char="Ø"/>
            </a:pPr>
            <a:endParaRPr lang="en-US" sz="2800" b="0" i="0" u="none" strike="noStrike" baseline="0" dirty="0">
              <a:latin typeface="AvenirLTStd-Book"/>
            </a:endParaRPr>
          </a:p>
          <a:p>
            <a:pPr marL="285750" indent="-285750" algn="l">
              <a:buFont typeface="Wingdings" panose="05000000000000000000" pitchFamily="2" charset="2"/>
              <a:buChar char="Ø"/>
            </a:pPr>
            <a:r>
              <a:rPr lang="en-US" sz="2800" b="1" i="0" u="none" strike="noStrike" baseline="0" dirty="0">
                <a:solidFill>
                  <a:srgbClr val="FF33CC"/>
                </a:solidFill>
                <a:latin typeface="AvenirLTStd-Medium"/>
              </a:rPr>
              <a:t>bladder</a:t>
            </a:r>
            <a:r>
              <a:rPr lang="en-US" sz="2800" b="0" i="0" u="none" strike="noStrike" baseline="0" dirty="0">
                <a:solidFill>
                  <a:srgbClr val="FF33CC"/>
                </a:solidFill>
                <a:latin typeface="AvenirLTStd-Medium"/>
              </a:rPr>
              <a:t>: </a:t>
            </a:r>
            <a:r>
              <a:rPr lang="en-US" sz="2800" b="0" i="0" u="none" strike="noStrike" baseline="0" dirty="0">
                <a:latin typeface="AvenirLTStd-Book"/>
              </a:rPr>
              <a:t>an organ in which urine is stored before removal from the body</a:t>
            </a:r>
          </a:p>
          <a:p>
            <a:pPr marL="285750" indent="-285750" algn="l">
              <a:buFont typeface="Wingdings" panose="05000000000000000000" pitchFamily="2" charset="2"/>
              <a:buChar char="Ø"/>
            </a:pPr>
            <a:endParaRPr lang="en-US" sz="2800" b="0" i="0" u="none" strike="noStrike" baseline="0" dirty="0">
              <a:latin typeface="AvenirLTStd-Book"/>
            </a:endParaRPr>
          </a:p>
          <a:p>
            <a:pPr marL="285750" indent="-285750" algn="l">
              <a:buFont typeface="Wingdings" panose="05000000000000000000" pitchFamily="2" charset="2"/>
              <a:buChar char="Ø"/>
            </a:pPr>
            <a:r>
              <a:rPr lang="en-US" sz="2800" b="1" i="0" u="none" strike="noStrike" baseline="0" dirty="0">
                <a:solidFill>
                  <a:srgbClr val="FFC000"/>
                </a:solidFill>
                <a:latin typeface="AvenirLTStd-Medium"/>
              </a:rPr>
              <a:t>urethra: </a:t>
            </a:r>
            <a:r>
              <a:rPr lang="en-US" sz="2800" b="0" i="0" u="none" strike="noStrike" baseline="0" dirty="0">
                <a:latin typeface="AvenirLTStd-Book"/>
              </a:rPr>
              <a:t>a tube that carries urine from the bladder to the outside of the body</a:t>
            </a:r>
            <a:endParaRPr kumimoji="0" lang="en-US" sz="4000" b="0" i="0" u="none" strike="noStrike" kern="1200" cap="none" spc="0" normalizeH="0" baseline="0" noProof="0" dirty="0">
              <a:ln>
                <a:noFill/>
              </a:ln>
              <a:solidFill>
                <a:srgbClr val="000000"/>
              </a:solidFill>
              <a:effectLst/>
              <a:uLnTx/>
              <a:uFillTx/>
              <a:latin typeface="Seaford"/>
              <a:ea typeface="+mn-ea"/>
              <a:cs typeface="+mn-cs"/>
            </a:endParaRPr>
          </a:p>
        </p:txBody>
      </p:sp>
    </p:spTree>
    <p:extLst>
      <p:ext uri="{BB962C8B-B14F-4D97-AF65-F5344CB8AC3E}">
        <p14:creationId xmlns:p14="http://schemas.microsoft.com/office/powerpoint/2010/main" val="3211180505"/>
      </p:ext>
    </p:extLst>
  </p:cSld>
  <p:clrMapOvr>
    <a:masterClrMapping/>
  </p:clrMapOvr>
</p:sld>
</file>

<file path=ppt/theme/theme1.xml><?xml version="1.0" encoding="utf-8"?>
<a:theme xmlns:a="http://schemas.openxmlformats.org/drawingml/2006/main" name="LevelVTI">
  <a:themeElements>
    <a:clrScheme name="AnalogousFromRegularSeedRightStep">
      <a:dk1>
        <a:srgbClr val="000000"/>
      </a:dk1>
      <a:lt1>
        <a:srgbClr val="FFFFFF"/>
      </a:lt1>
      <a:dk2>
        <a:srgbClr val="413024"/>
      </a:dk2>
      <a:lt2>
        <a:srgbClr val="E2E8E8"/>
      </a:lt2>
      <a:accent1>
        <a:srgbClr val="E7292E"/>
      </a:accent1>
      <a:accent2>
        <a:srgbClr val="D56217"/>
      </a:accent2>
      <a:accent3>
        <a:srgbClr val="BEA022"/>
      </a:accent3>
      <a:accent4>
        <a:srgbClr val="8DB113"/>
      </a:accent4>
      <a:accent5>
        <a:srgbClr val="57B821"/>
      </a:accent5>
      <a:accent6>
        <a:srgbClr val="15BE1F"/>
      </a:accent6>
      <a:hlink>
        <a:srgbClr val="30918F"/>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572</TotalTime>
  <Words>729</Words>
  <Application>Microsoft Office PowerPoint</Application>
  <PresentationFormat>Widescreen</PresentationFormat>
  <Paragraphs>95</Paragraphs>
  <Slides>22</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AvenirLTStd-Book</vt:lpstr>
      <vt:lpstr>AvenirLTStd-Heavy</vt:lpstr>
      <vt:lpstr>AvenirLTStd-Medium</vt:lpstr>
      <vt:lpstr>Seaford</vt:lpstr>
      <vt:lpstr>TimesNRMTStd-Bold</vt:lpstr>
      <vt:lpstr>TimesNRMTStd-Italic</vt:lpstr>
      <vt:lpstr>TimesNRMTStd-Regular</vt:lpstr>
      <vt:lpstr>Wingdings</vt:lpstr>
      <vt:lpstr>LevelVTI</vt:lpstr>
      <vt:lpstr>4.3 EXCRETION IN HUMANS</vt:lpstr>
      <vt:lpstr>OBJECTIVES</vt:lpstr>
      <vt:lpstr>Keywords</vt:lpstr>
      <vt:lpstr>Parts of the excretory system</vt:lpstr>
      <vt:lpstr>PowerPoint Presentation</vt:lpstr>
      <vt:lpstr>PowerPoint Presentation</vt:lpstr>
      <vt:lpstr>PowerPoint Presentation</vt:lpstr>
      <vt:lpstr>PowerPoint Presentation</vt:lpstr>
      <vt:lpstr>PowerPoint Presentation</vt:lpstr>
      <vt:lpstr>PowerPoint Presentation</vt:lpstr>
      <vt:lpstr>What is excretion?</vt:lpstr>
      <vt:lpstr>What is excretion? (cont.)</vt:lpstr>
      <vt:lpstr>What does excretion include?</vt:lpstr>
      <vt:lpstr>Excreting urea</vt:lpstr>
      <vt:lpstr>Excreting urea</vt:lpstr>
      <vt:lpstr>Excreting urea</vt:lpstr>
      <vt:lpstr>Excretory system</vt:lpstr>
      <vt:lpstr>PowerPoint Presentation</vt:lpstr>
      <vt:lpstr>PowerPoint Presentation</vt:lpstr>
      <vt:lpstr>Excretory system</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EXCRETION IN HUMANS</dc:title>
  <dc:creator>Abdelrahman165280</dc:creator>
  <cp:lastModifiedBy>Aleya IBRAHIM</cp:lastModifiedBy>
  <cp:revision>6</cp:revision>
  <dcterms:created xsi:type="dcterms:W3CDTF">2023-04-03T06:16:12Z</dcterms:created>
  <dcterms:modified xsi:type="dcterms:W3CDTF">2023-11-11T20:58:03Z</dcterms:modified>
</cp:coreProperties>
</file>