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41"/>
  </p:notesMasterIdLst>
  <p:handoutMasterIdLst>
    <p:handoutMasterId r:id="rId42"/>
  </p:handoutMasterIdLst>
  <p:sldIdLst>
    <p:sldId id="965" r:id="rId2"/>
    <p:sldId id="966" r:id="rId3"/>
    <p:sldId id="967" r:id="rId4"/>
    <p:sldId id="968" r:id="rId5"/>
    <p:sldId id="969" r:id="rId6"/>
    <p:sldId id="970" r:id="rId7"/>
    <p:sldId id="941" r:id="rId8"/>
    <p:sldId id="971" r:id="rId9"/>
    <p:sldId id="972" r:id="rId10"/>
    <p:sldId id="974" r:id="rId11"/>
    <p:sldId id="975" r:id="rId12"/>
    <p:sldId id="976" r:id="rId13"/>
    <p:sldId id="977" r:id="rId14"/>
    <p:sldId id="978" r:id="rId15"/>
    <p:sldId id="979" r:id="rId16"/>
    <p:sldId id="1006" r:id="rId17"/>
    <p:sldId id="982" r:id="rId18"/>
    <p:sldId id="981" r:id="rId19"/>
    <p:sldId id="973" r:id="rId20"/>
    <p:sldId id="983" r:id="rId21"/>
    <p:sldId id="984" r:id="rId22"/>
    <p:sldId id="986" r:id="rId23"/>
    <p:sldId id="987" r:id="rId24"/>
    <p:sldId id="988" r:id="rId25"/>
    <p:sldId id="989" r:id="rId26"/>
    <p:sldId id="990" r:id="rId27"/>
    <p:sldId id="985" r:id="rId28"/>
    <p:sldId id="994" r:id="rId29"/>
    <p:sldId id="995" r:id="rId30"/>
    <p:sldId id="997" r:id="rId31"/>
    <p:sldId id="996" r:id="rId32"/>
    <p:sldId id="998" r:id="rId33"/>
    <p:sldId id="999" r:id="rId34"/>
    <p:sldId id="1000" r:id="rId35"/>
    <p:sldId id="1001" r:id="rId36"/>
    <p:sldId id="1002" r:id="rId37"/>
    <p:sldId id="1003" r:id="rId38"/>
    <p:sldId id="1004" r:id="rId39"/>
    <p:sldId id="1005" r:id="rId40"/>
  </p:sldIdLst>
  <p:sldSz cx="9906000" cy="6858000" type="A4"/>
  <p:notesSz cx="7104063" cy="10234613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Stencil" panose="040409050D0802020404" pitchFamily="82" charset="0"/>
      <p:regular r:id="rId4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197FF5E7-57A8-40D7-8FA0-8A089C366947}">
          <p14:sldIdLst/>
        </p14:section>
        <p14:section name="Animated Slides" id="{059544AC-2C27-45B1-9F95-F87DF8854DD6}">
          <p14:sldIdLst>
            <p14:sldId id="965"/>
            <p14:sldId id="966"/>
            <p14:sldId id="967"/>
            <p14:sldId id="968"/>
            <p14:sldId id="969"/>
            <p14:sldId id="970"/>
          </p14:sldIdLst>
        </p14:section>
        <p14:section name="Demonstration" id="{D06A50BA-CF3E-4C9B-82D4-5343D575D19C}">
          <p14:sldIdLst>
            <p14:sldId id="941"/>
            <p14:sldId id="971"/>
            <p14:sldId id="972"/>
            <p14:sldId id="974"/>
            <p14:sldId id="975"/>
            <p14:sldId id="976"/>
            <p14:sldId id="977"/>
            <p14:sldId id="978"/>
          </p14:sldIdLst>
        </p14:section>
        <p14:section name="AFL Questions" id="{1FEDB314-42DC-4694-9B04-D4A4AAE625F7}">
          <p14:sldIdLst>
            <p14:sldId id="979"/>
          </p14:sldIdLst>
        </p14:section>
        <p14:section name="Animated Slides" id="{86E40293-FBBA-4428-83C2-C6C388BDF236}">
          <p14:sldIdLst>
            <p14:sldId id="1006"/>
            <p14:sldId id="982"/>
            <p14:sldId id="981"/>
          </p14:sldIdLst>
        </p14:section>
        <p14:section name="Demonstration" id="{082F21E2-16D9-4F29-B59A-D65DAEDD9FCA}">
          <p14:sldIdLst>
            <p14:sldId id="973"/>
            <p14:sldId id="983"/>
            <p14:sldId id="984"/>
            <p14:sldId id="986"/>
            <p14:sldId id="987"/>
            <p14:sldId id="988"/>
            <p14:sldId id="989"/>
          </p14:sldIdLst>
        </p14:section>
        <p14:section name="AFL Questions" id="{3D851B69-0B71-4585-8DB9-B24DF1DA4075}">
          <p14:sldIdLst>
            <p14:sldId id="990"/>
          </p14:sldIdLst>
        </p14:section>
        <p14:section name="Demonstration" id="{60EA2F1A-1316-4829-A271-4E9F0B76C46C}">
          <p14:sldIdLst>
            <p14:sldId id="985"/>
            <p14:sldId id="994"/>
            <p14:sldId id="995"/>
            <p14:sldId id="997"/>
            <p14:sldId id="996"/>
            <p14:sldId id="998"/>
            <p14:sldId id="999"/>
            <p14:sldId id="1000"/>
            <p14:sldId id="1001"/>
            <p14:sldId id="1002"/>
            <p14:sldId id="1003"/>
            <p14:sldId id="1004"/>
          </p14:sldIdLst>
        </p14:section>
        <p14:section name="AFL Questions" id="{E883EFBA-3475-47FF-A6D1-E9C9C619489B}">
          <p14:sldIdLst>
            <p14:sldId id="1005"/>
          </p14:sldIdLst>
        </p14:section>
        <p14:section name="goteachmaths" id="{F3D720CF-F566-46A6-9361-125255B68F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66"/>
    <a:srgbClr val="00FF00"/>
    <a:srgbClr val="FF3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0" autoAdjust="0"/>
    <p:restoredTop sz="92935" autoAdjust="0"/>
  </p:normalViewPr>
  <p:slideViewPr>
    <p:cSldViewPr snapToGrid="0" showGuides="1">
      <p:cViewPr varScale="1">
        <p:scale>
          <a:sx n="83" d="100"/>
          <a:sy n="83" d="100"/>
        </p:scale>
        <p:origin x="1498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notesViewPr>
    <p:cSldViewPr snapToGrid="0" showGuides="1">
      <p:cViewPr varScale="1">
        <p:scale>
          <a:sx n="59" d="100"/>
          <a:sy n="59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95EEC0-BA2F-4C89-A04C-7A4A655E27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20E98-7CDF-4021-8551-1596F15CE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31BB-79C8-47D7-927B-A4A057B48BB9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2B7C-7F8E-4E82-8E98-820250829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038D9-98AA-4E2F-BECD-0B5701A07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C3B0-A9E3-44D3-89EF-A392F668C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64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5B7308-C11F-4A62-A440-3C446C9535C6}"/>
              </a:ext>
            </a:extLst>
          </p:cNvPr>
          <p:cNvSpPr txBox="1"/>
          <p:nvPr/>
        </p:nvSpPr>
        <p:spPr>
          <a:xfrm>
            <a:off x="2133974" y="149470"/>
            <a:ext cx="5638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When we describe large numbers we use a shortcut,</a:t>
            </a:r>
          </a:p>
          <a:p>
            <a:pPr algn="ctr"/>
            <a:r>
              <a:rPr lang="en-GB" sz="2000" dirty="0"/>
              <a:t>we describe multiples of a large number.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A7DB6-70E7-42E5-BB4F-B74E00C9F1FC}"/>
              </a:ext>
            </a:extLst>
          </p:cNvPr>
          <p:cNvSpPr txBox="1"/>
          <p:nvPr/>
        </p:nvSpPr>
        <p:spPr>
          <a:xfrm>
            <a:off x="2837645" y="6000644"/>
            <a:ext cx="4230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Try saying: 360,240,056 km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A2601BEE-4E29-41E7-A62E-BF2B236E8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025749"/>
              </p:ext>
            </p:extLst>
          </p:nvPr>
        </p:nvGraphicFramePr>
        <p:xfrm>
          <a:off x="134816" y="995017"/>
          <a:ext cx="7227276" cy="487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92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1494773788"/>
                    </a:ext>
                  </a:extLst>
                </a:gridCol>
              </a:tblGrid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Figures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Words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 a Calculation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“four hundred”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 × 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9,000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“nine thousand”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9 × 1,000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43,000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“forty three thousand”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43 × 1,000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5,000,000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“five million”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5 × 1,000,000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82,000,000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“eighty two million”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82 × 1,000,000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96516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6,000,000,000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“six billion”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6 × 1,000,000,000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8111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C22F914-2044-4620-9C8A-69857250BDE0}"/>
              </a:ext>
            </a:extLst>
          </p:cNvPr>
          <p:cNvSpPr/>
          <p:nvPr/>
        </p:nvSpPr>
        <p:spPr>
          <a:xfrm>
            <a:off x="2804746" y="1776047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71DA4A-7E59-4EAB-ABFB-5D7608AED46B}"/>
              </a:ext>
            </a:extLst>
          </p:cNvPr>
          <p:cNvSpPr/>
          <p:nvPr/>
        </p:nvSpPr>
        <p:spPr>
          <a:xfrm>
            <a:off x="5196254" y="1776047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AF4F4-5D73-4ADC-9194-17F43E3B574D}"/>
              </a:ext>
            </a:extLst>
          </p:cNvPr>
          <p:cNvSpPr/>
          <p:nvPr/>
        </p:nvSpPr>
        <p:spPr>
          <a:xfrm>
            <a:off x="2804746" y="2540978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7828BC-DEFA-4795-9B06-9FB559E1FF54}"/>
              </a:ext>
            </a:extLst>
          </p:cNvPr>
          <p:cNvSpPr/>
          <p:nvPr/>
        </p:nvSpPr>
        <p:spPr>
          <a:xfrm>
            <a:off x="5196254" y="2540978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832549-6234-4A93-A5C1-A07DE0F23DEF}"/>
              </a:ext>
            </a:extLst>
          </p:cNvPr>
          <p:cNvSpPr/>
          <p:nvPr/>
        </p:nvSpPr>
        <p:spPr>
          <a:xfrm>
            <a:off x="2708031" y="3174024"/>
            <a:ext cx="1907931" cy="55391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5CF00-A8C6-4EB0-AE85-3D1A66E37595}"/>
              </a:ext>
            </a:extLst>
          </p:cNvPr>
          <p:cNvSpPr/>
          <p:nvPr/>
        </p:nvSpPr>
        <p:spPr>
          <a:xfrm>
            <a:off x="5196254" y="3200401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1CF18-715C-49E9-904D-E4BB669F93BE}"/>
              </a:ext>
            </a:extLst>
          </p:cNvPr>
          <p:cNvSpPr/>
          <p:nvPr/>
        </p:nvSpPr>
        <p:spPr>
          <a:xfrm>
            <a:off x="2804746" y="3947747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4F9E0-0019-46A9-8517-612E7ACDF5B0}"/>
              </a:ext>
            </a:extLst>
          </p:cNvPr>
          <p:cNvSpPr/>
          <p:nvPr/>
        </p:nvSpPr>
        <p:spPr>
          <a:xfrm>
            <a:off x="5196254" y="3947747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5AD77C-AFFB-4D26-8A38-01FC341CE8C7}"/>
              </a:ext>
            </a:extLst>
          </p:cNvPr>
          <p:cNvSpPr/>
          <p:nvPr/>
        </p:nvSpPr>
        <p:spPr>
          <a:xfrm>
            <a:off x="2681653" y="4607169"/>
            <a:ext cx="2145324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DA9586-18D1-40BB-A11F-840945DE39B4}"/>
              </a:ext>
            </a:extLst>
          </p:cNvPr>
          <p:cNvSpPr/>
          <p:nvPr/>
        </p:nvSpPr>
        <p:spPr>
          <a:xfrm>
            <a:off x="5196254" y="4677508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71C4A6-49A5-4BE5-BC76-C0BDE0F4C4EB}"/>
              </a:ext>
            </a:extLst>
          </p:cNvPr>
          <p:cNvSpPr/>
          <p:nvPr/>
        </p:nvSpPr>
        <p:spPr>
          <a:xfrm>
            <a:off x="2804746" y="5328139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B875DE-6340-427E-8473-2AE169612F8B}"/>
              </a:ext>
            </a:extLst>
          </p:cNvPr>
          <p:cNvSpPr/>
          <p:nvPr/>
        </p:nvSpPr>
        <p:spPr>
          <a:xfrm>
            <a:off x="5196254" y="5328139"/>
            <a:ext cx="1907931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E02B27-FDF9-468E-9F68-0E2F438FC83C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090CADE-BC0D-4B5F-80CF-8809493DA860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C1D32BD-97D0-4C21-8287-D5E3C7F231A1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2395751-EA99-4457-85B9-3EBE050FF1DE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1EFD214F-4CB7-4291-97F8-874C1497D7CC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559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42718-4ACF-4077-8AE8-C0CFEC8F1802}"/>
              </a:ext>
            </a:extLst>
          </p:cNvPr>
          <p:cNvSpPr txBox="1"/>
          <p:nvPr/>
        </p:nvSpPr>
        <p:spPr>
          <a:xfrm>
            <a:off x="5845837" y="950403"/>
            <a:ext cx="3457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8000 to standard form.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B06EB-F093-46AF-A663-B9CA05DAB70B}"/>
              </a:ext>
            </a:extLst>
          </p:cNvPr>
          <p:cNvSpPr txBox="1"/>
          <p:nvPr/>
        </p:nvSpPr>
        <p:spPr>
          <a:xfrm>
            <a:off x="6605452" y="2133744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8000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119A03-E8D8-4299-BD88-0B523C209609}"/>
              </a:ext>
            </a:extLst>
          </p:cNvPr>
          <p:cNvSpPr txBox="1"/>
          <p:nvPr/>
        </p:nvSpPr>
        <p:spPr>
          <a:xfrm>
            <a:off x="6285780" y="3558098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D60C5C-3962-48B5-8298-A4454815DDD1}"/>
              </a:ext>
            </a:extLst>
          </p:cNvPr>
          <p:cNvSpPr txBox="1"/>
          <p:nvPr/>
        </p:nvSpPr>
        <p:spPr>
          <a:xfrm>
            <a:off x="7112057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7F703-EFCF-4BCD-8342-4282C1BD1875}"/>
              </a:ext>
            </a:extLst>
          </p:cNvPr>
          <p:cNvSpPr txBox="1"/>
          <p:nvPr/>
        </p:nvSpPr>
        <p:spPr>
          <a:xfrm>
            <a:off x="7961395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DE1ADC-444F-4AC1-87EC-3CFBBB139A7E}"/>
              </a:ext>
            </a:extLst>
          </p:cNvPr>
          <p:cNvSpPr txBox="1"/>
          <p:nvPr/>
        </p:nvSpPr>
        <p:spPr>
          <a:xfrm>
            <a:off x="8404232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DF09B-DDBD-462F-A882-BA530D77D08A}"/>
              </a:ext>
            </a:extLst>
          </p:cNvPr>
          <p:cNvSpPr/>
          <p:nvPr/>
        </p:nvSpPr>
        <p:spPr>
          <a:xfrm>
            <a:off x="6903865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E3B4F-236B-418A-B8DB-BE5C7544F0D6}"/>
              </a:ext>
            </a:extLst>
          </p:cNvPr>
          <p:cNvGrpSpPr/>
          <p:nvPr/>
        </p:nvGrpSpPr>
        <p:grpSpPr>
          <a:xfrm flipH="1">
            <a:off x="6924234" y="1963967"/>
            <a:ext cx="860400" cy="565023"/>
            <a:chOff x="6912804" y="1963967"/>
            <a:chExt cx="861060" cy="565023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482B889-AC44-4826-95E4-ED9A5E2605ED}"/>
                </a:ext>
              </a:extLst>
            </p:cNvPr>
            <p:cNvSpPr/>
            <p:nvPr/>
          </p:nvSpPr>
          <p:spPr>
            <a:xfrm flipH="1">
              <a:off x="752049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DCCC338E-6B23-45E0-B654-67DF3B4DBFA0}"/>
                </a:ext>
              </a:extLst>
            </p:cNvPr>
            <p:cNvSpPr/>
            <p:nvPr/>
          </p:nvSpPr>
          <p:spPr>
            <a:xfrm flipH="1">
              <a:off x="721379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82D1322E-7963-4999-BD0C-30A04CFA0E0E}"/>
                </a:ext>
              </a:extLst>
            </p:cNvPr>
            <p:cNvSpPr/>
            <p:nvPr/>
          </p:nvSpPr>
          <p:spPr>
            <a:xfrm flipH="1">
              <a:off x="691280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23DFF9-47A9-4AAC-BB6C-9BEDAD48D30C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48DA77FE-0626-4576-88CE-73475CD711E1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06F94AAA-9B59-4C5F-82F6-C9BE9372438A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ACE862E-DCEC-4493-B24E-64E88A66AB0F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F75B82B1-9325-4230-A8B0-595F99FDD01C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5B4838C3-8A3A-46AD-8C8A-39112C8B4F28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840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8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42718-4ACF-4077-8AE8-C0CFEC8F1802}"/>
              </a:ext>
            </a:extLst>
          </p:cNvPr>
          <p:cNvSpPr txBox="1"/>
          <p:nvPr/>
        </p:nvSpPr>
        <p:spPr>
          <a:xfrm>
            <a:off x="5748857" y="950403"/>
            <a:ext cx="365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27,000 to standard form.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B06EB-F093-46AF-A663-B9CA05DAB70B}"/>
              </a:ext>
            </a:extLst>
          </p:cNvPr>
          <p:cNvSpPr txBox="1"/>
          <p:nvPr/>
        </p:nvSpPr>
        <p:spPr>
          <a:xfrm>
            <a:off x="6605452" y="213374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27000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119A03-E8D8-4299-BD88-0B523C209609}"/>
              </a:ext>
            </a:extLst>
          </p:cNvPr>
          <p:cNvSpPr txBox="1"/>
          <p:nvPr/>
        </p:nvSpPr>
        <p:spPr>
          <a:xfrm>
            <a:off x="6052543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2.7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D60C5C-3962-48B5-8298-A4454815DDD1}"/>
              </a:ext>
            </a:extLst>
          </p:cNvPr>
          <p:cNvSpPr txBox="1"/>
          <p:nvPr/>
        </p:nvSpPr>
        <p:spPr>
          <a:xfrm>
            <a:off x="7112057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7F703-EFCF-4BCD-8342-4282C1BD1875}"/>
              </a:ext>
            </a:extLst>
          </p:cNvPr>
          <p:cNvSpPr txBox="1"/>
          <p:nvPr/>
        </p:nvSpPr>
        <p:spPr>
          <a:xfrm>
            <a:off x="7961395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DE1ADC-444F-4AC1-87EC-3CFBBB139A7E}"/>
              </a:ext>
            </a:extLst>
          </p:cNvPr>
          <p:cNvSpPr txBox="1"/>
          <p:nvPr/>
        </p:nvSpPr>
        <p:spPr>
          <a:xfrm>
            <a:off x="8404232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DF09B-DDBD-462F-A882-BA530D77D08A}"/>
              </a:ext>
            </a:extLst>
          </p:cNvPr>
          <p:cNvSpPr/>
          <p:nvPr/>
        </p:nvSpPr>
        <p:spPr>
          <a:xfrm>
            <a:off x="6903865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9A49E7-57F5-4243-B1B5-66B5D69A0958}"/>
              </a:ext>
            </a:extLst>
          </p:cNvPr>
          <p:cNvGrpSpPr/>
          <p:nvPr/>
        </p:nvGrpSpPr>
        <p:grpSpPr>
          <a:xfrm flipH="1">
            <a:off x="6931854" y="1963967"/>
            <a:ext cx="1162800" cy="565023"/>
            <a:chOff x="6912804" y="1963967"/>
            <a:chExt cx="1162050" cy="565023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5D063E7-48D6-4D64-8A32-61A3C8ABC10F}"/>
                </a:ext>
              </a:extLst>
            </p:cNvPr>
            <p:cNvSpPr/>
            <p:nvPr/>
          </p:nvSpPr>
          <p:spPr>
            <a:xfrm flipH="1">
              <a:off x="782148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482B889-AC44-4826-95E4-ED9A5E2605ED}"/>
                </a:ext>
              </a:extLst>
            </p:cNvPr>
            <p:cNvSpPr/>
            <p:nvPr/>
          </p:nvSpPr>
          <p:spPr>
            <a:xfrm flipH="1">
              <a:off x="752049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DCCC338E-6B23-45E0-B654-67DF3B4DBFA0}"/>
                </a:ext>
              </a:extLst>
            </p:cNvPr>
            <p:cNvSpPr/>
            <p:nvPr/>
          </p:nvSpPr>
          <p:spPr>
            <a:xfrm flipH="1">
              <a:off x="721379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82D1322E-7963-4999-BD0C-30A04CFA0E0E}"/>
                </a:ext>
              </a:extLst>
            </p:cNvPr>
            <p:cNvSpPr/>
            <p:nvPr/>
          </p:nvSpPr>
          <p:spPr>
            <a:xfrm flipH="1">
              <a:off x="691280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7B92586-C61C-4BCD-8280-D5D7FC02B7D3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040F77-8824-4E44-A28A-0B38DA3FFC52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577C3828-83E3-4018-A6BE-1FF46A77AF1F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CC11D8DF-6F32-4C0E-AD53-FC52438DB177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45D33DAF-5083-4B3E-B05C-4E40E142045A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48C6FD61-4710-4816-BEDE-D1BA0C259DEC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36ACD942-EDCD-414D-ABED-8B53AB8833E7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32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42718-4ACF-4077-8AE8-C0CFEC8F1802}"/>
              </a:ext>
            </a:extLst>
          </p:cNvPr>
          <p:cNvSpPr txBox="1"/>
          <p:nvPr/>
        </p:nvSpPr>
        <p:spPr>
          <a:xfrm>
            <a:off x="5683935" y="950403"/>
            <a:ext cx="3781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70,400 to standard form.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B06EB-F093-46AF-A663-B9CA05DAB70B}"/>
              </a:ext>
            </a:extLst>
          </p:cNvPr>
          <p:cNvSpPr txBox="1"/>
          <p:nvPr/>
        </p:nvSpPr>
        <p:spPr>
          <a:xfrm>
            <a:off x="6605452" y="213374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70400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119A03-E8D8-4299-BD88-0B523C209609}"/>
              </a:ext>
            </a:extLst>
          </p:cNvPr>
          <p:cNvSpPr txBox="1"/>
          <p:nvPr/>
        </p:nvSpPr>
        <p:spPr>
          <a:xfrm>
            <a:off x="5909876" y="3558098"/>
            <a:ext cx="1221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D60C5C-3962-48B5-8298-A4454815DDD1}"/>
              </a:ext>
            </a:extLst>
          </p:cNvPr>
          <p:cNvSpPr txBox="1"/>
          <p:nvPr/>
        </p:nvSpPr>
        <p:spPr>
          <a:xfrm>
            <a:off x="7112057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7F703-EFCF-4BCD-8342-4282C1BD1875}"/>
              </a:ext>
            </a:extLst>
          </p:cNvPr>
          <p:cNvSpPr txBox="1"/>
          <p:nvPr/>
        </p:nvSpPr>
        <p:spPr>
          <a:xfrm>
            <a:off x="7961395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DE1ADC-444F-4AC1-87EC-3CFBBB139A7E}"/>
              </a:ext>
            </a:extLst>
          </p:cNvPr>
          <p:cNvSpPr txBox="1"/>
          <p:nvPr/>
        </p:nvSpPr>
        <p:spPr>
          <a:xfrm>
            <a:off x="8404232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DF09B-DDBD-462F-A882-BA530D77D08A}"/>
              </a:ext>
            </a:extLst>
          </p:cNvPr>
          <p:cNvSpPr/>
          <p:nvPr/>
        </p:nvSpPr>
        <p:spPr>
          <a:xfrm>
            <a:off x="6890530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516F7E-1362-4695-8101-056C8C7659A8}"/>
              </a:ext>
            </a:extLst>
          </p:cNvPr>
          <p:cNvGrpSpPr/>
          <p:nvPr/>
        </p:nvGrpSpPr>
        <p:grpSpPr>
          <a:xfrm flipH="1">
            <a:off x="6910895" y="1963967"/>
            <a:ext cx="1164158" cy="565023"/>
            <a:chOff x="7213794" y="1963967"/>
            <a:chExt cx="1163955" cy="565023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5D063E7-48D6-4D64-8A32-61A3C8ABC10F}"/>
                </a:ext>
              </a:extLst>
            </p:cNvPr>
            <p:cNvSpPr/>
            <p:nvPr/>
          </p:nvSpPr>
          <p:spPr>
            <a:xfrm flipH="1">
              <a:off x="782148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482B889-AC44-4826-95E4-ED9A5E2605ED}"/>
                </a:ext>
              </a:extLst>
            </p:cNvPr>
            <p:cNvSpPr/>
            <p:nvPr/>
          </p:nvSpPr>
          <p:spPr>
            <a:xfrm flipH="1">
              <a:off x="752049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DCCC338E-6B23-45E0-B654-67DF3B4DBFA0}"/>
                </a:ext>
              </a:extLst>
            </p:cNvPr>
            <p:cNvSpPr/>
            <p:nvPr/>
          </p:nvSpPr>
          <p:spPr>
            <a:xfrm flipH="1">
              <a:off x="721379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F5F2206-D0BD-4EE9-92D8-C47F9E68A66E}"/>
                </a:ext>
              </a:extLst>
            </p:cNvPr>
            <p:cNvSpPr/>
            <p:nvPr/>
          </p:nvSpPr>
          <p:spPr>
            <a:xfrm flipH="1">
              <a:off x="812438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FD33A0-D4D1-4A65-BB8F-1A7DE493D196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07374C-CCF4-4E7A-B0C5-AF327B80BF9E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F42489B-227A-4062-A598-41DD20B34764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404A5EBF-69A2-44DD-84F9-539E0C85051F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F43C8AE7-AB47-46E5-811D-D877A8A6D835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CD38502-852D-48B6-9BAE-A1BF270F86F9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352CFBC9-5EAE-40E0-BABF-7B2223C56F3F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69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42718-4ACF-4077-8AE8-C0CFEC8F1802}"/>
              </a:ext>
            </a:extLst>
          </p:cNvPr>
          <p:cNvSpPr txBox="1"/>
          <p:nvPr/>
        </p:nvSpPr>
        <p:spPr>
          <a:xfrm>
            <a:off x="5586955" y="950403"/>
            <a:ext cx="397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1,400,000 to standard form.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B06EB-F093-46AF-A663-B9CA05DAB70B}"/>
              </a:ext>
            </a:extLst>
          </p:cNvPr>
          <p:cNvSpPr txBox="1"/>
          <p:nvPr/>
        </p:nvSpPr>
        <p:spPr>
          <a:xfrm>
            <a:off x="6605452" y="2133744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1400000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119A03-E8D8-4299-BD88-0B523C209609}"/>
              </a:ext>
            </a:extLst>
          </p:cNvPr>
          <p:cNvSpPr txBox="1"/>
          <p:nvPr/>
        </p:nvSpPr>
        <p:spPr>
          <a:xfrm>
            <a:off x="6052543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1.4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D60C5C-3962-48B5-8298-A4454815DDD1}"/>
              </a:ext>
            </a:extLst>
          </p:cNvPr>
          <p:cNvSpPr txBox="1"/>
          <p:nvPr/>
        </p:nvSpPr>
        <p:spPr>
          <a:xfrm>
            <a:off x="7112057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7F703-EFCF-4BCD-8342-4282C1BD1875}"/>
              </a:ext>
            </a:extLst>
          </p:cNvPr>
          <p:cNvSpPr txBox="1"/>
          <p:nvPr/>
        </p:nvSpPr>
        <p:spPr>
          <a:xfrm>
            <a:off x="7961395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DE1ADC-444F-4AC1-87EC-3CFBBB139A7E}"/>
              </a:ext>
            </a:extLst>
          </p:cNvPr>
          <p:cNvSpPr txBox="1"/>
          <p:nvPr/>
        </p:nvSpPr>
        <p:spPr>
          <a:xfrm>
            <a:off x="8404232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6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48DF09B-DDBD-462F-A882-BA530D77D08A}"/>
              </a:ext>
            </a:extLst>
          </p:cNvPr>
          <p:cNvSpPr/>
          <p:nvPr/>
        </p:nvSpPr>
        <p:spPr>
          <a:xfrm>
            <a:off x="6903865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778D39-2EBC-4C15-A807-7109A705D59E}"/>
              </a:ext>
            </a:extLst>
          </p:cNvPr>
          <p:cNvGrpSpPr/>
          <p:nvPr/>
        </p:nvGrpSpPr>
        <p:grpSpPr>
          <a:xfrm flipH="1">
            <a:off x="6931218" y="1963967"/>
            <a:ext cx="1735200" cy="565023"/>
            <a:chOff x="6912804" y="1963967"/>
            <a:chExt cx="1736725" cy="565023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5D063E7-48D6-4D64-8A32-61A3C8ABC10F}"/>
                </a:ext>
              </a:extLst>
            </p:cNvPr>
            <p:cNvSpPr/>
            <p:nvPr/>
          </p:nvSpPr>
          <p:spPr>
            <a:xfrm flipH="1">
              <a:off x="782148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482B889-AC44-4826-95E4-ED9A5E2605ED}"/>
                </a:ext>
              </a:extLst>
            </p:cNvPr>
            <p:cNvSpPr/>
            <p:nvPr/>
          </p:nvSpPr>
          <p:spPr>
            <a:xfrm flipH="1">
              <a:off x="7520499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DCCC338E-6B23-45E0-B654-67DF3B4DBFA0}"/>
                </a:ext>
              </a:extLst>
            </p:cNvPr>
            <p:cNvSpPr/>
            <p:nvPr/>
          </p:nvSpPr>
          <p:spPr>
            <a:xfrm flipH="1">
              <a:off x="721379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82D1322E-7963-4999-BD0C-30A04CFA0E0E}"/>
                </a:ext>
              </a:extLst>
            </p:cNvPr>
            <p:cNvSpPr/>
            <p:nvPr/>
          </p:nvSpPr>
          <p:spPr>
            <a:xfrm flipH="1">
              <a:off x="691280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F5F2206-D0BD-4EE9-92D8-C47F9E68A66E}"/>
                </a:ext>
              </a:extLst>
            </p:cNvPr>
            <p:cNvSpPr/>
            <p:nvPr/>
          </p:nvSpPr>
          <p:spPr>
            <a:xfrm flipH="1">
              <a:off x="811422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E1249620-4BA5-463F-A274-3E410239A5D7}"/>
                </a:ext>
              </a:extLst>
            </p:cNvPr>
            <p:cNvSpPr/>
            <p:nvPr/>
          </p:nvSpPr>
          <p:spPr>
            <a:xfrm flipH="1">
              <a:off x="8396164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BC7D167-175F-40AE-A69D-4C96D0D890F1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592038F-7F1D-41F6-A145-8FFF21BF9F6A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57155354-F02F-459D-B3AF-959DE55F0995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ED1CFA9-5121-4538-87D3-21B8716BDE6C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A1D3AF24-B603-4085-8E28-CC6AA74C4D18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D431E5AE-9975-453F-9023-28C1FA7B2FA0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5B11EC21-DF1E-4019-81E4-6196F63CBFDF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94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7" grpId="0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360000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4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42718-4ACF-4077-8AE8-C0CFEC8F1802}"/>
              </a:ext>
            </a:extLst>
          </p:cNvPr>
          <p:cNvSpPr txBox="1"/>
          <p:nvPr/>
        </p:nvSpPr>
        <p:spPr>
          <a:xfrm>
            <a:off x="5001700" y="609745"/>
            <a:ext cx="491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Convert these ordinary numbers to standard form.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D7F703-EFCF-4BCD-8342-4282C1BD1875}"/>
              </a:ext>
            </a:extLst>
          </p:cNvPr>
          <p:cNvSpPr txBox="1"/>
          <p:nvPr/>
        </p:nvSpPr>
        <p:spPr>
          <a:xfrm>
            <a:off x="7430947" y="1085010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6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DC1B23-0083-4875-9422-72927C8C3A79}"/>
              </a:ext>
            </a:extLst>
          </p:cNvPr>
          <p:cNvSpPr txBox="1"/>
          <p:nvPr/>
        </p:nvSpPr>
        <p:spPr>
          <a:xfrm>
            <a:off x="5077075" y="1085010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a)   </a:t>
            </a:r>
            <a:r>
              <a:rPr lang="en-GB" sz="2800" dirty="0"/>
              <a:t>6000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E5C4CE-C08C-47D9-9BAE-B792CFEFD73E}"/>
              </a:ext>
            </a:extLst>
          </p:cNvPr>
          <p:cNvSpPr txBox="1"/>
          <p:nvPr/>
        </p:nvSpPr>
        <p:spPr>
          <a:xfrm>
            <a:off x="7430947" y="1712539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7.8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CA06A3-FA1A-4D6D-967A-3B873FAFCECE}"/>
              </a:ext>
            </a:extLst>
          </p:cNvPr>
          <p:cNvSpPr txBox="1"/>
          <p:nvPr/>
        </p:nvSpPr>
        <p:spPr>
          <a:xfrm>
            <a:off x="5077075" y="1712539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b)   </a:t>
            </a:r>
            <a:r>
              <a:rPr lang="en-GB" sz="2800" dirty="0"/>
              <a:t>7800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57A143-A8D0-4A18-A043-4056D86A938B}"/>
              </a:ext>
            </a:extLst>
          </p:cNvPr>
          <p:cNvSpPr txBox="1"/>
          <p:nvPr/>
        </p:nvSpPr>
        <p:spPr>
          <a:xfrm>
            <a:off x="7430947" y="2340068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1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67BFBF-F1CE-4EC6-AEB7-46DA0EE335F0}"/>
              </a:ext>
            </a:extLst>
          </p:cNvPr>
          <p:cNvSpPr txBox="1"/>
          <p:nvPr/>
        </p:nvSpPr>
        <p:spPr>
          <a:xfrm>
            <a:off x="5077075" y="2340068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c)   </a:t>
            </a:r>
            <a:r>
              <a:rPr lang="en-GB" sz="2800" dirty="0"/>
              <a:t>10,000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F53B37-83C8-43C9-ABC2-21EAF32C490D}"/>
              </a:ext>
            </a:extLst>
          </p:cNvPr>
          <p:cNvSpPr txBox="1"/>
          <p:nvPr/>
        </p:nvSpPr>
        <p:spPr>
          <a:xfrm>
            <a:off x="7430947" y="2967597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2.2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5A25E7-ADF6-4171-8A41-5F97B5A85E65}"/>
              </a:ext>
            </a:extLst>
          </p:cNvPr>
          <p:cNvSpPr txBox="1"/>
          <p:nvPr/>
        </p:nvSpPr>
        <p:spPr>
          <a:xfrm>
            <a:off x="5077075" y="2967597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d)   </a:t>
            </a:r>
            <a:r>
              <a:rPr lang="en-GB" sz="2800" dirty="0"/>
              <a:t>22,000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E3FDE8-48CD-4DEC-9FF9-8DBCC2D9C8C8}"/>
              </a:ext>
            </a:extLst>
          </p:cNvPr>
          <p:cNvSpPr txBox="1"/>
          <p:nvPr/>
        </p:nvSpPr>
        <p:spPr>
          <a:xfrm>
            <a:off x="7430947" y="3595126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4.56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DAA2D05-3FB9-4615-A60C-D40A7F31CE2C}"/>
              </a:ext>
            </a:extLst>
          </p:cNvPr>
          <p:cNvSpPr txBox="1"/>
          <p:nvPr/>
        </p:nvSpPr>
        <p:spPr>
          <a:xfrm>
            <a:off x="5077075" y="3595126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e)   </a:t>
            </a:r>
            <a:r>
              <a:rPr lang="en-GB" sz="2800" dirty="0"/>
              <a:t>45,600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FABBEF-1356-45D1-992F-1051A41EA208}"/>
              </a:ext>
            </a:extLst>
          </p:cNvPr>
          <p:cNvSpPr txBox="1"/>
          <p:nvPr/>
        </p:nvSpPr>
        <p:spPr>
          <a:xfrm>
            <a:off x="7430947" y="422265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7.02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4544E5-7717-404C-B520-36F51385EB45}"/>
              </a:ext>
            </a:extLst>
          </p:cNvPr>
          <p:cNvSpPr txBox="1"/>
          <p:nvPr/>
        </p:nvSpPr>
        <p:spPr>
          <a:xfrm>
            <a:off x="5077075" y="422265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f)   </a:t>
            </a:r>
            <a:r>
              <a:rPr lang="en-GB" sz="2800" dirty="0"/>
              <a:t>7,020,000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2E837C-BFCF-496C-8F80-C7F7400992C5}"/>
              </a:ext>
            </a:extLst>
          </p:cNvPr>
          <p:cNvSpPr txBox="1"/>
          <p:nvPr/>
        </p:nvSpPr>
        <p:spPr>
          <a:xfrm>
            <a:off x="7430947" y="4850184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2.54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B01F914-BD2C-491A-B24F-05D73E887D97}"/>
              </a:ext>
            </a:extLst>
          </p:cNvPr>
          <p:cNvSpPr txBox="1"/>
          <p:nvPr/>
        </p:nvSpPr>
        <p:spPr>
          <a:xfrm>
            <a:off x="5077075" y="4850184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g)   </a:t>
            </a:r>
            <a:r>
              <a:rPr lang="en-GB" sz="2800" dirty="0"/>
              <a:t>25.4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B78F86-3835-4007-82D6-149C72AF4D87}"/>
              </a:ext>
            </a:extLst>
          </p:cNvPr>
          <p:cNvSpPr txBox="1"/>
          <p:nvPr/>
        </p:nvSpPr>
        <p:spPr>
          <a:xfrm>
            <a:off x="7430947" y="5477713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1.6638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4A3650-7FCA-4446-81D8-967923C36C13}"/>
              </a:ext>
            </a:extLst>
          </p:cNvPr>
          <p:cNvSpPr txBox="1"/>
          <p:nvPr/>
        </p:nvSpPr>
        <p:spPr>
          <a:xfrm>
            <a:off x="5077075" y="5477713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h)   </a:t>
            </a:r>
            <a:r>
              <a:rPr lang="en-GB" sz="2800" dirty="0"/>
              <a:t>1663.8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2E9E3B-83CB-4E2B-88EA-EEF141762D60}"/>
              </a:ext>
            </a:extLst>
          </p:cNvPr>
          <p:cNvSpPr txBox="1"/>
          <p:nvPr/>
        </p:nvSpPr>
        <p:spPr>
          <a:xfrm>
            <a:off x="7430947" y="610524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5.2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1F2626-10C6-4654-AD8E-1DA96EC64BF3}"/>
              </a:ext>
            </a:extLst>
          </p:cNvPr>
          <p:cNvSpPr txBox="1"/>
          <p:nvPr/>
        </p:nvSpPr>
        <p:spPr>
          <a:xfrm>
            <a:off x="5077075" y="610524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</a:t>
            </a:r>
            <a:r>
              <a:rPr lang="en-GB" sz="2400" dirty="0"/>
              <a:t>)   </a:t>
            </a:r>
            <a:r>
              <a:rPr lang="en-GB" sz="2800" dirty="0"/>
              <a:t>520 × 10</a:t>
            </a:r>
            <a:r>
              <a:rPr lang="en-GB" sz="2800" baseline="300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9CB012-F1BA-483C-A5C4-BA0157172FDF}"/>
              </a:ext>
            </a:extLst>
          </p:cNvPr>
          <p:cNvSpPr txBox="1"/>
          <p:nvPr/>
        </p:nvSpPr>
        <p:spPr>
          <a:xfrm>
            <a:off x="619566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360,000 to standard form.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604633-FCB1-4BFD-ACAD-B720BE53664B}"/>
              </a:ext>
            </a:extLst>
          </p:cNvPr>
          <p:cNvGrpSpPr/>
          <p:nvPr/>
        </p:nvGrpSpPr>
        <p:grpSpPr>
          <a:xfrm flipH="1">
            <a:off x="1865580" y="1963967"/>
            <a:ext cx="1465200" cy="565023"/>
            <a:chOff x="1848435" y="1963967"/>
            <a:chExt cx="1464945" cy="565023"/>
          </a:xfrm>
        </p:grpSpPr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AB6B603C-3FA7-4536-8883-2BDEE860800E}"/>
                </a:ext>
              </a:extLst>
            </p:cNvPr>
            <p:cNvSpPr/>
            <p:nvPr/>
          </p:nvSpPr>
          <p:spPr>
            <a:xfrm flipH="1">
              <a:off x="275712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A2CE16F1-F7F9-4F2D-B337-C27D6571C9ED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BB4FAC52-5547-4C1B-B9B6-6A127104810A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6BC56BCD-57CB-48C2-8EBE-C1763C0C824F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A131EDC2-61CC-4C28-BD9B-AFAF8684B207}"/>
                </a:ext>
              </a:extLst>
            </p:cNvPr>
            <p:cNvSpPr/>
            <p:nvPr/>
          </p:nvSpPr>
          <p:spPr>
            <a:xfrm flipH="1">
              <a:off x="306001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77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9" grpId="0"/>
      <p:bldP spid="52" grpId="0"/>
      <p:bldP spid="55" grpId="0"/>
      <p:bldP spid="58" grpId="0"/>
      <p:bldP spid="61" grpId="0"/>
      <p:bldP spid="64" grpId="0"/>
      <p:bldP spid="67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ACD3B-BDFA-40FC-8D47-F3FA69B50C9D}"/>
              </a:ext>
            </a:extLst>
          </p:cNvPr>
          <p:cNvSpPr/>
          <p:nvPr/>
        </p:nvSpPr>
        <p:spPr>
          <a:xfrm>
            <a:off x="914398" y="711200"/>
            <a:ext cx="3088641" cy="40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Width of a Human Hair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075B29-E6B1-471B-9DCC-D189C4A1E16E}"/>
              </a:ext>
            </a:extLst>
          </p:cNvPr>
          <p:cNvCxnSpPr>
            <a:cxnSpLocks/>
          </p:cNvCxnSpPr>
          <p:nvPr/>
        </p:nvCxnSpPr>
        <p:spPr>
          <a:xfrm flipV="1">
            <a:off x="3981691" y="1229360"/>
            <a:ext cx="0" cy="17275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39DF56-E911-49B9-A679-3C61E2856931}"/>
              </a:ext>
            </a:extLst>
          </p:cNvPr>
          <p:cNvCxnSpPr>
            <a:cxnSpLocks/>
          </p:cNvCxnSpPr>
          <p:nvPr/>
        </p:nvCxnSpPr>
        <p:spPr>
          <a:xfrm>
            <a:off x="6246447" y="3088229"/>
            <a:ext cx="211405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496B17-9CE7-40B1-947A-5470A4257707}"/>
              </a:ext>
            </a:extLst>
          </p:cNvPr>
          <p:cNvSpPr/>
          <p:nvPr/>
        </p:nvSpPr>
        <p:spPr>
          <a:xfrm>
            <a:off x="1595022" y="4443834"/>
            <a:ext cx="1847965" cy="4835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 × 10</a:t>
            </a:r>
            <a:r>
              <a:rPr lang="en-GB" sz="2800" baseline="30000" dirty="0">
                <a:solidFill>
                  <a:schemeClr val="tx1"/>
                </a:solidFill>
              </a:rPr>
              <a:t>−5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F237A0F-5F7C-4430-A422-F8F24CF0AA6A}"/>
              </a:ext>
            </a:extLst>
          </p:cNvPr>
          <p:cNvSpPr/>
          <p:nvPr/>
        </p:nvSpPr>
        <p:spPr>
          <a:xfrm>
            <a:off x="1170005" y="3721653"/>
            <a:ext cx="2833034" cy="4835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50 micrometres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2238B32-3F38-4116-B4FA-7ED60139EDC0}"/>
              </a:ext>
            </a:extLst>
          </p:cNvPr>
          <p:cNvSpPr/>
          <p:nvPr/>
        </p:nvSpPr>
        <p:spPr>
          <a:xfrm>
            <a:off x="5982696" y="4113649"/>
            <a:ext cx="2833034" cy="4835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 micrometres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89806-86AB-437C-B77D-76980069827F}"/>
              </a:ext>
            </a:extLst>
          </p:cNvPr>
          <p:cNvSpPr txBox="1"/>
          <p:nvPr/>
        </p:nvSpPr>
        <p:spPr>
          <a:xfrm>
            <a:off x="1814794" y="0"/>
            <a:ext cx="627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use standard form to describe very small numbers too.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E1BE6EE-B745-4AD8-BB76-643A3713131B}"/>
              </a:ext>
            </a:extLst>
          </p:cNvPr>
          <p:cNvSpPr/>
          <p:nvPr/>
        </p:nvSpPr>
        <p:spPr>
          <a:xfrm>
            <a:off x="6463013" y="4864109"/>
            <a:ext cx="1847965" cy="4835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 × 10</a:t>
            </a:r>
            <a:r>
              <a:rPr lang="en-GB" sz="2800" baseline="30000" dirty="0">
                <a:solidFill>
                  <a:schemeClr val="tx1"/>
                </a:solidFill>
              </a:rPr>
              <a:t>−6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B8B6D4-0F57-488C-A82C-1DA8F3E3883F}"/>
              </a:ext>
            </a:extLst>
          </p:cNvPr>
          <p:cNvSpPr txBox="1"/>
          <p:nvPr/>
        </p:nvSpPr>
        <p:spPr>
          <a:xfrm>
            <a:off x="2781828" y="6251520"/>
            <a:ext cx="4342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micrometre is a millionth of a metre.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417BBA-4498-48EE-84F9-69C63D19A08E}"/>
              </a:ext>
            </a:extLst>
          </p:cNvPr>
          <p:cNvSpPr txBox="1"/>
          <p:nvPr/>
        </p:nvSpPr>
        <p:spPr>
          <a:xfrm>
            <a:off x="3980810" y="167952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0.00005 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B10A07-1E4E-4B48-AC5E-3C27071C836F}"/>
              </a:ext>
            </a:extLst>
          </p:cNvPr>
          <p:cNvSpPr txBox="1"/>
          <p:nvPr/>
        </p:nvSpPr>
        <p:spPr>
          <a:xfrm>
            <a:off x="6394661" y="3122240"/>
            <a:ext cx="1923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0.000007 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6D4002E-EA89-4435-9AB6-E0AEF09E4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1138238"/>
            <a:ext cx="3679508" cy="1822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E6FEBF-8F6D-47D4-A0CF-592C1E70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63" y="781782"/>
            <a:ext cx="2430340" cy="21611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AA0CF65-6A4D-4BB6-8B93-2D155F7F457D}"/>
              </a:ext>
            </a:extLst>
          </p:cNvPr>
          <p:cNvSpPr/>
          <p:nvPr/>
        </p:nvSpPr>
        <p:spPr>
          <a:xfrm>
            <a:off x="5669280" y="711200"/>
            <a:ext cx="3231266" cy="40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Diameter of a Red Blood Cell</a:t>
            </a:r>
          </a:p>
        </p:txBody>
      </p:sp>
    </p:spTree>
    <p:extLst>
      <p:ext uri="{BB962C8B-B14F-4D97-AF65-F5344CB8AC3E}">
        <p14:creationId xmlns:p14="http://schemas.microsoft.com/office/powerpoint/2010/main" val="42047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32" grpId="0" animBg="1"/>
      <p:bldP spid="35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1A544C3-E25B-40F5-B144-79DEAF270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88260"/>
              </p:ext>
            </p:extLst>
          </p:nvPr>
        </p:nvGraphicFramePr>
        <p:xfrm>
          <a:off x="908196" y="492368"/>
          <a:ext cx="4303446" cy="6189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723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2151723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</a:tblGrid>
              <a:tr h="668839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Ordinary Number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Standard</a:t>
                      </a:r>
                    </a:p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</a:rPr>
                        <a:t>Form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lang="en-GB" sz="1050" baseline="300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lang="en-GB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−1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74848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−2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87614"/>
                  </a:ext>
                </a:extLst>
              </a:tr>
              <a:tr h="788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0.006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 × 10</a:t>
                      </a:r>
                      <a:r>
                        <a:rPr kumimoji="0" lang="en-GB" sz="24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−3</a:t>
                      </a:r>
                      <a:endParaRPr kumimoji="0" lang="en-GB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088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C6F4E33-AC5A-45EC-9245-B551D90B4783}"/>
              </a:ext>
            </a:extLst>
          </p:cNvPr>
          <p:cNvSpPr txBox="1"/>
          <p:nvPr/>
        </p:nvSpPr>
        <p:spPr>
          <a:xfrm>
            <a:off x="163189" y="17587"/>
            <a:ext cx="577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What pattern do we expect if we complete this table?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3078D-F759-4768-B3DE-F5333997D79E}"/>
              </a:ext>
            </a:extLst>
          </p:cNvPr>
          <p:cNvSpPr txBox="1"/>
          <p:nvPr/>
        </p:nvSpPr>
        <p:spPr>
          <a:xfrm>
            <a:off x="5368313" y="6101942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</a:rPr>
              <a:t>−3</a:t>
            </a:r>
            <a:endParaRPr lang="en-GB" sz="105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89360-11A8-4CC8-99E0-802AAF984687}"/>
                  </a:ext>
                </a:extLst>
              </p:cNvPr>
              <p:cNvSpPr txBox="1"/>
              <p:nvPr/>
            </p:nvSpPr>
            <p:spPr>
              <a:xfrm>
                <a:off x="6241754" y="5950445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F89360-11A8-4CC8-99E0-802AAF984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54" y="5950445"/>
                <a:ext cx="851515" cy="703398"/>
              </a:xfrm>
              <a:prstGeom prst="rect">
                <a:avLst/>
              </a:prstGeom>
              <a:blipFill>
                <a:blip r:embed="rId2"/>
                <a:stretch>
                  <a:fillRect l="-14286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ADC1D-4CDE-49B5-8E0D-4E57E23F23CA}"/>
                  </a:ext>
                </a:extLst>
              </p:cNvPr>
              <p:cNvSpPr txBox="1"/>
              <p:nvPr/>
            </p:nvSpPr>
            <p:spPr>
              <a:xfrm>
                <a:off x="7480889" y="5941652"/>
                <a:ext cx="105509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BADC1D-4CDE-49B5-8E0D-4E57E23F2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89" y="5941652"/>
                <a:ext cx="1055096" cy="703398"/>
              </a:xfrm>
              <a:prstGeom prst="rect">
                <a:avLst/>
              </a:prstGeom>
              <a:blipFill>
                <a:blip r:embed="rId3"/>
                <a:stretch>
                  <a:fillRect l="-10983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11AF569-2C6B-4A8B-A067-2E9F59D249DD}"/>
              </a:ext>
            </a:extLst>
          </p:cNvPr>
          <p:cNvSpPr txBox="1"/>
          <p:nvPr/>
        </p:nvSpPr>
        <p:spPr>
          <a:xfrm>
            <a:off x="5368313" y="526667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</a:rPr>
              <a:t>−2</a:t>
            </a:r>
            <a:endParaRPr lang="en-GB" sz="105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113B22-97F0-4AF5-9FBD-55FAFDCEEFBB}"/>
                  </a:ext>
                </a:extLst>
              </p:cNvPr>
              <p:cNvSpPr txBox="1"/>
              <p:nvPr/>
            </p:nvSpPr>
            <p:spPr>
              <a:xfrm>
                <a:off x="6236673" y="5115176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9113B22-97F0-4AF5-9FBD-55FAFDCE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73" y="5115176"/>
                <a:ext cx="851515" cy="703398"/>
              </a:xfrm>
              <a:prstGeom prst="rect">
                <a:avLst/>
              </a:prstGeom>
              <a:blipFill>
                <a:blip r:embed="rId4"/>
                <a:stretch>
                  <a:fillRect l="-13571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2ABA90-F956-4178-B527-CA639A11310E}"/>
                  </a:ext>
                </a:extLst>
              </p:cNvPr>
              <p:cNvSpPr txBox="1"/>
              <p:nvPr/>
            </p:nvSpPr>
            <p:spPr>
              <a:xfrm>
                <a:off x="7480831" y="5106383"/>
                <a:ext cx="902811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2ABA90-F956-4178-B527-CA639A11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831" y="5106383"/>
                <a:ext cx="902811" cy="703398"/>
              </a:xfrm>
              <a:prstGeom prst="rect">
                <a:avLst/>
              </a:prstGeom>
              <a:blipFill>
                <a:blip r:embed="rId5"/>
                <a:stretch>
                  <a:fillRect l="-12838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F519CB84-23F9-4D43-8E43-55A299F9596B}"/>
              </a:ext>
            </a:extLst>
          </p:cNvPr>
          <p:cNvSpPr txBox="1"/>
          <p:nvPr/>
        </p:nvSpPr>
        <p:spPr>
          <a:xfrm>
            <a:off x="5368313" y="444898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</a:rPr>
              <a:t>−1</a:t>
            </a:r>
            <a:endParaRPr lang="en-GB" sz="105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46538-FF19-493A-B473-BABC8C45E6C5}"/>
                  </a:ext>
                </a:extLst>
              </p:cNvPr>
              <p:cNvSpPr txBox="1"/>
              <p:nvPr/>
            </p:nvSpPr>
            <p:spPr>
              <a:xfrm>
                <a:off x="6236673" y="4306283"/>
                <a:ext cx="851515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046538-FF19-493A-B473-BABC8C45E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673" y="4306283"/>
                <a:ext cx="851515" cy="703398"/>
              </a:xfrm>
              <a:prstGeom prst="rect">
                <a:avLst/>
              </a:prstGeom>
              <a:blipFill>
                <a:blip r:embed="rId6"/>
                <a:stretch>
                  <a:fillRect l="-13571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94199DCA-1A80-48DE-86A5-D9A6F0CFA623}"/>
              </a:ext>
            </a:extLst>
          </p:cNvPr>
          <p:cNvSpPr txBox="1"/>
          <p:nvPr/>
        </p:nvSpPr>
        <p:spPr>
          <a:xfrm>
            <a:off x="5368313" y="364009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</a:t>
            </a:r>
            <a:r>
              <a:rPr lang="en-GB" sz="2400" baseline="30000" dirty="0">
                <a:solidFill>
                  <a:prstClr val="black"/>
                </a:solidFill>
              </a:rPr>
              <a:t>0</a:t>
            </a:r>
            <a:endParaRPr lang="en-GB" sz="105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3CABA4-DCC9-4414-9F63-320B71C9396B}"/>
                  </a:ext>
                </a:extLst>
              </p:cNvPr>
              <p:cNvSpPr txBox="1"/>
              <p:nvPr/>
            </p:nvSpPr>
            <p:spPr>
              <a:xfrm>
                <a:off x="6238467" y="3630643"/>
                <a:ext cx="644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3CABA4-DCC9-4414-9F63-320B71C9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67" y="3630643"/>
                <a:ext cx="644728" cy="523220"/>
              </a:xfrm>
              <a:prstGeom prst="rect">
                <a:avLst/>
              </a:prstGeom>
              <a:blipFill>
                <a:blip r:embed="rId7"/>
                <a:stretch>
                  <a:fillRect l="-1792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B7D4A868-5D2A-4226-98C1-C6A457D41E8D}"/>
              </a:ext>
            </a:extLst>
          </p:cNvPr>
          <p:cNvSpPr txBox="1"/>
          <p:nvPr/>
        </p:nvSpPr>
        <p:spPr>
          <a:xfrm>
            <a:off x="5767498" y="988140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</a:rPr>
              <a:t>10</a:t>
            </a:r>
            <a:r>
              <a:rPr lang="en-GB" sz="3600" baseline="30000" dirty="0">
                <a:solidFill>
                  <a:prstClr val="black"/>
                </a:solidFill>
              </a:rPr>
              <a:t>−3</a:t>
            </a:r>
            <a:endParaRPr lang="en-GB" sz="1400" baseline="300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A1F5420-663E-4D20-9706-52480E1E657E}"/>
              </a:ext>
            </a:extLst>
          </p:cNvPr>
          <p:cNvCxnSpPr>
            <a:cxnSpLocks/>
          </p:cNvCxnSpPr>
          <p:nvPr/>
        </p:nvCxnSpPr>
        <p:spPr>
          <a:xfrm flipH="1">
            <a:off x="6670626" y="598268"/>
            <a:ext cx="562708" cy="4308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FD9D182-C36A-4621-B49F-A451ED080113}"/>
              </a:ext>
            </a:extLst>
          </p:cNvPr>
          <p:cNvSpPr txBox="1"/>
          <p:nvPr/>
        </p:nvSpPr>
        <p:spPr>
          <a:xfrm>
            <a:off x="6951982" y="68387"/>
            <a:ext cx="2906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negative power means </a:t>
            </a:r>
          </a:p>
          <a:p>
            <a:pPr algn="ctr"/>
            <a:r>
              <a:rPr lang="en-GB" sz="2000" dirty="0"/>
              <a:t>the </a:t>
            </a:r>
            <a:r>
              <a:rPr lang="en-GB" sz="2000" b="1" dirty="0"/>
              <a:t>reciprocal</a:t>
            </a:r>
            <a:r>
              <a:rPr lang="en-GB" sz="20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815AEC-8403-46D4-ADED-941916D16C92}"/>
              </a:ext>
            </a:extLst>
          </p:cNvPr>
          <p:cNvSpPr txBox="1"/>
          <p:nvPr/>
        </p:nvSpPr>
        <p:spPr>
          <a:xfrm>
            <a:off x="7161264" y="1013267"/>
            <a:ext cx="2569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‘how many times to </a:t>
            </a:r>
          </a:p>
          <a:p>
            <a:pPr algn="ctr"/>
            <a:r>
              <a:rPr lang="en-GB" sz="2000" b="1" dirty="0"/>
              <a:t>divide</a:t>
            </a:r>
            <a:r>
              <a:rPr lang="en-GB" sz="2000" dirty="0"/>
              <a:t> by that number’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C1E41A8-C34B-4352-90CF-EA4393C29E7B}"/>
              </a:ext>
            </a:extLst>
          </p:cNvPr>
          <p:cNvSpPr/>
          <p:nvPr/>
        </p:nvSpPr>
        <p:spPr>
          <a:xfrm>
            <a:off x="5617662" y="2375673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GB" sz="2800" dirty="0">
                <a:solidFill>
                  <a:prstClr val="black"/>
                </a:solidFill>
              </a:rPr>
              <a:t>6 × 10</a:t>
            </a:r>
            <a:r>
              <a:rPr lang="en-GB" sz="2800" baseline="30000" dirty="0">
                <a:solidFill>
                  <a:prstClr val="black"/>
                </a:solidFill>
              </a:rPr>
              <a:t>−3</a:t>
            </a:r>
            <a:endParaRPr lang="en-GB" sz="2800" baseline="30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A950BF-14AE-4236-AB9B-2025DB588AE9}"/>
                  </a:ext>
                </a:extLst>
              </p:cNvPr>
              <p:cNvSpPr/>
              <p:nvPr/>
            </p:nvSpPr>
            <p:spPr>
              <a:xfrm>
                <a:off x="7007314" y="2293630"/>
                <a:ext cx="1459054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= 6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800" b="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endParaRPr lang="en-GB" sz="2800" baseline="30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CA950BF-14AE-4236-AB9B-2025DB588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314" y="2293630"/>
                <a:ext cx="1459054" cy="703398"/>
              </a:xfrm>
              <a:prstGeom prst="rect">
                <a:avLst/>
              </a:prstGeom>
              <a:blipFill>
                <a:blip r:embed="rId8"/>
                <a:stretch>
                  <a:fillRect l="-7917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DB0B08-BBEF-4962-AF5C-7C5A7E4724C7}"/>
                  </a:ext>
                </a:extLst>
              </p:cNvPr>
              <p:cNvSpPr/>
              <p:nvPr/>
            </p:nvSpPr>
            <p:spPr>
              <a:xfrm>
                <a:off x="8560335" y="2293630"/>
                <a:ext cx="1136850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endParaRPr lang="en-GB" sz="2800" baseline="30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DB0B08-BBEF-4962-AF5C-7C5A7E472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335" y="2293630"/>
                <a:ext cx="1136850" cy="704295"/>
              </a:xfrm>
              <a:prstGeom prst="rect">
                <a:avLst/>
              </a:prstGeom>
              <a:blipFill>
                <a:blip r:embed="rId9"/>
                <a:stretch>
                  <a:fillRect l="-10695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AB835CB-FDF1-42F9-984A-505A67F8772E}"/>
              </a:ext>
            </a:extLst>
          </p:cNvPr>
          <p:cNvSpPr/>
          <p:nvPr/>
        </p:nvSpPr>
        <p:spPr>
          <a:xfrm>
            <a:off x="3495040" y="2936240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AF1CC6-96BE-4E7C-B93F-D6341ABF9F69}"/>
              </a:ext>
            </a:extLst>
          </p:cNvPr>
          <p:cNvSpPr/>
          <p:nvPr/>
        </p:nvSpPr>
        <p:spPr>
          <a:xfrm>
            <a:off x="3495040" y="3657600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4BCA18-D449-43C7-8D52-7E63E23834C3}"/>
              </a:ext>
            </a:extLst>
          </p:cNvPr>
          <p:cNvSpPr/>
          <p:nvPr/>
        </p:nvSpPr>
        <p:spPr>
          <a:xfrm>
            <a:off x="3495040" y="4450080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01B22F-294F-4809-89B4-6FF5B560D92B}"/>
              </a:ext>
            </a:extLst>
          </p:cNvPr>
          <p:cNvSpPr/>
          <p:nvPr/>
        </p:nvSpPr>
        <p:spPr>
          <a:xfrm>
            <a:off x="3495040" y="5303520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D1F076-DE17-416B-8EF6-7266C0649FC3}"/>
              </a:ext>
            </a:extLst>
          </p:cNvPr>
          <p:cNvSpPr/>
          <p:nvPr/>
        </p:nvSpPr>
        <p:spPr>
          <a:xfrm>
            <a:off x="3495040" y="6096000"/>
            <a:ext cx="1209040" cy="50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FC987-4B3C-4D9A-A7BD-8B08F5B7414A}"/>
                  </a:ext>
                </a:extLst>
              </p:cNvPr>
              <p:cNvSpPr txBox="1"/>
              <p:nvPr/>
            </p:nvSpPr>
            <p:spPr>
              <a:xfrm>
                <a:off x="7485462" y="4306283"/>
                <a:ext cx="750526" cy="70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1100" baseline="30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5DFC987-4B3C-4D9A-A7BD-8B08F5B74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462" y="4306283"/>
                <a:ext cx="750526" cy="703398"/>
              </a:xfrm>
              <a:prstGeom prst="rect">
                <a:avLst/>
              </a:prstGeom>
              <a:blipFill>
                <a:blip r:embed="rId10"/>
                <a:stretch>
                  <a:fillRect l="-15447" b="-11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7" grpId="0"/>
      <p:bldP spid="28" grpId="0"/>
      <p:bldP spid="31" grpId="0"/>
      <p:bldP spid="32" grpId="0"/>
      <p:bldP spid="37" grpId="0"/>
      <p:bldP spid="42" grpId="0"/>
      <p:bldP spid="43" grpId="0"/>
      <p:bldP spid="45" grpId="0"/>
      <p:bldP spid="46" grpId="0"/>
      <p:bldP spid="47" grpId="0"/>
      <p:bldP spid="2" grpId="0" animBg="1"/>
      <p:bldP spid="22" grpId="0" animBg="1"/>
      <p:bldP spid="26" grpId="0" animBg="1"/>
      <p:bldP spid="29" grpId="0" animBg="1"/>
      <p:bldP spid="30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E42943-E609-4F35-83AC-9587FAE16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60696"/>
              </p:ext>
            </p:extLst>
          </p:nvPr>
        </p:nvGraphicFramePr>
        <p:xfrm>
          <a:off x="555454" y="2156068"/>
          <a:ext cx="6769908" cy="347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477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1692477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  <a:gridCol w="1692477">
                  <a:extLst>
                    <a:ext uri="{9D8B030D-6E8A-4147-A177-3AD203B41FA5}">
                      <a16:colId xmlns:a16="http://schemas.microsoft.com/office/drawing/2014/main" val="1494773788"/>
                    </a:ext>
                  </a:extLst>
                </a:gridCol>
                <a:gridCol w="1692477">
                  <a:extLst>
                    <a:ext uri="{9D8B030D-6E8A-4147-A177-3AD203B41FA5}">
                      <a16:colId xmlns:a16="http://schemas.microsoft.com/office/drawing/2014/main" val="1313830123"/>
                    </a:ext>
                  </a:extLst>
                </a:gridCol>
              </a:tblGrid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Units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Tenths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Hundredths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Thousandths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9E623D-ECD8-4E91-AF4E-5EC7AB058B64}"/>
              </a:ext>
            </a:extLst>
          </p:cNvPr>
          <p:cNvSpPr txBox="1"/>
          <p:nvPr/>
        </p:nvSpPr>
        <p:spPr>
          <a:xfrm>
            <a:off x="7897062" y="2855554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</a:t>
            </a:r>
            <a:r>
              <a:rPr lang="en-GB" sz="3600" baseline="30000" dirty="0"/>
              <a:t>0</a:t>
            </a:r>
            <a:endParaRPr lang="en-GB" sz="1400" baseline="30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C1AD94-FF9E-4A62-8418-912F5199593B}"/>
              </a:ext>
            </a:extLst>
          </p:cNvPr>
          <p:cNvSpPr/>
          <p:nvPr/>
        </p:nvSpPr>
        <p:spPr>
          <a:xfrm>
            <a:off x="2202765" y="314020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9EF60-5046-42BE-919D-DAAC0CD44ABA}"/>
              </a:ext>
            </a:extLst>
          </p:cNvPr>
          <p:cNvSpPr txBox="1"/>
          <p:nvPr/>
        </p:nvSpPr>
        <p:spPr>
          <a:xfrm>
            <a:off x="7897062" y="3558939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</a:t>
            </a:r>
            <a:r>
              <a:rPr lang="en-GB" sz="3600" baseline="30000" dirty="0"/>
              <a:t>−1</a:t>
            </a:r>
            <a:endParaRPr lang="en-GB" sz="1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2E0B4-0C7D-48AD-BE44-DF8E804A6A69}"/>
              </a:ext>
            </a:extLst>
          </p:cNvPr>
          <p:cNvSpPr txBox="1"/>
          <p:nvPr/>
        </p:nvSpPr>
        <p:spPr>
          <a:xfrm>
            <a:off x="880710" y="105509"/>
            <a:ext cx="814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can convert a small number into standard form using a place value table.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F77C6-9756-48C6-8D24-3ECE222FBFB4}"/>
              </a:ext>
            </a:extLst>
          </p:cNvPr>
          <p:cNvSpPr txBox="1"/>
          <p:nvPr/>
        </p:nvSpPr>
        <p:spPr>
          <a:xfrm>
            <a:off x="2543994" y="505559"/>
            <a:ext cx="4818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      </a:t>
            </a:r>
            <a:r>
              <a:rPr lang="en-GB" sz="3600" dirty="0"/>
              <a:t>0.005</a:t>
            </a:r>
            <a:r>
              <a:rPr lang="en-GB" sz="2000" dirty="0"/>
              <a:t>      into standard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CCAD8-B0F0-4254-876D-BC1B7FB555E9}"/>
              </a:ext>
            </a:extLst>
          </p:cNvPr>
          <p:cNvSpPr txBox="1"/>
          <p:nvPr/>
        </p:nvSpPr>
        <p:spPr>
          <a:xfrm>
            <a:off x="1293058" y="1230923"/>
            <a:ext cx="7319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will multiply the number by 10 until it is more than or equal to 1 </a:t>
            </a:r>
          </a:p>
          <a:p>
            <a:pPr algn="ctr"/>
            <a:r>
              <a:rPr lang="en-GB" sz="2000" dirty="0"/>
              <a:t>but less than 10.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2F777-1AA5-428B-92F9-161265F91B19}"/>
              </a:ext>
            </a:extLst>
          </p:cNvPr>
          <p:cNvSpPr txBox="1"/>
          <p:nvPr/>
        </p:nvSpPr>
        <p:spPr>
          <a:xfrm>
            <a:off x="7897062" y="4253531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</a:t>
            </a:r>
            <a:r>
              <a:rPr lang="en-GB" sz="3600" baseline="30000" dirty="0"/>
              <a:t>−2</a:t>
            </a:r>
            <a:endParaRPr lang="en-GB" sz="1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637C4-C952-4649-93D1-DDE7CC1A63FF}"/>
              </a:ext>
            </a:extLst>
          </p:cNvPr>
          <p:cNvSpPr txBox="1"/>
          <p:nvPr/>
        </p:nvSpPr>
        <p:spPr>
          <a:xfrm>
            <a:off x="7897062" y="4956916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</a:t>
            </a:r>
            <a:r>
              <a:rPr lang="en-GB" sz="3600" baseline="30000" dirty="0"/>
              <a:t>−3</a:t>
            </a:r>
            <a:endParaRPr lang="en-GB" sz="1400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63E5E-24A6-4EDB-9555-808E1DF244F5}"/>
              </a:ext>
            </a:extLst>
          </p:cNvPr>
          <p:cNvSpPr/>
          <p:nvPr/>
        </p:nvSpPr>
        <p:spPr>
          <a:xfrm>
            <a:off x="1112068" y="369599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98D7C-9C9B-49CB-A40D-D642144CD8C8}"/>
              </a:ext>
            </a:extLst>
          </p:cNvPr>
          <p:cNvSpPr/>
          <p:nvPr/>
        </p:nvSpPr>
        <p:spPr>
          <a:xfrm>
            <a:off x="317048" y="1025287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9FC1B-372D-4B47-8689-E7D0DBBBE6A5}"/>
              </a:ext>
            </a:extLst>
          </p:cNvPr>
          <p:cNvSpPr txBox="1"/>
          <p:nvPr/>
        </p:nvSpPr>
        <p:spPr>
          <a:xfrm>
            <a:off x="3338615" y="5870703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0.005 = 5 × 10</a:t>
            </a:r>
            <a:r>
              <a:rPr lang="en-GB" sz="3600" baseline="30000" dirty="0"/>
              <a:t>−3</a:t>
            </a:r>
            <a:endParaRPr lang="en-GB" sz="1400" baseline="30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AA307A-C1F6-4F3F-93F9-D777829D93C9}"/>
              </a:ext>
            </a:extLst>
          </p:cNvPr>
          <p:cNvSpPr/>
          <p:nvPr/>
        </p:nvSpPr>
        <p:spPr>
          <a:xfrm>
            <a:off x="2202765" y="385648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1B956E-B094-477B-939A-F96F90821CBD}"/>
              </a:ext>
            </a:extLst>
          </p:cNvPr>
          <p:cNvSpPr/>
          <p:nvPr/>
        </p:nvSpPr>
        <p:spPr>
          <a:xfrm>
            <a:off x="2202765" y="4551805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FF89094-F1AA-40F0-B869-7343700297D9}"/>
              </a:ext>
            </a:extLst>
          </p:cNvPr>
          <p:cNvSpPr/>
          <p:nvPr/>
        </p:nvSpPr>
        <p:spPr>
          <a:xfrm>
            <a:off x="2202765" y="5275705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20389B-8764-43CB-95AB-8A5BB4006440}"/>
              </a:ext>
            </a:extLst>
          </p:cNvPr>
          <p:cNvSpPr/>
          <p:nvPr/>
        </p:nvSpPr>
        <p:spPr>
          <a:xfrm>
            <a:off x="2625908" y="369599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91A02C-7D1E-4F2E-BE51-E7E6A46CE00C}"/>
              </a:ext>
            </a:extLst>
          </p:cNvPr>
          <p:cNvSpPr/>
          <p:nvPr/>
        </p:nvSpPr>
        <p:spPr>
          <a:xfrm>
            <a:off x="4393748" y="369599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2C52D1-15FB-4930-BF30-D3862E880600}"/>
              </a:ext>
            </a:extLst>
          </p:cNvPr>
          <p:cNvSpPr/>
          <p:nvPr/>
        </p:nvSpPr>
        <p:spPr>
          <a:xfrm>
            <a:off x="1112068" y="441735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D4C589-F868-4F47-AF47-6A69A67071D1}"/>
              </a:ext>
            </a:extLst>
          </p:cNvPr>
          <p:cNvSpPr/>
          <p:nvPr/>
        </p:nvSpPr>
        <p:spPr>
          <a:xfrm>
            <a:off x="2625908" y="441735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45BAB9-16A0-48F1-ACFC-498485A7733B}"/>
              </a:ext>
            </a:extLst>
          </p:cNvPr>
          <p:cNvSpPr/>
          <p:nvPr/>
        </p:nvSpPr>
        <p:spPr>
          <a:xfrm>
            <a:off x="1112068" y="512855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B349E0-BADC-449A-832D-30162F8A8B93}"/>
              </a:ext>
            </a:extLst>
          </p:cNvPr>
          <p:cNvSpPr/>
          <p:nvPr/>
        </p:nvSpPr>
        <p:spPr>
          <a:xfrm>
            <a:off x="2625908" y="512855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9CF1906A-DD78-4C13-BB95-781C90C19279}"/>
              </a:ext>
            </a:extLst>
          </p:cNvPr>
          <p:cNvSpPr/>
          <p:nvPr/>
        </p:nvSpPr>
        <p:spPr>
          <a:xfrm rot="5400000">
            <a:off x="8533451" y="1400449"/>
            <a:ext cx="186046" cy="2165350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0DBEDC-EDEC-4A1E-8861-27C0EF3C171F}"/>
              </a:ext>
            </a:extLst>
          </p:cNvPr>
          <p:cNvSpPr txBox="1"/>
          <p:nvPr/>
        </p:nvSpPr>
        <p:spPr>
          <a:xfrm>
            <a:off x="7911452" y="1985303"/>
            <a:ext cx="1400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167970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8" grpId="0" animBg="1"/>
      <p:bldP spid="27" grpId="0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749411" y="950403"/>
            <a:ext cx="352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0.008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1221412" y="3558098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287962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B8DD5C-07CD-43B4-A3E6-3888A1E3E673}"/>
              </a:ext>
            </a:extLst>
          </p:cNvPr>
          <p:cNvGrpSpPr/>
          <p:nvPr/>
        </p:nvGrpSpPr>
        <p:grpSpPr>
          <a:xfrm flipH="1">
            <a:off x="2062334" y="1946255"/>
            <a:ext cx="860400" cy="582735"/>
            <a:chOff x="2038934" y="1946255"/>
            <a:chExt cx="861600" cy="582735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744A4D7-BECC-4BFD-BEC2-D24D972476B3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FE1C5E2-171D-4052-9171-09E355980CEB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88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DBD6E1-CDE8-4909-A6E4-CE48EE489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516117"/>
              </p:ext>
            </p:extLst>
          </p:nvPr>
        </p:nvGraphicFramePr>
        <p:xfrm>
          <a:off x="134816" y="995017"/>
          <a:ext cx="9636368" cy="487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92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1494773788"/>
                    </a:ext>
                  </a:extLst>
                </a:gridCol>
                <a:gridCol w="2409092">
                  <a:extLst>
                    <a:ext uri="{9D8B030D-6E8A-4147-A177-3AD203B41FA5}">
                      <a16:colId xmlns:a16="http://schemas.microsoft.com/office/drawing/2014/main" val="1570162241"/>
                    </a:ext>
                  </a:extLst>
                </a:gridCol>
              </a:tblGrid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Figures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Words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 a Calculation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As a calculation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using indices</a:t>
                      </a:r>
                      <a:endParaRPr lang="en-GB" b="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“four hundred”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 × 100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9,000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“nine thousand”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9 × 1,000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9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43,000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“forty three thousand”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43 × 1,000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43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5,000,000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“five million”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5 × 1,000,000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5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82,000,000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“eighty two million”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82 × 1,000,000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82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96516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6,000,000,000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“six billion”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6 × 1,000,000,000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ysClr val="windowText" lastClr="000000"/>
                          </a:solidFill>
                        </a:rPr>
                        <a:t>6 × 10</a:t>
                      </a:r>
                      <a:r>
                        <a:rPr lang="en-GB" sz="2000" b="0" baseline="30000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811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5B7308-C11F-4A62-A440-3C446C9535C6}"/>
              </a:ext>
            </a:extLst>
          </p:cNvPr>
          <p:cNvSpPr txBox="1"/>
          <p:nvPr/>
        </p:nvSpPr>
        <p:spPr>
          <a:xfrm>
            <a:off x="2054031" y="149470"/>
            <a:ext cx="579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 more scientific method is to describe large numbers</a:t>
            </a:r>
          </a:p>
          <a:p>
            <a:pPr algn="ctr"/>
            <a:r>
              <a:rPr lang="en-GB" sz="2000" dirty="0"/>
              <a:t> using a multiple of powers of 10.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447A3-A5CD-4202-AC5E-5DB96B36E0AE}"/>
              </a:ext>
            </a:extLst>
          </p:cNvPr>
          <p:cNvSpPr/>
          <p:nvPr/>
        </p:nvSpPr>
        <p:spPr>
          <a:xfrm>
            <a:off x="8053754" y="1837593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A743AD-3DA6-457A-9E3A-FE99D8A9F348}"/>
              </a:ext>
            </a:extLst>
          </p:cNvPr>
          <p:cNvSpPr/>
          <p:nvPr/>
        </p:nvSpPr>
        <p:spPr>
          <a:xfrm>
            <a:off x="8053754" y="2523393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76521-A574-4486-9CE7-276CE1ED3BB1}"/>
              </a:ext>
            </a:extLst>
          </p:cNvPr>
          <p:cNvSpPr/>
          <p:nvPr/>
        </p:nvSpPr>
        <p:spPr>
          <a:xfrm>
            <a:off x="8053754" y="3235570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E6728A-1C0E-4CDF-BD74-3F42EFE2A66E}"/>
              </a:ext>
            </a:extLst>
          </p:cNvPr>
          <p:cNvSpPr/>
          <p:nvPr/>
        </p:nvSpPr>
        <p:spPr>
          <a:xfrm>
            <a:off x="8053754" y="3938954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3FAE2-60C9-4D7D-BCAF-53CF3988238A}"/>
              </a:ext>
            </a:extLst>
          </p:cNvPr>
          <p:cNvSpPr/>
          <p:nvPr/>
        </p:nvSpPr>
        <p:spPr>
          <a:xfrm>
            <a:off x="8053754" y="4633546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AE33B-81C6-4751-B912-6E261A8EB0A2}"/>
              </a:ext>
            </a:extLst>
          </p:cNvPr>
          <p:cNvSpPr/>
          <p:nvPr/>
        </p:nvSpPr>
        <p:spPr>
          <a:xfrm>
            <a:off x="8031773" y="5288573"/>
            <a:ext cx="1081453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749412" y="950403"/>
            <a:ext cx="352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0.064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5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6.4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259260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88F52C-3BF7-4724-B096-41464F359DC7}"/>
              </a:ext>
            </a:extLst>
          </p:cNvPr>
          <p:cNvGrpSpPr/>
          <p:nvPr/>
        </p:nvGrpSpPr>
        <p:grpSpPr>
          <a:xfrm flipH="1">
            <a:off x="2059286" y="1946255"/>
            <a:ext cx="558000" cy="582735"/>
            <a:chOff x="2038934" y="1946255"/>
            <a:chExt cx="556800" cy="582735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744A4D7-BECC-4BFD-BEC2-D24D972476B3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13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19569" y="950403"/>
            <a:ext cx="3781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2CCE92-22E9-45B0-A15A-787411839DFD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4744A4D7-BECC-4BFD-BEC2-D24D972476B3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7FE1C5E2-171D-4052-9171-09E355980CEB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56CE555-EDE4-4198-8FE6-23C585ABAB46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1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19569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F81D9-6EBB-4A62-85F6-7F49070EEC45}"/>
              </a:ext>
            </a:extLst>
          </p:cNvPr>
          <p:cNvSpPr txBox="1"/>
          <p:nvPr/>
        </p:nvSpPr>
        <p:spPr>
          <a:xfrm>
            <a:off x="5746818" y="950403"/>
            <a:ext cx="339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0.09 to standard form.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AB99A-A123-4068-B71E-29B9E61C482D}"/>
              </a:ext>
            </a:extLst>
          </p:cNvPr>
          <p:cNvSpPr txBox="1"/>
          <p:nvPr/>
        </p:nvSpPr>
        <p:spPr>
          <a:xfrm>
            <a:off x="6473568" y="2133744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B0202-055B-42EE-82AE-F39DA3648C29}"/>
              </a:ext>
            </a:extLst>
          </p:cNvPr>
          <p:cNvSpPr txBox="1"/>
          <p:nvPr/>
        </p:nvSpPr>
        <p:spPr>
          <a:xfrm>
            <a:off x="6153897" y="3558098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2C20C-FAAC-4436-80D7-08D57C9C9A5E}"/>
              </a:ext>
            </a:extLst>
          </p:cNvPr>
          <p:cNvSpPr txBox="1"/>
          <p:nvPr/>
        </p:nvSpPr>
        <p:spPr>
          <a:xfrm>
            <a:off x="6980173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0CB3AA-FA6A-4741-9EE1-D299A77385B5}"/>
              </a:ext>
            </a:extLst>
          </p:cNvPr>
          <p:cNvSpPr txBox="1"/>
          <p:nvPr/>
        </p:nvSpPr>
        <p:spPr>
          <a:xfrm>
            <a:off x="7829511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4BD31-87DB-477F-A084-C1C569A029E4}"/>
              </a:ext>
            </a:extLst>
          </p:cNvPr>
          <p:cNvSpPr txBox="1"/>
          <p:nvPr/>
        </p:nvSpPr>
        <p:spPr>
          <a:xfrm>
            <a:off x="8272348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−2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8B74C-FDEE-4FCE-A0C6-25A80653C8DF}"/>
              </a:ext>
            </a:extLst>
          </p:cNvPr>
          <p:cNvSpPr/>
          <p:nvPr/>
        </p:nvSpPr>
        <p:spPr>
          <a:xfrm>
            <a:off x="754160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CDD27E-EBA4-4A91-96D7-24779F774373}"/>
              </a:ext>
            </a:extLst>
          </p:cNvPr>
          <p:cNvGrpSpPr/>
          <p:nvPr/>
        </p:nvGrpSpPr>
        <p:grpSpPr>
          <a:xfrm flipH="1">
            <a:off x="7020218" y="1946255"/>
            <a:ext cx="558000" cy="582735"/>
            <a:chOff x="6971419" y="1946255"/>
            <a:chExt cx="556800" cy="582735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11131C-220D-4956-9E9D-43927E242749}"/>
                </a:ext>
              </a:extLst>
            </p:cNvPr>
            <p:cNvSpPr/>
            <p:nvPr/>
          </p:nvSpPr>
          <p:spPr>
            <a:xfrm>
              <a:off x="697141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0860ECD-FDD3-439C-92BE-AB675C1B3739}"/>
                </a:ext>
              </a:extLst>
            </p:cNvPr>
            <p:cNvSpPr/>
            <p:nvPr/>
          </p:nvSpPr>
          <p:spPr>
            <a:xfrm>
              <a:off x="72762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B6C67A-B942-489D-9A98-39AAE2618547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15A8E6FB-E93D-4AC9-9CE4-2E4CE80CEC26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63153A59-5947-4D41-B54B-5199BAD73932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2BAB80F-362F-4485-A3D9-358A00AD85B4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5C8BF536-9EE1-4F9F-A768-9B0B6276552C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36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7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F81D9-6EBB-4A62-85F6-7F49070EEC45}"/>
              </a:ext>
            </a:extLst>
          </p:cNvPr>
          <p:cNvSpPr txBox="1"/>
          <p:nvPr/>
        </p:nvSpPr>
        <p:spPr>
          <a:xfrm>
            <a:off x="5616975" y="950403"/>
            <a:ext cx="365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0.0081 to standard form.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AB99A-A123-4068-B71E-29B9E61C482D}"/>
              </a:ext>
            </a:extLst>
          </p:cNvPr>
          <p:cNvSpPr txBox="1"/>
          <p:nvPr/>
        </p:nvSpPr>
        <p:spPr>
          <a:xfrm>
            <a:off x="6473568" y="2133744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0.0081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B0202-055B-42EE-82AE-F39DA3648C29}"/>
              </a:ext>
            </a:extLst>
          </p:cNvPr>
          <p:cNvSpPr txBox="1"/>
          <p:nvPr/>
        </p:nvSpPr>
        <p:spPr>
          <a:xfrm>
            <a:off x="5920661" y="3558098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8.1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2C20C-FAAC-4436-80D7-08D57C9C9A5E}"/>
              </a:ext>
            </a:extLst>
          </p:cNvPr>
          <p:cNvSpPr txBox="1"/>
          <p:nvPr/>
        </p:nvSpPr>
        <p:spPr>
          <a:xfrm>
            <a:off x="6980173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0CB3AA-FA6A-4741-9EE1-D299A77385B5}"/>
              </a:ext>
            </a:extLst>
          </p:cNvPr>
          <p:cNvSpPr txBox="1"/>
          <p:nvPr/>
        </p:nvSpPr>
        <p:spPr>
          <a:xfrm>
            <a:off x="7829511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4BD31-87DB-477F-A084-C1C569A029E4}"/>
              </a:ext>
            </a:extLst>
          </p:cNvPr>
          <p:cNvSpPr txBox="1"/>
          <p:nvPr/>
        </p:nvSpPr>
        <p:spPr>
          <a:xfrm>
            <a:off x="8272348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8B74C-FDEE-4FCE-A0C6-25A80653C8DF}"/>
              </a:ext>
            </a:extLst>
          </p:cNvPr>
          <p:cNvSpPr/>
          <p:nvPr/>
        </p:nvSpPr>
        <p:spPr>
          <a:xfrm>
            <a:off x="781973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D2B855-AF73-4C9A-8C15-689C46388E3F}"/>
              </a:ext>
            </a:extLst>
          </p:cNvPr>
          <p:cNvGrpSpPr/>
          <p:nvPr/>
        </p:nvGrpSpPr>
        <p:grpSpPr>
          <a:xfrm flipH="1">
            <a:off x="6989737" y="1946255"/>
            <a:ext cx="860400" cy="582735"/>
            <a:chOff x="6971419" y="1946255"/>
            <a:chExt cx="861600" cy="582735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11131C-220D-4956-9E9D-43927E242749}"/>
                </a:ext>
              </a:extLst>
            </p:cNvPr>
            <p:cNvSpPr/>
            <p:nvPr/>
          </p:nvSpPr>
          <p:spPr>
            <a:xfrm>
              <a:off x="697141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0860ECD-FDD3-439C-92BE-AB675C1B3739}"/>
                </a:ext>
              </a:extLst>
            </p:cNvPr>
            <p:cNvSpPr/>
            <p:nvPr/>
          </p:nvSpPr>
          <p:spPr>
            <a:xfrm>
              <a:off x="72762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EE1A970-1107-4EF1-AA09-D7E6D707D074}"/>
                </a:ext>
              </a:extLst>
            </p:cNvPr>
            <p:cNvSpPr/>
            <p:nvPr/>
          </p:nvSpPr>
          <p:spPr>
            <a:xfrm>
              <a:off x="75810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9E2E14-8669-47BD-B653-D78C78D5397E}"/>
              </a:ext>
            </a:extLst>
          </p:cNvPr>
          <p:cNvSpPr txBox="1"/>
          <p:nvPr/>
        </p:nvSpPr>
        <p:spPr>
          <a:xfrm>
            <a:off x="619569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07B2A1-37D3-4D86-9850-C0CC205FACC1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4A7DC382-D9A6-4395-972D-14436CC6E7BE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B70ED192-83E9-4412-96EF-95E9235DA3CC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79501BD4-BE4D-4AAF-9ABD-47712D45E70E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94A13D02-658E-4708-9A34-3F4C971DD279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330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7" grpId="0"/>
      <p:bldP spid="38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F81D9-6EBB-4A62-85F6-7F49070EEC45}"/>
              </a:ext>
            </a:extLst>
          </p:cNvPr>
          <p:cNvSpPr txBox="1"/>
          <p:nvPr/>
        </p:nvSpPr>
        <p:spPr>
          <a:xfrm>
            <a:off x="5487132" y="950403"/>
            <a:ext cx="3911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0.000901 to standard form.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AB99A-A123-4068-B71E-29B9E61C482D}"/>
              </a:ext>
            </a:extLst>
          </p:cNvPr>
          <p:cNvSpPr txBox="1"/>
          <p:nvPr/>
        </p:nvSpPr>
        <p:spPr>
          <a:xfrm>
            <a:off x="6473568" y="2133744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0.000901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B0202-055B-42EE-82AE-F39DA3648C29}"/>
              </a:ext>
            </a:extLst>
          </p:cNvPr>
          <p:cNvSpPr txBox="1"/>
          <p:nvPr/>
        </p:nvSpPr>
        <p:spPr>
          <a:xfrm>
            <a:off x="5777993" y="3558098"/>
            <a:ext cx="1221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9.01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2C20C-FAAC-4436-80D7-08D57C9C9A5E}"/>
              </a:ext>
            </a:extLst>
          </p:cNvPr>
          <p:cNvSpPr txBox="1"/>
          <p:nvPr/>
        </p:nvSpPr>
        <p:spPr>
          <a:xfrm>
            <a:off x="6980173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0CB3AA-FA6A-4741-9EE1-D299A77385B5}"/>
              </a:ext>
            </a:extLst>
          </p:cNvPr>
          <p:cNvSpPr txBox="1"/>
          <p:nvPr/>
        </p:nvSpPr>
        <p:spPr>
          <a:xfrm>
            <a:off x="7829511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4BD31-87DB-477F-A084-C1C569A029E4}"/>
              </a:ext>
            </a:extLst>
          </p:cNvPr>
          <p:cNvSpPr txBox="1"/>
          <p:nvPr/>
        </p:nvSpPr>
        <p:spPr>
          <a:xfrm>
            <a:off x="8272348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8B74C-FDEE-4FCE-A0C6-25A80653C8DF}"/>
              </a:ext>
            </a:extLst>
          </p:cNvPr>
          <p:cNvSpPr/>
          <p:nvPr/>
        </p:nvSpPr>
        <p:spPr>
          <a:xfrm>
            <a:off x="808262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8055C1-57F6-48A9-9777-1F7F0F28D20A}"/>
              </a:ext>
            </a:extLst>
          </p:cNvPr>
          <p:cNvGrpSpPr/>
          <p:nvPr/>
        </p:nvGrpSpPr>
        <p:grpSpPr>
          <a:xfrm flipH="1">
            <a:off x="6954177" y="1946255"/>
            <a:ext cx="1180800" cy="582735"/>
            <a:chOff x="6971419" y="1946255"/>
            <a:chExt cx="1181640" cy="582735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11131C-220D-4956-9E9D-43927E242749}"/>
                </a:ext>
              </a:extLst>
            </p:cNvPr>
            <p:cNvSpPr/>
            <p:nvPr/>
          </p:nvSpPr>
          <p:spPr>
            <a:xfrm>
              <a:off x="697141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0860ECD-FDD3-439C-92BE-AB675C1B3739}"/>
                </a:ext>
              </a:extLst>
            </p:cNvPr>
            <p:cNvSpPr/>
            <p:nvPr/>
          </p:nvSpPr>
          <p:spPr>
            <a:xfrm>
              <a:off x="72762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EE1A970-1107-4EF1-AA09-D7E6D707D074}"/>
                </a:ext>
              </a:extLst>
            </p:cNvPr>
            <p:cNvSpPr/>
            <p:nvPr/>
          </p:nvSpPr>
          <p:spPr>
            <a:xfrm>
              <a:off x="75810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F8CD9288-380B-4E2A-8D1F-92234CBEA21F}"/>
                </a:ext>
              </a:extLst>
            </p:cNvPr>
            <p:cNvSpPr/>
            <p:nvPr/>
          </p:nvSpPr>
          <p:spPr>
            <a:xfrm>
              <a:off x="790105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EA2DED6-79E5-4944-A33C-6478278827B7}"/>
              </a:ext>
            </a:extLst>
          </p:cNvPr>
          <p:cNvSpPr txBox="1"/>
          <p:nvPr/>
        </p:nvSpPr>
        <p:spPr>
          <a:xfrm>
            <a:off x="619569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CAC544-727B-46D5-8441-17A873E308CC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5716E5BE-A704-4892-85DC-29661E9B5855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856842AF-2C65-4489-86B7-F8BE673D4030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0518837C-2112-47BB-8E31-7AA3740D499E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EE48FA8-816C-4ABE-9FB8-EB75F4C1EADD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08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7" grpId="0"/>
      <p:bldP spid="38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F81D9-6EBB-4A62-85F6-7F49070EEC45}"/>
              </a:ext>
            </a:extLst>
          </p:cNvPr>
          <p:cNvSpPr txBox="1"/>
          <p:nvPr/>
        </p:nvSpPr>
        <p:spPr>
          <a:xfrm>
            <a:off x="5552054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AB99A-A123-4068-B71E-29B9E61C482D}"/>
              </a:ext>
            </a:extLst>
          </p:cNvPr>
          <p:cNvSpPr txBox="1"/>
          <p:nvPr/>
        </p:nvSpPr>
        <p:spPr>
          <a:xfrm>
            <a:off x="6473568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B0202-055B-42EE-82AE-F39DA3648C29}"/>
              </a:ext>
            </a:extLst>
          </p:cNvPr>
          <p:cNvSpPr txBox="1"/>
          <p:nvPr/>
        </p:nvSpPr>
        <p:spPr>
          <a:xfrm>
            <a:off x="5920661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C2C20C-FAAC-4436-80D7-08D57C9C9A5E}"/>
              </a:ext>
            </a:extLst>
          </p:cNvPr>
          <p:cNvSpPr txBox="1"/>
          <p:nvPr/>
        </p:nvSpPr>
        <p:spPr>
          <a:xfrm>
            <a:off x="6980173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0CB3AA-FA6A-4741-9EE1-D299A77385B5}"/>
              </a:ext>
            </a:extLst>
          </p:cNvPr>
          <p:cNvSpPr txBox="1"/>
          <p:nvPr/>
        </p:nvSpPr>
        <p:spPr>
          <a:xfrm>
            <a:off x="7829511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4BD31-87DB-477F-A084-C1C569A029E4}"/>
              </a:ext>
            </a:extLst>
          </p:cNvPr>
          <p:cNvSpPr txBox="1"/>
          <p:nvPr/>
        </p:nvSpPr>
        <p:spPr>
          <a:xfrm>
            <a:off x="8272348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08B74C-FDEE-4FCE-A0C6-25A80653C8DF}"/>
              </a:ext>
            </a:extLst>
          </p:cNvPr>
          <p:cNvSpPr/>
          <p:nvPr/>
        </p:nvSpPr>
        <p:spPr>
          <a:xfrm>
            <a:off x="808071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9DC45C-B210-416A-AD96-603421B34F9A}"/>
              </a:ext>
            </a:extLst>
          </p:cNvPr>
          <p:cNvGrpSpPr/>
          <p:nvPr/>
        </p:nvGrpSpPr>
        <p:grpSpPr>
          <a:xfrm flipH="1">
            <a:off x="6933857" y="1946255"/>
            <a:ext cx="1180800" cy="582735"/>
            <a:chOff x="6971419" y="1946255"/>
            <a:chExt cx="1181640" cy="582735"/>
          </a:xfrm>
        </p:grpSpPr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3911131C-220D-4956-9E9D-43927E242749}"/>
                </a:ext>
              </a:extLst>
            </p:cNvPr>
            <p:cNvSpPr/>
            <p:nvPr/>
          </p:nvSpPr>
          <p:spPr>
            <a:xfrm>
              <a:off x="697141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0860ECD-FDD3-439C-92BE-AB675C1B3739}"/>
                </a:ext>
              </a:extLst>
            </p:cNvPr>
            <p:cNvSpPr/>
            <p:nvPr/>
          </p:nvSpPr>
          <p:spPr>
            <a:xfrm>
              <a:off x="72762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0EE1A970-1107-4EF1-AA09-D7E6D707D074}"/>
                </a:ext>
              </a:extLst>
            </p:cNvPr>
            <p:cNvSpPr/>
            <p:nvPr/>
          </p:nvSpPr>
          <p:spPr>
            <a:xfrm>
              <a:off x="7581019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F8CD9288-380B-4E2A-8D1F-92234CBEA21F}"/>
                </a:ext>
              </a:extLst>
            </p:cNvPr>
            <p:cNvSpPr/>
            <p:nvPr/>
          </p:nvSpPr>
          <p:spPr>
            <a:xfrm>
              <a:off x="7901059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84E06D8-4887-402D-857B-91A198B3E987}"/>
              </a:ext>
            </a:extLst>
          </p:cNvPr>
          <p:cNvSpPr txBox="1"/>
          <p:nvPr/>
        </p:nvSpPr>
        <p:spPr>
          <a:xfrm>
            <a:off x="619569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A8BFA2-78F6-4A59-8102-7AAFC4B12EDF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17E753F0-6358-4CF3-A7C6-18A191CAF38A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288F4EE-BAEF-4F98-83E8-2AF14F087DE9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153D350B-C9ED-447A-B3D3-D26538725D87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1BEEC4E6-B4E9-46F9-9796-5866408048FF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746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7" grpId="0"/>
      <p:bldP spid="38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0.00073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7.3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−4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16156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05F4E2-1E09-4AE4-894D-610A08363FC4}"/>
              </a:ext>
            </a:extLst>
          </p:cNvPr>
          <p:cNvSpPr txBox="1"/>
          <p:nvPr/>
        </p:nvSpPr>
        <p:spPr>
          <a:xfrm>
            <a:off x="5001700" y="609745"/>
            <a:ext cx="491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Convert these ordinary numbers to standard form.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6294E-3A19-425F-B1DF-854AA1342DDB}"/>
              </a:ext>
            </a:extLst>
          </p:cNvPr>
          <p:cNvSpPr txBox="1"/>
          <p:nvPr/>
        </p:nvSpPr>
        <p:spPr>
          <a:xfrm>
            <a:off x="7430947" y="1085010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5 × </a:t>
            </a:r>
            <a:r>
              <a:rPr lang="en-GB" sz="2800" dirty="0">
                <a:solidFill>
                  <a:schemeClr val="tx1"/>
                </a:solidFill>
              </a:rPr>
              <a:t>10</a:t>
            </a:r>
            <a:r>
              <a:rPr lang="en-GB" sz="2800" baseline="30000" dirty="0">
                <a:solidFill>
                  <a:schemeClr val="tx1"/>
                </a:solidFill>
              </a:rPr>
              <a:t>−2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8DF8F1-C2D7-453E-8DE2-DA60D40CB611}"/>
              </a:ext>
            </a:extLst>
          </p:cNvPr>
          <p:cNvSpPr txBox="1"/>
          <p:nvPr/>
        </p:nvSpPr>
        <p:spPr>
          <a:xfrm>
            <a:off x="5077075" y="1085010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a)   </a:t>
            </a:r>
            <a:r>
              <a:rPr lang="en-GB" sz="2800" dirty="0"/>
              <a:t>0.05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B59A3A-8F95-4CA2-A8AB-04A4BEEDDF0E}"/>
              </a:ext>
            </a:extLst>
          </p:cNvPr>
          <p:cNvSpPr txBox="1"/>
          <p:nvPr/>
        </p:nvSpPr>
        <p:spPr>
          <a:xfrm>
            <a:off x="7430947" y="1712539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8.2 × 10</a:t>
            </a:r>
            <a:r>
              <a:rPr lang="en-GB" sz="2800" baseline="30000" dirty="0"/>
              <a:t>−3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C2BC69-910B-499B-BEFB-511FF3ACEDA8}"/>
              </a:ext>
            </a:extLst>
          </p:cNvPr>
          <p:cNvSpPr txBox="1"/>
          <p:nvPr/>
        </p:nvSpPr>
        <p:spPr>
          <a:xfrm>
            <a:off x="5077075" y="1712539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b)   </a:t>
            </a:r>
            <a:r>
              <a:rPr lang="en-GB" sz="2800" dirty="0"/>
              <a:t>0.0082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C232A-BAAB-4203-B15B-86AE886CEA33}"/>
              </a:ext>
            </a:extLst>
          </p:cNvPr>
          <p:cNvSpPr txBox="1"/>
          <p:nvPr/>
        </p:nvSpPr>
        <p:spPr>
          <a:xfrm>
            <a:off x="7430947" y="2340068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9.9 × 10</a:t>
            </a:r>
            <a:r>
              <a:rPr lang="en-GB" sz="2800" baseline="30000" dirty="0"/>
              <a:t>−1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19AE7F-AB37-4FFE-A8E1-1149791ED7EB}"/>
              </a:ext>
            </a:extLst>
          </p:cNvPr>
          <p:cNvSpPr txBox="1"/>
          <p:nvPr/>
        </p:nvSpPr>
        <p:spPr>
          <a:xfrm>
            <a:off x="5077075" y="2340068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c)   </a:t>
            </a:r>
            <a:r>
              <a:rPr lang="en-GB" sz="2800" dirty="0"/>
              <a:t>0.99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63E49-682C-4851-B67D-664028D9E12A}"/>
              </a:ext>
            </a:extLst>
          </p:cNvPr>
          <p:cNvSpPr txBox="1"/>
          <p:nvPr/>
        </p:nvSpPr>
        <p:spPr>
          <a:xfrm>
            <a:off x="7430947" y="2967597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7.4 × 10</a:t>
            </a:r>
            <a:r>
              <a:rPr lang="en-GB" sz="2800" baseline="30000" dirty="0"/>
              <a:t>−3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3C9096-1314-433C-86C4-F91F8B867576}"/>
              </a:ext>
            </a:extLst>
          </p:cNvPr>
          <p:cNvSpPr txBox="1"/>
          <p:nvPr/>
        </p:nvSpPr>
        <p:spPr>
          <a:xfrm>
            <a:off x="5077075" y="2967597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d)   </a:t>
            </a:r>
            <a:r>
              <a:rPr lang="en-GB" sz="2800" dirty="0"/>
              <a:t>0.0074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7C2F1B-D17A-427C-91FF-D2931698B81A}"/>
              </a:ext>
            </a:extLst>
          </p:cNvPr>
          <p:cNvSpPr txBox="1"/>
          <p:nvPr/>
        </p:nvSpPr>
        <p:spPr>
          <a:xfrm>
            <a:off x="7430947" y="3595126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1.0076 × 10</a:t>
            </a:r>
            <a:r>
              <a:rPr lang="en-GB" sz="2800" baseline="30000" dirty="0"/>
              <a:t>−1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A8E8A5-B1D1-4816-A919-B3B22CB8CA4D}"/>
              </a:ext>
            </a:extLst>
          </p:cNvPr>
          <p:cNvSpPr txBox="1"/>
          <p:nvPr/>
        </p:nvSpPr>
        <p:spPr>
          <a:xfrm>
            <a:off x="5077075" y="3595126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e)   </a:t>
            </a:r>
            <a:r>
              <a:rPr lang="en-GB" sz="2800" dirty="0"/>
              <a:t>0.10076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1E5F91-DF8F-4781-B944-6A45354D7A81}"/>
              </a:ext>
            </a:extLst>
          </p:cNvPr>
          <p:cNvSpPr txBox="1"/>
          <p:nvPr/>
        </p:nvSpPr>
        <p:spPr>
          <a:xfrm>
            <a:off x="7430947" y="422265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7.991 × 10</a:t>
            </a:r>
            <a:r>
              <a:rPr lang="en-GB" sz="2800" baseline="30000" dirty="0"/>
              <a:t>−4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E0E735-28AA-4936-AAE9-A313D09D67C5}"/>
              </a:ext>
            </a:extLst>
          </p:cNvPr>
          <p:cNvSpPr txBox="1"/>
          <p:nvPr/>
        </p:nvSpPr>
        <p:spPr>
          <a:xfrm>
            <a:off x="5077075" y="422265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f)   </a:t>
            </a:r>
            <a:r>
              <a:rPr lang="en-GB" sz="2800" dirty="0"/>
              <a:t>0.0007991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145B9C-D271-4E31-A628-F0F4DC53B455}"/>
              </a:ext>
            </a:extLst>
          </p:cNvPr>
          <p:cNvSpPr txBox="1"/>
          <p:nvPr/>
        </p:nvSpPr>
        <p:spPr>
          <a:xfrm>
            <a:off x="7430947" y="4850184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1.004 × 10</a:t>
            </a:r>
            <a:r>
              <a:rPr lang="en-GB" sz="2800" baseline="300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40D08F-88AF-4B3F-A669-785F0643EB2F}"/>
              </a:ext>
            </a:extLst>
          </p:cNvPr>
          <p:cNvSpPr txBox="1"/>
          <p:nvPr/>
        </p:nvSpPr>
        <p:spPr>
          <a:xfrm>
            <a:off x="5077075" y="4850184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g)   </a:t>
            </a:r>
            <a:r>
              <a:rPr lang="en-GB" sz="2800" dirty="0"/>
              <a:t>10.0400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F32797-7932-4956-AAC7-7B2EFB138B12}"/>
              </a:ext>
            </a:extLst>
          </p:cNvPr>
          <p:cNvSpPr txBox="1"/>
          <p:nvPr/>
        </p:nvSpPr>
        <p:spPr>
          <a:xfrm>
            <a:off x="7430947" y="5477713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5 × 10</a:t>
            </a:r>
            <a:r>
              <a:rPr lang="en-GB" sz="2800" baseline="30000" dirty="0"/>
              <a:t>−2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75F105-3B77-424C-8A9C-4052A3364ED9}"/>
              </a:ext>
            </a:extLst>
          </p:cNvPr>
          <p:cNvSpPr txBox="1"/>
          <p:nvPr/>
        </p:nvSpPr>
        <p:spPr>
          <a:xfrm>
            <a:off x="5077075" y="5477713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h)   </a:t>
            </a:r>
            <a:r>
              <a:rPr lang="en-GB" sz="2800" dirty="0"/>
              <a:t>50 × 10</a:t>
            </a:r>
            <a:r>
              <a:rPr lang="en-GB" sz="2800" baseline="30000" dirty="0"/>
              <a:t>−3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E4EFD0-4583-4E4D-AD90-9A5AC4BB6573}"/>
              </a:ext>
            </a:extLst>
          </p:cNvPr>
          <p:cNvSpPr txBox="1"/>
          <p:nvPr/>
        </p:nvSpPr>
        <p:spPr>
          <a:xfrm>
            <a:off x="7430947" y="610524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4.3 × 10</a:t>
            </a:r>
            <a:r>
              <a:rPr lang="en-GB" sz="2800" baseline="30000" dirty="0"/>
              <a:t>−9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6D408A-53B0-47FF-BC15-3D42926526FB}"/>
              </a:ext>
            </a:extLst>
          </p:cNvPr>
          <p:cNvSpPr txBox="1"/>
          <p:nvPr/>
        </p:nvSpPr>
        <p:spPr>
          <a:xfrm>
            <a:off x="5077075" y="610524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>
                <a:solidFill>
                  <a:prstClr val="black"/>
                </a:solidFill>
              </a:rPr>
              <a:t>i</a:t>
            </a:r>
            <a:r>
              <a:rPr lang="en-GB" sz="2400" dirty="0">
                <a:solidFill>
                  <a:prstClr val="black"/>
                </a:solidFill>
              </a:rPr>
              <a:t>)   </a:t>
            </a:r>
            <a:r>
              <a:rPr lang="en-GB" sz="2800" dirty="0">
                <a:solidFill>
                  <a:prstClr val="black"/>
                </a:solidFill>
              </a:rPr>
              <a:t>0.043 × 10</a:t>
            </a:r>
            <a:r>
              <a:rPr lang="en-GB" sz="2800" baseline="30000" dirty="0">
                <a:solidFill>
                  <a:prstClr val="black"/>
                </a:solidFill>
              </a:rPr>
              <a:t>−7</a:t>
            </a:r>
            <a:r>
              <a:rPr lang="en-GB" sz="2800" dirty="0">
                <a:solidFill>
                  <a:prstClr val="black"/>
                </a:solidFill>
              </a:rPr>
              <a:t> =</a:t>
            </a:r>
            <a:endParaRPr lang="en-GB" sz="2800" baseline="30000" dirty="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F1CB13-D03D-4AB3-9100-B4EAB200BF34}"/>
              </a:ext>
            </a:extLst>
          </p:cNvPr>
          <p:cNvSpPr txBox="1"/>
          <p:nvPr/>
        </p:nvSpPr>
        <p:spPr>
          <a:xfrm>
            <a:off x="619569" y="950403"/>
            <a:ext cx="3781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0.00073 to standard form.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26DD8D-A862-44FF-89C2-99576F3E8783}"/>
              </a:ext>
            </a:extLst>
          </p:cNvPr>
          <p:cNvGrpSpPr/>
          <p:nvPr/>
        </p:nvGrpSpPr>
        <p:grpSpPr>
          <a:xfrm flipH="1">
            <a:off x="2001372" y="1946255"/>
            <a:ext cx="1180800" cy="582735"/>
            <a:chOff x="2038934" y="1946255"/>
            <a:chExt cx="1181640" cy="582735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1DC4EDE-F398-45D5-8CBD-13A1ECA64D88}"/>
                </a:ext>
              </a:extLst>
            </p:cNvPr>
            <p:cNvSpPr/>
            <p:nvPr/>
          </p:nvSpPr>
          <p:spPr>
            <a:xfrm>
              <a:off x="203893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576B837-9B37-4BBF-B259-A0424E6FF812}"/>
                </a:ext>
              </a:extLst>
            </p:cNvPr>
            <p:cNvSpPr/>
            <p:nvPr/>
          </p:nvSpPr>
          <p:spPr>
            <a:xfrm>
              <a:off x="23437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176874DB-C574-43F4-B75F-3DE6186F3163}"/>
                </a:ext>
              </a:extLst>
            </p:cNvPr>
            <p:cNvSpPr/>
            <p:nvPr/>
          </p:nvSpPr>
          <p:spPr>
            <a:xfrm>
              <a:off x="2648534" y="1963967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9659587E-964D-41AE-A7B7-8C715F9ECA31}"/>
                </a:ext>
              </a:extLst>
            </p:cNvPr>
            <p:cNvSpPr/>
            <p:nvPr/>
          </p:nvSpPr>
          <p:spPr>
            <a:xfrm>
              <a:off x="2968574" y="1946255"/>
              <a:ext cx="252000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966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5" grpId="0"/>
      <p:bldP spid="47" grpId="0"/>
      <p:bldP spid="49" grpId="0"/>
      <p:bldP spid="51" grpId="0"/>
      <p:bldP spid="53" grpId="0"/>
      <p:bldP spid="55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6.000000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287200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203893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4373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4853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6,000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AE987A-283F-4E5C-9C07-B35B862B2A88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 × 10</a:t>
            </a:r>
            <a:r>
              <a:rPr lang="en-GB" sz="2800" baseline="30000" dirty="0">
                <a:solidFill>
                  <a:prstClr val="black"/>
                </a:solidFill>
              </a:rPr>
              <a:t>3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</p:spTree>
    <p:extLst>
      <p:ext uri="{BB962C8B-B14F-4D97-AF65-F5344CB8AC3E}">
        <p14:creationId xmlns:p14="http://schemas.microsoft.com/office/powerpoint/2010/main" val="4997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23" grpId="0" animBg="1"/>
      <p:bldP spid="24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5.3 × 10</a:t>
            </a:r>
            <a:r>
              <a:rPr lang="en-GB" sz="2800" baseline="30000" dirty="0">
                <a:solidFill>
                  <a:prstClr val="black"/>
                </a:solidFill>
              </a:rPr>
              <a:t>3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5.3000000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287200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201607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4373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4853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5,300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4FAC4D-5C04-4A1E-80A6-0160D5B8320B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7203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23" grpId="0" animBg="1"/>
      <p:bldP spid="24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2.37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2.37000000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43842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197797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2087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2821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56CE555-EDE4-4198-8FE6-23C585ABAB46}"/>
              </a:ext>
            </a:extLst>
          </p:cNvPr>
          <p:cNvSpPr/>
          <p:nvPr/>
        </p:nvSpPr>
        <p:spPr>
          <a:xfrm>
            <a:off x="292793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E283EA-1C8C-445B-83B7-6B0F36E86B74}"/>
              </a:ext>
            </a:extLst>
          </p:cNvPr>
          <p:cNvSpPr/>
          <p:nvPr/>
        </p:nvSpPr>
        <p:spPr>
          <a:xfrm>
            <a:off x="321749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237000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B5EFD-8D48-45EB-A560-49C0C7D1D53E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9191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23" grpId="0" animBg="1"/>
      <p:bldP spid="24" grpId="0" animBg="1"/>
      <p:bldP spid="27" grpId="0" animBg="1"/>
      <p:bldP spid="28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3A921-CEAE-4DFF-8EB2-660821BA800F}"/>
              </a:ext>
            </a:extLst>
          </p:cNvPr>
          <p:cNvSpPr txBox="1"/>
          <p:nvPr/>
        </p:nvSpPr>
        <p:spPr>
          <a:xfrm>
            <a:off x="2081476" y="5328139"/>
            <a:ext cx="574304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This is </a:t>
            </a:r>
            <a:r>
              <a:rPr lang="en-GB" sz="2000" b="1" dirty="0"/>
              <a:t>scientific notation </a:t>
            </a:r>
            <a:r>
              <a:rPr lang="en-GB" sz="2000" dirty="0"/>
              <a:t>for numbers. </a:t>
            </a:r>
          </a:p>
          <a:p>
            <a:pPr algn="ctr"/>
            <a:r>
              <a:rPr lang="en-GB" sz="2000" dirty="0"/>
              <a:t>It is </a:t>
            </a:r>
            <a:r>
              <a:rPr lang="en-GB" sz="2000" b="1" dirty="0"/>
              <a:t>standard</a:t>
            </a:r>
            <a:r>
              <a:rPr lang="en-GB" sz="2000" dirty="0"/>
              <a:t> because everyone agrees to use it.</a:t>
            </a:r>
          </a:p>
          <a:p>
            <a:pPr algn="ctr"/>
            <a:endParaRPr lang="en-GB" sz="1100" dirty="0"/>
          </a:p>
          <a:p>
            <a:pPr algn="ctr"/>
            <a:r>
              <a:rPr lang="en-GB" sz="2000" dirty="0"/>
              <a:t>Standardisation makes is easier to compare numbers </a:t>
            </a:r>
          </a:p>
          <a:p>
            <a:pPr algn="ctr"/>
            <a:r>
              <a:rPr lang="en-GB" sz="2000" dirty="0"/>
              <a:t>&amp; to communicate scientifically.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733CE-3255-4E72-909E-20969939B9F8}"/>
              </a:ext>
            </a:extLst>
          </p:cNvPr>
          <p:cNvSpPr txBox="1"/>
          <p:nvPr/>
        </p:nvSpPr>
        <p:spPr>
          <a:xfrm>
            <a:off x="6392532" y="975947"/>
            <a:ext cx="497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2</a:t>
            </a:r>
            <a:endParaRPr lang="en-GB" sz="2000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141ED-F449-4B44-918A-14A89F2B21C8}"/>
              </a:ext>
            </a:extLst>
          </p:cNvPr>
          <p:cNvSpPr txBox="1"/>
          <p:nvPr/>
        </p:nvSpPr>
        <p:spPr>
          <a:xfrm>
            <a:off x="6571826" y="149470"/>
            <a:ext cx="175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Standard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0F98D-F5B1-4F33-845F-084AD20E68D1}"/>
              </a:ext>
            </a:extLst>
          </p:cNvPr>
          <p:cNvSpPr txBox="1"/>
          <p:nvPr/>
        </p:nvSpPr>
        <p:spPr>
          <a:xfrm>
            <a:off x="1690268" y="149470"/>
            <a:ext cx="173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Ordinary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6B85B-3B24-403E-B0B5-300DB33B33B4}"/>
              </a:ext>
            </a:extLst>
          </p:cNvPr>
          <p:cNvSpPr txBox="1"/>
          <p:nvPr/>
        </p:nvSpPr>
        <p:spPr>
          <a:xfrm>
            <a:off x="1996282" y="975947"/>
            <a:ext cx="112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200</a:t>
            </a:r>
            <a:endParaRPr lang="en-GB" sz="2000" baseline="30000" dirty="0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9D5F34C4-F28A-4EC9-A4A1-1A1F0E091453}"/>
              </a:ext>
            </a:extLst>
          </p:cNvPr>
          <p:cNvSpPr/>
          <p:nvPr/>
        </p:nvSpPr>
        <p:spPr>
          <a:xfrm rot="16200000">
            <a:off x="6560674" y="1326027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F8584A1-F505-46B7-A805-B42745D05C06}"/>
              </a:ext>
            </a:extLst>
          </p:cNvPr>
          <p:cNvSpPr/>
          <p:nvPr/>
        </p:nvSpPr>
        <p:spPr>
          <a:xfrm rot="16200000">
            <a:off x="8381854" y="1326027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970976-0C54-4331-AFB0-61D6D9C49742}"/>
                  </a:ext>
                </a:extLst>
              </p:cNvPr>
              <p:cNvSpPr txBox="1"/>
              <p:nvPr/>
            </p:nvSpPr>
            <p:spPr>
              <a:xfrm>
                <a:off x="5933595" y="1998140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970976-0C54-4331-AFB0-61D6D9C4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95" y="1998140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110" t="-5172" r="-41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FAF4AEA-E129-4884-9CE5-2628C77879D5}"/>
              </a:ext>
            </a:extLst>
          </p:cNvPr>
          <p:cNvSpPr txBox="1"/>
          <p:nvPr/>
        </p:nvSpPr>
        <p:spPr>
          <a:xfrm>
            <a:off x="1686582" y="1896207"/>
            <a:ext cx="174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“two hundred”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59F3F-D960-4570-991B-D216535967AD}"/>
              </a:ext>
            </a:extLst>
          </p:cNvPr>
          <p:cNvSpPr txBox="1"/>
          <p:nvPr/>
        </p:nvSpPr>
        <p:spPr>
          <a:xfrm>
            <a:off x="7888183" y="958363"/>
            <a:ext cx="1157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 10</a:t>
            </a:r>
            <a:r>
              <a:rPr lang="en-GB" sz="4800" baseline="30000" dirty="0"/>
              <a:t>2</a:t>
            </a:r>
            <a:endParaRPr lang="en-GB" sz="20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F777A-4DB2-40CD-BABF-CC4A2480A7DE}"/>
              </a:ext>
            </a:extLst>
          </p:cNvPr>
          <p:cNvSpPr txBox="1"/>
          <p:nvPr/>
        </p:nvSpPr>
        <p:spPr>
          <a:xfrm>
            <a:off x="6158494" y="3234761"/>
            <a:ext cx="965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3.5</a:t>
            </a:r>
            <a:endParaRPr lang="en-GB" sz="20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4DF59-684D-4765-A86F-97242D5DD62A}"/>
              </a:ext>
            </a:extLst>
          </p:cNvPr>
          <p:cNvSpPr txBox="1"/>
          <p:nvPr/>
        </p:nvSpPr>
        <p:spPr>
          <a:xfrm>
            <a:off x="1763045" y="3234761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3,500</a:t>
            </a:r>
            <a:endParaRPr lang="en-GB" sz="2000" baseline="30000" dirty="0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D2CAC9A-7C45-4ABF-90D4-EA3953C0FB41}"/>
              </a:ext>
            </a:extLst>
          </p:cNvPr>
          <p:cNvSpPr/>
          <p:nvPr/>
        </p:nvSpPr>
        <p:spPr>
          <a:xfrm rot="16200000">
            <a:off x="6560674" y="3584841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A3E8179-812C-4169-9183-2C6075DA792E}"/>
              </a:ext>
            </a:extLst>
          </p:cNvPr>
          <p:cNvSpPr/>
          <p:nvPr/>
        </p:nvSpPr>
        <p:spPr>
          <a:xfrm rot="16200000">
            <a:off x="8381854" y="3584841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784413-B934-4C2D-A3D5-2C2FA8F8628C}"/>
                  </a:ext>
                </a:extLst>
              </p:cNvPr>
              <p:cNvSpPr txBox="1"/>
              <p:nvPr/>
            </p:nvSpPr>
            <p:spPr>
              <a:xfrm>
                <a:off x="5933595" y="4256954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784413-B934-4C2D-A3D5-2C2FA8F8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95" y="4256954"/>
                <a:ext cx="1333763" cy="707886"/>
              </a:xfrm>
              <a:prstGeom prst="rect">
                <a:avLst/>
              </a:prstGeom>
              <a:blipFill>
                <a:blip r:embed="rId3"/>
                <a:stretch>
                  <a:fillRect l="-4110" t="-4310" r="-41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2268E8-859A-4EAD-8228-2CD763A10B5C}"/>
              </a:ext>
            </a:extLst>
          </p:cNvPr>
          <p:cNvSpPr txBox="1"/>
          <p:nvPr/>
        </p:nvSpPr>
        <p:spPr>
          <a:xfrm>
            <a:off x="863604" y="4155021"/>
            <a:ext cx="3387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“three thousand five hundred”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60B44-6559-4ECD-9327-692650CE7A0C}"/>
              </a:ext>
            </a:extLst>
          </p:cNvPr>
          <p:cNvSpPr txBox="1"/>
          <p:nvPr/>
        </p:nvSpPr>
        <p:spPr>
          <a:xfrm>
            <a:off x="7957913" y="3217177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10</a:t>
            </a:r>
            <a:r>
              <a:rPr lang="en-GB" sz="4800" baseline="30000" dirty="0"/>
              <a:t>3</a:t>
            </a:r>
            <a:endParaRPr lang="en-GB" sz="20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8D677-2A0B-4851-8814-DDF5F5CDEC90}"/>
              </a:ext>
            </a:extLst>
          </p:cNvPr>
          <p:cNvSpPr txBox="1"/>
          <p:nvPr/>
        </p:nvSpPr>
        <p:spPr>
          <a:xfrm>
            <a:off x="7617526" y="1998140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A2B45-9804-46CC-A184-66626187F3B4}"/>
              </a:ext>
            </a:extLst>
          </p:cNvPr>
          <p:cNvSpPr txBox="1"/>
          <p:nvPr/>
        </p:nvSpPr>
        <p:spPr>
          <a:xfrm>
            <a:off x="7617526" y="4256954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38D5FF-8110-44AF-899D-FD6207F75B41}"/>
              </a:ext>
            </a:extLst>
          </p:cNvPr>
          <p:cNvSpPr txBox="1"/>
          <p:nvPr/>
        </p:nvSpPr>
        <p:spPr>
          <a:xfrm>
            <a:off x="7296695" y="937342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1C2351-421F-459E-9A3B-4ECD00EC1AC6}"/>
              </a:ext>
            </a:extLst>
          </p:cNvPr>
          <p:cNvSpPr txBox="1"/>
          <p:nvPr/>
        </p:nvSpPr>
        <p:spPr>
          <a:xfrm>
            <a:off x="7296695" y="3196156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08389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  <p:bldP spid="12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2.37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2.37000000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43842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197797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2087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2821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56CE555-EDE4-4198-8FE6-23C585ABAB46}"/>
              </a:ext>
            </a:extLst>
          </p:cNvPr>
          <p:cNvSpPr/>
          <p:nvPr/>
        </p:nvSpPr>
        <p:spPr>
          <a:xfrm>
            <a:off x="292793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E283EA-1C8C-445B-83B7-6B0F36E86B74}"/>
              </a:ext>
            </a:extLst>
          </p:cNvPr>
          <p:cNvSpPr/>
          <p:nvPr/>
        </p:nvSpPr>
        <p:spPr>
          <a:xfrm>
            <a:off x="321749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237000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65E51-C006-432B-BBE7-AB9AB33EDE3D}"/>
              </a:ext>
            </a:extLst>
          </p:cNvPr>
          <p:cNvSpPr txBox="1"/>
          <p:nvPr/>
        </p:nvSpPr>
        <p:spPr>
          <a:xfrm>
            <a:off x="4768265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7 × 10</a:t>
            </a:r>
            <a:r>
              <a:rPr lang="en-GB" sz="2800" baseline="30000" dirty="0">
                <a:solidFill>
                  <a:prstClr val="black"/>
                </a:solidFill>
              </a:rPr>
              <a:t>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31022-3722-414C-9FDA-B308869C4F48}"/>
              </a:ext>
            </a:extLst>
          </p:cNvPr>
          <p:cNvSpPr txBox="1"/>
          <p:nvPr/>
        </p:nvSpPr>
        <p:spPr>
          <a:xfrm>
            <a:off x="6471898" y="2133744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7.000000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4A695-0ABE-47CC-87D9-9962D370A5F4}"/>
              </a:ext>
            </a:extLst>
          </p:cNvPr>
          <p:cNvSpPr/>
          <p:nvPr/>
        </p:nvSpPr>
        <p:spPr>
          <a:xfrm>
            <a:off x="836924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4154A74-FF3F-49F0-9096-7D34ABE01D91}"/>
              </a:ext>
            </a:extLst>
          </p:cNvPr>
          <p:cNvSpPr/>
          <p:nvPr/>
        </p:nvSpPr>
        <p:spPr>
          <a:xfrm>
            <a:off x="6908789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ABF99E5-B257-4D51-9051-A345E8EE15B1}"/>
              </a:ext>
            </a:extLst>
          </p:cNvPr>
          <p:cNvSpPr/>
          <p:nvPr/>
        </p:nvSpPr>
        <p:spPr>
          <a:xfrm>
            <a:off x="725168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EE06DA1-E6E7-481C-ABDB-961B83FD736B}"/>
              </a:ext>
            </a:extLst>
          </p:cNvPr>
          <p:cNvSpPr/>
          <p:nvPr/>
        </p:nvSpPr>
        <p:spPr>
          <a:xfrm>
            <a:off x="755902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C7EA88D-FE1E-4BD1-AD12-087F83A344DF}"/>
              </a:ext>
            </a:extLst>
          </p:cNvPr>
          <p:cNvSpPr/>
          <p:nvPr/>
        </p:nvSpPr>
        <p:spPr>
          <a:xfrm>
            <a:off x="7858749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E1D36-6D03-4ECA-AE54-B2CD31454A2A}"/>
              </a:ext>
            </a:extLst>
          </p:cNvPr>
          <p:cNvSpPr txBox="1"/>
          <p:nvPr/>
        </p:nvSpPr>
        <p:spPr>
          <a:xfrm>
            <a:off x="6861225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70,000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8FA6D5-82BB-4CEA-AD39-6333988E6490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6710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30" grpId="0" animBg="1"/>
      <p:bldP spid="32" grpId="0" animBg="1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2.37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2.37000000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43842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197797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2087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2821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56CE555-EDE4-4198-8FE6-23C585ABAB46}"/>
              </a:ext>
            </a:extLst>
          </p:cNvPr>
          <p:cNvSpPr/>
          <p:nvPr/>
        </p:nvSpPr>
        <p:spPr>
          <a:xfrm>
            <a:off x="292793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E283EA-1C8C-445B-83B7-6B0F36E86B74}"/>
              </a:ext>
            </a:extLst>
          </p:cNvPr>
          <p:cNvSpPr/>
          <p:nvPr/>
        </p:nvSpPr>
        <p:spPr>
          <a:xfrm>
            <a:off x="321749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237000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65E51-C006-432B-BBE7-AB9AB33EDE3D}"/>
              </a:ext>
            </a:extLst>
          </p:cNvPr>
          <p:cNvSpPr txBox="1"/>
          <p:nvPr/>
        </p:nvSpPr>
        <p:spPr>
          <a:xfrm>
            <a:off x="4768265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7.1 × 10</a:t>
            </a:r>
            <a:r>
              <a:rPr lang="en-GB" sz="2800" baseline="30000" dirty="0">
                <a:solidFill>
                  <a:prstClr val="black"/>
                </a:solidFill>
              </a:rPr>
              <a:t>3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31022-3722-414C-9FDA-B308869C4F48}"/>
              </a:ext>
            </a:extLst>
          </p:cNvPr>
          <p:cNvSpPr txBox="1"/>
          <p:nvPr/>
        </p:nvSpPr>
        <p:spPr>
          <a:xfrm>
            <a:off x="6471898" y="2133744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7.1000000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4A695-0ABE-47CC-87D9-9962D370A5F4}"/>
              </a:ext>
            </a:extLst>
          </p:cNvPr>
          <p:cNvSpPr/>
          <p:nvPr/>
        </p:nvSpPr>
        <p:spPr>
          <a:xfrm>
            <a:off x="780155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4154A74-FF3F-49F0-9096-7D34ABE01D91}"/>
              </a:ext>
            </a:extLst>
          </p:cNvPr>
          <p:cNvSpPr/>
          <p:nvPr/>
        </p:nvSpPr>
        <p:spPr>
          <a:xfrm>
            <a:off x="6908789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ABF99E5-B257-4D51-9051-A345E8EE15B1}"/>
              </a:ext>
            </a:extLst>
          </p:cNvPr>
          <p:cNvSpPr/>
          <p:nvPr/>
        </p:nvSpPr>
        <p:spPr>
          <a:xfrm>
            <a:off x="725168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EE06DA1-E6E7-481C-ABDB-961B83FD736B}"/>
              </a:ext>
            </a:extLst>
          </p:cNvPr>
          <p:cNvSpPr/>
          <p:nvPr/>
        </p:nvSpPr>
        <p:spPr>
          <a:xfrm>
            <a:off x="755902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E1D36-6D03-4ECA-AE54-B2CD31454A2A}"/>
              </a:ext>
            </a:extLst>
          </p:cNvPr>
          <p:cNvSpPr txBox="1"/>
          <p:nvPr/>
        </p:nvSpPr>
        <p:spPr>
          <a:xfrm>
            <a:off x="6861225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7,100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CD95CB-4FB7-4D98-890B-01A57D807865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2419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30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2.37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2.37000000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3438426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>
            <a:off x="197797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744A4D7-BECC-4BFD-BEC2-D24D972476B3}"/>
              </a:ext>
            </a:extLst>
          </p:cNvPr>
          <p:cNvSpPr/>
          <p:nvPr/>
        </p:nvSpPr>
        <p:spPr>
          <a:xfrm>
            <a:off x="232087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E1C5E2-171D-4052-9171-09E355980CEB}"/>
              </a:ext>
            </a:extLst>
          </p:cNvPr>
          <p:cNvSpPr/>
          <p:nvPr/>
        </p:nvSpPr>
        <p:spPr>
          <a:xfrm>
            <a:off x="262821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56CE555-EDE4-4198-8FE6-23C585ABAB46}"/>
              </a:ext>
            </a:extLst>
          </p:cNvPr>
          <p:cNvSpPr/>
          <p:nvPr/>
        </p:nvSpPr>
        <p:spPr>
          <a:xfrm>
            <a:off x="2927934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E283EA-1C8C-445B-83B7-6B0F36E86B74}"/>
              </a:ext>
            </a:extLst>
          </p:cNvPr>
          <p:cNvSpPr/>
          <p:nvPr/>
        </p:nvSpPr>
        <p:spPr>
          <a:xfrm>
            <a:off x="3217494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237000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65E51-C006-432B-BBE7-AB9AB33EDE3D}"/>
              </a:ext>
            </a:extLst>
          </p:cNvPr>
          <p:cNvSpPr txBox="1"/>
          <p:nvPr/>
        </p:nvSpPr>
        <p:spPr>
          <a:xfrm>
            <a:off x="4768265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9.05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331022-3722-414C-9FDA-B308869C4F48}"/>
              </a:ext>
            </a:extLst>
          </p:cNvPr>
          <p:cNvSpPr txBox="1"/>
          <p:nvPr/>
        </p:nvSpPr>
        <p:spPr>
          <a:xfrm>
            <a:off x="6471898" y="2133744"/>
            <a:ext cx="2933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9.05000000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4A695-0ABE-47CC-87D9-9962D370A5F4}"/>
              </a:ext>
            </a:extLst>
          </p:cNvPr>
          <p:cNvSpPr/>
          <p:nvPr/>
        </p:nvSpPr>
        <p:spPr>
          <a:xfrm>
            <a:off x="8369241" y="238357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4154A74-FF3F-49F0-9096-7D34ABE01D91}"/>
              </a:ext>
            </a:extLst>
          </p:cNvPr>
          <p:cNvSpPr/>
          <p:nvPr/>
        </p:nvSpPr>
        <p:spPr>
          <a:xfrm>
            <a:off x="6908789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ABF99E5-B257-4D51-9051-A345E8EE15B1}"/>
              </a:ext>
            </a:extLst>
          </p:cNvPr>
          <p:cNvSpPr/>
          <p:nvPr/>
        </p:nvSpPr>
        <p:spPr>
          <a:xfrm>
            <a:off x="725168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EE06DA1-E6E7-481C-ABDB-961B83FD736B}"/>
              </a:ext>
            </a:extLst>
          </p:cNvPr>
          <p:cNvSpPr/>
          <p:nvPr/>
        </p:nvSpPr>
        <p:spPr>
          <a:xfrm>
            <a:off x="755902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C7EA88D-FE1E-4BD1-AD12-087F83A344DF}"/>
              </a:ext>
            </a:extLst>
          </p:cNvPr>
          <p:cNvSpPr/>
          <p:nvPr/>
        </p:nvSpPr>
        <p:spPr>
          <a:xfrm>
            <a:off x="7858749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011AFA-4A60-4D6E-AF1D-99FBBBFE1F96}"/>
              </a:ext>
            </a:extLst>
          </p:cNvPr>
          <p:cNvSpPr/>
          <p:nvPr/>
        </p:nvSpPr>
        <p:spPr>
          <a:xfrm>
            <a:off x="8148309" y="1963967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AE1D36-6D03-4ECA-AE54-B2CD31454A2A}"/>
              </a:ext>
            </a:extLst>
          </p:cNvPr>
          <p:cNvSpPr txBox="1"/>
          <p:nvPr/>
        </p:nvSpPr>
        <p:spPr>
          <a:xfrm>
            <a:off x="6861225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905000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95724-4163-40E1-8D97-E373595F7C1F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33191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 animBg="1"/>
      <p:bldP spid="30" grpId="0" animBg="1"/>
      <p:bldP spid="32" grpId="0" animBg="1"/>
      <p:bldP spid="33" grpId="0" animBg="1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2.8 × 10</a:t>
            </a:r>
            <a:r>
              <a:rPr lang="en-GB" sz="2800" baseline="30000" dirty="0">
                <a:solidFill>
                  <a:prstClr val="black"/>
                </a:solidFill>
              </a:rPr>
              <a:t>−2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00002.8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255296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0.028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1254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DE3B5-7EE5-4FB0-90A4-9BF913392B46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42032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31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1.56 × 10</a:t>
            </a:r>
            <a:r>
              <a:rPr lang="en-GB" sz="2800" baseline="30000" dirty="0">
                <a:solidFill>
                  <a:prstClr val="black"/>
                </a:solidFill>
              </a:rPr>
              <a:t>−3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22239" y="2133744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000001.56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973356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237000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1254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98488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66484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98D13-E150-4049-A64F-E6DA81742760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8278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31" grpId="0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6.4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00006.4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68951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0.00064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392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102870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72199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17F2C-49F7-474A-A9CE-10F80D32356A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34958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31" grpId="0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6.4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00006.4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68951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0.00064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392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102870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72199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D1F7-5923-45E1-AEA0-B271FCB3FE89}"/>
              </a:ext>
            </a:extLst>
          </p:cNvPr>
          <p:cNvSpPr txBox="1"/>
          <p:nvPr/>
        </p:nvSpPr>
        <p:spPr>
          <a:xfrm>
            <a:off x="477984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8 × 10</a:t>
            </a:r>
            <a:r>
              <a:rPr lang="en-GB" sz="2800" baseline="30000" dirty="0">
                <a:solidFill>
                  <a:prstClr val="black"/>
                </a:solidFill>
              </a:rPr>
              <a:t>−2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684E9-26E7-4C24-9D87-20FD8FE1A888}"/>
              </a:ext>
            </a:extLst>
          </p:cNvPr>
          <p:cNvSpPr txBox="1"/>
          <p:nvPr/>
        </p:nvSpPr>
        <p:spPr>
          <a:xfrm>
            <a:off x="5332853" y="213374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DD628F-FDF0-4F25-9A78-095E585909BA}"/>
              </a:ext>
            </a:extLst>
          </p:cNvPr>
          <p:cNvSpPr/>
          <p:nvPr/>
        </p:nvSpPr>
        <p:spPr>
          <a:xfrm>
            <a:off x="620340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FFD27AE-C4C5-4EB3-B413-122FC14D3EB4}"/>
              </a:ext>
            </a:extLst>
          </p:cNvPr>
          <p:cNvSpPr/>
          <p:nvPr/>
        </p:nvSpPr>
        <p:spPr>
          <a:xfrm flipH="1">
            <a:off x="65864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EDEE8-12F7-4F2B-8214-EDDD016A9686}"/>
              </a:ext>
            </a:extLst>
          </p:cNvPr>
          <p:cNvSpPr txBox="1"/>
          <p:nvPr/>
        </p:nvSpPr>
        <p:spPr>
          <a:xfrm>
            <a:off x="687280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0.08</a:t>
            </a:r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29FE39D-E9D8-4DCC-B46C-4BAD4F084D59}"/>
              </a:ext>
            </a:extLst>
          </p:cNvPr>
          <p:cNvSpPr/>
          <p:nvPr/>
        </p:nvSpPr>
        <p:spPr>
          <a:xfrm flipH="1">
            <a:off x="62816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377F70-7B3E-4BE5-8FA5-1A3D8E3003E0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31288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3" grpId="0" animBg="1"/>
      <p:bldP spid="31" grpId="0"/>
      <p:bldP spid="15" grpId="0" animBg="1"/>
      <p:bldP spid="16" grpId="0" animBg="1"/>
      <p:bldP spid="17" grpId="0" animBg="1"/>
      <p:bldP spid="19" grpId="0"/>
      <p:bldP spid="20" grpId="0" animBg="1"/>
      <p:bldP spid="21" grpId="0" animBg="1"/>
      <p:bldP spid="23" grpId="0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6.4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00006.4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68951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0.00064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392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102870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72199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D1F7-5923-45E1-AEA0-B271FCB3FE89}"/>
              </a:ext>
            </a:extLst>
          </p:cNvPr>
          <p:cNvSpPr txBox="1"/>
          <p:nvPr/>
        </p:nvSpPr>
        <p:spPr>
          <a:xfrm>
            <a:off x="477984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4.1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684E9-26E7-4C24-9D87-20FD8FE1A888}"/>
              </a:ext>
            </a:extLst>
          </p:cNvPr>
          <p:cNvSpPr txBox="1"/>
          <p:nvPr/>
        </p:nvSpPr>
        <p:spPr>
          <a:xfrm>
            <a:off x="533285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00004.1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DD628F-FDF0-4F25-9A78-095E585909BA}"/>
              </a:ext>
            </a:extLst>
          </p:cNvPr>
          <p:cNvSpPr/>
          <p:nvPr/>
        </p:nvSpPr>
        <p:spPr>
          <a:xfrm>
            <a:off x="563190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FFD27AE-C4C5-4EB3-B413-122FC14D3EB4}"/>
              </a:ext>
            </a:extLst>
          </p:cNvPr>
          <p:cNvSpPr/>
          <p:nvPr/>
        </p:nvSpPr>
        <p:spPr>
          <a:xfrm flipH="1">
            <a:off x="65864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EDEE8-12F7-4F2B-8214-EDDD016A9686}"/>
              </a:ext>
            </a:extLst>
          </p:cNvPr>
          <p:cNvSpPr txBox="1"/>
          <p:nvPr/>
        </p:nvSpPr>
        <p:spPr>
          <a:xfrm>
            <a:off x="687280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0.00041</a:t>
            </a:r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29FE39D-E9D8-4DCC-B46C-4BAD4F084D59}"/>
              </a:ext>
            </a:extLst>
          </p:cNvPr>
          <p:cNvSpPr/>
          <p:nvPr/>
        </p:nvSpPr>
        <p:spPr>
          <a:xfrm flipH="1">
            <a:off x="62816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5CA836B-164E-4C84-92CD-FC527A243860}"/>
              </a:ext>
            </a:extLst>
          </p:cNvPr>
          <p:cNvSpPr/>
          <p:nvPr/>
        </p:nvSpPr>
        <p:spPr>
          <a:xfrm flipH="1">
            <a:off x="597109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E803B72-F2E2-4DB0-ABFE-2DDB6E20392F}"/>
              </a:ext>
            </a:extLst>
          </p:cNvPr>
          <p:cNvSpPr/>
          <p:nvPr/>
        </p:nvSpPr>
        <p:spPr>
          <a:xfrm flipH="1">
            <a:off x="566438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44C570-5463-48E3-A902-8FAA8988AE67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29190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3" grpId="0"/>
      <p:bldP spid="24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6.4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00006.4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68951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0.00064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392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102870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72199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54D1F7-5923-45E1-AEA0-B271FCB3FE89}"/>
              </a:ext>
            </a:extLst>
          </p:cNvPr>
          <p:cNvSpPr txBox="1"/>
          <p:nvPr/>
        </p:nvSpPr>
        <p:spPr>
          <a:xfrm>
            <a:off x="477984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1.06 × 10</a:t>
            </a:r>
            <a:r>
              <a:rPr lang="en-GB" sz="2800" baseline="30000" dirty="0">
                <a:solidFill>
                  <a:prstClr val="black"/>
                </a:solidFill>
              </a:rPr>
              <a:t>−3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4684E9-26E7-4C24-9D87-20FD8FE1A888}"/>
              </a:ext>
            </a:extLst>
          </p:cNvPr>
          <p:cNvSpPr txBox="1"/>
          <p:nvPr/>
        </p:nvSpPr>
        <p:spPr>
          <a:xfrm>
            <a:off x="5332853" y="2133744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00001.06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DD628F-FDF0-4F25-9A78-095E585909BA}"/>
              </a:ext>
            </a:extLst>
          </p:cNvPr>
          <p:cNvSpPr/>
          <p:nvPr/>
        </p:nvSpPr>
        <p:spPr>
          <a:xfrm>
            <a:off x="591765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FFD27AE-C4C5-4EB3-B413-122FC14D3EB4}"/>
              </a:ext>
            </a:extLst>
          </p:cNvPr>
          <p:cNvSpPr/>
          <p:nvPr/>
        </p:nvSpPr>
        <p:spPr>
          <a:xfrm flipH="1">
            <a:off x="65864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5EDEE8-12F7-4F2B-8214-EDDD016A9686}"/>
              </a:ext>
            </a:extLst>
          </p:cNvPr>
          <p:cNvSpPr txBox="1"/>
          <p:nvPr/>
        </p:nvSpPr>
        <p:spPr>
          <a:xfrm>
            <a:off x="687280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0.00106</a:t>
            </a:r>
            <a:endParaRPr lang="en-GB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B29FE39D-E9D8-4DCC-B46C-4BAD4F084D59}"/>
              </a:ext>
            </a:extLst>
          </p:cNvPr>
          <p:cNvSpPr/>
          <p:nvPr/>
        </p:nvSpPr>
        <p:spPr>
          <a:xfrm flipH="1">
            <a:off x="628160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55CA836B-164E-4C84-92CD-FC527A243860}"/>
              </a:ext>
            </a:extLst>
          </p:cNvPr>
          <p:cNvSpPr/>
          <p:nvPr/>
        </p:nvSpPr>
        <p:spPr>
          <a:xfrm flipH="1">
            <a:off x="597109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45CAE-7302-4CAE-B2F9-F1F0198B3E25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4347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3" grpId="0"/>
      <p:bldP spid="24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-162550" y="676083"/>
            <a:ext cx="526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Convert   </a:t>
            </a:r>
            <a:r>
              <a:rPr lang="en-GB" sz="2800" dirty="0">
                <a:solidFill>
                  <a:prstClr val="black"/>
                </a:solidFill>
              </a:rPr>
              <a:t>6.4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 </a:t>
            </a:r>
            <a:r>
              <a:rPr lang="en-GB" dirty="0"/>
              <a:t>to an ordinary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390463" y="213374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00006.4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BE8D70-7EEC-4935-BF3A-C0D53C153FBC}"/>
              </a:ext>
            </a:extLst>
          </p:cNvPr>
          <p:cNvSpPr txBox="1"/>
          <p:nvPr/>
        </p:nvSpPr>
        <p:spPr>
          <a:xfrm>
            <a:off x="8441758" y="-30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Stencil" panose="040409050D0802020404" pitchFamily="82" charset="0"/>
              </a:rPr>
              <a:t>YOUR 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689511" y="239500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BBC76E6-57CA-4623-820E-1630F12D1564}"/>
              </a:ext>
            </a:extLst>
          </p:cNvPr>
          <p:cNvSpPr/>
          <p:nvPr/>
        </p:nvSpPr>
        <p:spPr>
          <a:xfrm flipH="1">
            <a:off x="16440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D14566-F63B-4419-863F-AF48B1973332}"/>
              </a:ext>
            </a:extLst>
          </p:cNvPr>
          <p:cNvSpPr txBox="1"/>
          <p:nvPr/>
        </p:nvSpPr>
        <p:spPr>
          <a:xfrm>
            <a:off x="1930410" y="3640263"/>
            <a:ext cx="162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= 0.00064</a:t>
            </a:r>
            <a:endParaRPr lang="en-GB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5E9DE58-1549-42C9-B30A-B830CD746F04}"/>
              </a:ext>
            </a:extLst>
          </p:cNvPr>
          <p:cNvSpPr/>
          <p:nvPr/>
        </p:nvSpPr>
        <p:spPr>
          <a:xfrm flipH="1">
            <a:off x="133921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8D231512-E9EE-4C27-8A44-DAD2FF92264D}"/>
              </a:ext>
            </a:extLst>
          </p:cNvPr>
          <p:cNvSpPr/>
          <p:nvPr/>
        </p:nvSpPr>
        <p:spPr>
          <a:xfrm flipH="1">
            <a:off x="1028700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0B251A5-4CD4-4948-AA87-7250716A2F2E}"/>
              </a:ext>
            </a:extLst>
          </p:cNvPr>
          <p:cNvSpPr/>
          <p:nvPr/>
        </p:nvSpPr>
        <p:spPr>
          <a:xfrm flipH="1">
            <a:off x="721995" y="1946255"/>
            <a:ext cx="252000" cy="565023"/>
          </a:xfrm>
          <a:prstGeom prst="arc">
            <a:avLst>
              <a:gd name="adj1" fmla="val 10954402"/>
              <a:gd name="adj2" fmla="val 20755705"/>
            </a:avLst>
          </a:prstGeom>
          <a:ln w="28575">
            <a:solidFill>
              <a:srgbClr val="0070C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1342A-973B-4D5B-BB15-AF75A8056151}"/>
              </a:ext>
            </a:extLst>
          </p:cNvPr>
          <p:cNvSpPr txBox="1"/>
          <p:nvPr/>
        </p:nvSpPr>
        <p:spPr>
          <a:xfrm>
            <a:off x="5979245" y="609745"/>
            <a:ext cx="295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Convert to ordinary numbers.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D560B-ACBD-4ADB-B775-237BCAFE7761}"/>
              </a:ext>
            </a:extLst>
          </p:cNvPr>
          <p:cNvSpPr txBox="1"/>
          <p:nvPr/>
        </p:nvSpPr>
        <p:spPr>
          <a:xfrm>
            <a:off x="7430947" y="1085010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90,000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BFAF9-F6EF-4536-8EB4-2DCF76D9A25B}"/>
              </a:ext>
            </a:extLst>
          </p:cNvPr>
          <p:cNvSpPr txBox="1"/>
          <p:nvPr/>
        </p:nvSpPr>
        <p:spPr>
          <a:xfrm>
            <a:off x="5077075" y="1085010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a)   </a:t>
            </a:r>
            <a:r>
              <a:rPr lang="en-GB" sz="2800" dirty="0">
                <a:solidFill>
                  <a:prstClr val="black"/>
                </a:solidFill>
              </a:rPr>
              <a:t>9 × 10</a:t>
            </a:r>
            <a:r>
              <a:rPr lang="en-GB" sz="2800" baseline="30000" dirty="0">
                <a:solidFill>
                  <a:prstClr val="black"/>
                </a:solidFill>
              </a:rPr>
              <a:t>4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F3110CE-30C1-4B82-A493-9CA128089720}"/>
              </a:ext>
            </a:extLst>
          </p:cNvPr>
          <p:cNvSpPr txBox="1"/>
          <p:nvPr/>
        </p:nvSpPr>
        <p:spPr>
          <a:xfrm>
            <a:off x="7430947" y="1712539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9,200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F60380-CCFE-4817-ACFB-1C9E98948124}"/>
              </a:ext>
            </a:extLst>
          </p:cNvPr>
          <p:cNvSpPr txBox="1"/>
          <p:nvPr/>
        </p:nvSpPr>
        <p:spPr>
          <a:xfrm>
            <a:off x="5077075" y="1712539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b)   </a:t>
            </a:r>
            <a:r>
              <a:rPr lang="en-GB" sz="2800" dirty="0">
                <a:solidFill>
                  <a:prstClr val="black"/>
                </a:solidFill>
              </a:rPr>
              <a:t>9.2 × 10</a:t>
            </a:r>
            <a:r>
              <a:rPr lang="en-GB" sz="2800" baseline="30000" dirty="0">
                <a:solidFill>
                  <a:prstClr val="black"/>
                </a:solidFill>
              </a:rPr>
              <a:t>3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4C9F5E-E476-4958-8BF0-6E4323A0969A}"/>
              </a:ext>
            </a:extLst>
          </p:cNvPr>
          <p:cNvSpPr txBox="1"/>
          <p:nvPr/>
        </p:nvSpPr>
        <p:spPr>
          <a:xfrm>
            <a:off x="7430947" y="2340068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452000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4556A5-B60A-4446-ADC0-64BCEB4080D8}"/>
              </a:ext>
            </a:extLst>
          </p:cNvPr>
          <p:cNvSpPr txBox="1"/>
          <p:nvPr/>
        </p:nvSpPr>
        <p:spPr>
          <a:xfrm>
            <a:off x="5077075" y="2340068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c)   </a:t>
            </a:r>
            <a:r>
              <a:rPr lang="en-GB" sz="2800" dirty="0">
                <a:solidFill>
                  <a:prstClr val="black"/>
                </a:solidFill>
              </a:rPr>
              <a:t>4.52 × 10</a:t>
            </a:r>
            <a:r>
              <a:rPr lang="en-GB" sz="2800" baseline="30000" dirty="0">
                <a:solidFill>
                  <a:prstClr val="black"/>
                </a:solidFill>
              </a:rPr>
              <a:t>5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669A73-72B3-495E-9EA5-271BEEAD8706}"/>
              </a:ext>
            </a:extLst>
          </p:cNvPr>
          <p:cNvSpPr txBox="1"/>
          <p:nvPr/>
        </p:nvSpPr>
        <p:spPr>
          <a:xfrm>
            <a:off x="7430947" y="2967597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0.9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8E74F8-F5B0-499D-A385-633964265941}"/>
              </a:ext>
            </a:extLst>
          </p:cNvPr>
          <p:cNvSpPr txBox="1"/>
          <p:nvPr/>
        </p:nvSpPr>
        <p:spPr>
          <a:xfrm>
            <a:off x="5077075" y="2967597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d)   </a:t>
            </a:r>
            <a:r>
              <a:rPr lang="en-GB" sz="2800" dirty="0">
                <a:solidFill>
                  <a:prstClr val="black"/>
                </a:solidFill>
              </a:rPr>
              <a:t>9 × 10</a:t>
            </a:r>
            <a:r>
              <a:rPr lang="en-GB" sz="2800" baseline="30000" dirty="0">
                <a:solidFill>
                  <a:prstClr val="black"/>
                </a:solidFill>
              </a:rPr>
              <a:t>−1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297253-AF86-44CF-9CE1-B0001F2B855B}"/>
              </a:ext>
            </a:extLst>
          </p:cNvPr>
          <p:cNvSpPr txBox="1"/>
          <p:nvPr/>
        </p:nvSpPr>
        <p:spPr>
          <a:xfrm>
            <a:off x="7430947" y="3595126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0.0061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1628AA-9FA0-4985-80C4-CA33122E4A23}"/>
              </a:ext>
            </a:extLst>
          </p:cNvPr>
          <p:cNvSpPr txBox="1"/>
          <p:nvPr/>
        </p:nvSpPr>
        <p:spPr>
          <a:xfrm>
            <a:off x="5077075" y="3595126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e)   </a:t>
            </a:r>
            <a:r>
              <a:rPr lang="en-GB" sz="2800" dirty="0">
                <a:solidFill>
                  <a:prstClr val="black"/>
                </a:solidFill>
              </a:rPr>
              <a:t>6.1 × 10</a:t>
            </a:r>
            <a:r>
              <a:rPr lang="en-GB" sz="2800" baseline="30000" dirty="0">
                <a:solidFill>
                  <a:prstClr val="black"/>
                </a:solidFill>
              </a:rPr>
              <a:t>−3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7565BE-6126-4B1A-988E-7E64F1A715D3}"/>
              </a:ext>
            </a:extLst>
          </p:cNvPr>
          <p:cNvSpPr txBox="1"/>
          <p:nvPr/>
        </p:nvSpPr>
        <p:spPr>
          <a:xfrm>
            <a:off x="7430947" y="422265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0.0000082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DCD455-CD8C-490D-8C43-BF8B4884A7E2}"/>
              </a:ext>
            </a:extLst>
          </p:cNvPr>
          <p:cNvSpPr txBox="1"/>
          <p:nvPr/>
        </p:nvSpPr>
        <p:spPr>
          <a:xfrm>
            <a:off x="5077075" y="422265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f)   </a:t>
            </a:r>
            <a:r>
              <a:rPr lang="en-GB" sz="2800" dirty="0">
                <a:solidFill>
                  <a:prstClr val="black"/>
                </a:solidFill>
              </a:rPr>
              <a:t>8.2 × 10</a:t>
            </a:r>
            <a:r>
              <a:rPr lang="en-GB" sz="2800" baseline="30000" dirty="0">
                <a:solidFill>
                  <a:prstClr val="black"/>
                </a:solidFill>
              </a:rPr>
              <a:t>−6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0B0284-EEF7-465A-A28A-7C94D5EAAFD2}"/>
              </a:ext>
            </a:extLst>
          </p:cNvPr>
          <p:cNvSpPr txBox="1"/>
          <p:nvPr/>
        </p:nvSpPr>
        <p:spPr>
          <a:xfrm>
            <a:off x="7430947" y="4850184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0.00005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47DDBC-41BD-45EE-A0C4-4B9ED8E25406}"/>
              </a:ext>
            </a:extLst>
          </p:cNvPr>
          <p:cNvSpPr txBox="1"/>
          <p:nvPr/>
        </p:nvSpPr>
        <p:spPr>
          <a:xfrm>
            <a:off x="5077075" y="4850184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g)   </a:t>
            </a:r>
            <a:r>
              <a:rPr lang="en-GB" sz="2800" dirty="0">
                <a:solidFill>
                  <a:prstClr val="black"/>
                </a:solidFill>
              </a:rPr>
              <a:t>50 × 10</a:t>
            </a:r>
            <a:r>
              <a:rPr lang="en-GB" sz="2800" baseline="30000" dirty="0">
                <a:solidFill>
                  <a:prstClr val="black"/>
                </a:solidFill>
              </a:rPr>
              <a:t>−4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436299-12A8-41A3-A0F3-9D7EF52D663C}"/>
              </a:ext>
            </a:extLst>
          </p:cNvPr>
          <p:cNvSpPr txBox="1"/>
          <p:nvPr/>
        </p:nvSpPr>
        <p:spPr>
          <a:xfrm>
            <a:off x="7430947" y="5477713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70000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98311EC-5016-454E-B6D4-56590D372082}"/>
              </a:ext>
            </a:extLst>
          </p:cNvPr>
          <p:cNvSpPr txBox="1"/>
          <p:nvPr/>
        </p:nvSpPr>
        <p:spPr>
          <a:xfrm>
            <a:off x="5077075" y="5477713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h)   </a:t>
            </a:r>
            <a:r>
              <a:rPr lang="en-GB" sz="2800" dirty="0">
                <a:solidFill>
                  <a:prstClr val="black"/>
                </a:solidFill>
              </a:rPr>
              <a:t>0.7 × 10</a:t>
            </a:r>
            <a:r>
              <a:rPr lang="en-GB" sz="2800" baseline="30000" dirty="0">
                <a:solidFill>
                  <a:prstClr val="black"/>
                </a:solidFill>
              </a:rPr>
              <a:t>5 </a:t>
            </a:r>
            <a:r>
              <a:rPr lang="en-GB" sz="2800" dirty="0"/>
              <a:t>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21964C-2FB7-4936-9366-60758CB61894}"/>
              </a:ext>
            </a:extLst>
          </p:cNvPr>
          <p:cNvSpPr txBox="1"/>
          <p:nvPr/>
        </p:nvSpPr>
        <p:spPr>
          <a:xfrm>
            <a:off x="7430947" y="6105245"/>
            <a:ext cx="2224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0.000006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9A2150-492A-4AE7-AB25-7C0D1CC31152}"/>
              </a:ext>
            </a:extLst>
          </p:cNvPr>
          <p:cNvSpPr txBox="1"/>
          <p:nvPr/>
        </p:nvSpPr>
        <p:spPr>
          <a:xfrm>
            <a:off x="5077075" y="6105245"/>
            <a:ext cx="276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i</a:t>
            </a:r>
            <a:r>
              <a:rPr lang="en-GB" sz="2400" dirty="0"/>
              <a:t>)   </a:t>
            </a:r>
            <a:r>
              <a:rPr lang="en-GB" sz="2800" dirty="0">
                <a:solidFill>
                  <a:prstClr val="black"/>
                </a:solidFill>
              </a:rPr>
              <a:t>0.006 × 10</a:t>
            </a:r>
            <a:r>
              <a:rPr lang="en-GB" sz="2800" baseline="30000" dirty="0">
                <a:solidFill>
                  <a:prstClr val="black"/>
                </a:solidFill>
              </a:rPr>
              <a:t>−3</a:t>
            </a:r>
            <a:r>
              <a:rPr lang="en-GB" sz="2800" dirty="0"/>
              <a:t> =</a:t>
            </a:r>
            <a:endParaRPr lang="en-GB" sz="2800" baseline="300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839EF7-71F6-493F-AA16-FE54AD371F5E}"/>
              </a:ext>
            </a:extLst>
          </p:cNvPr>
          <p:cNvSpPr txBox="1"/>
          <p:nvPr/>
        </p:nvSpPr>
        <p:spPr>
          <a:xfrm>
            <a:off x="2364197" y="0"/>
            <a:ext cx="5177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Standard Form to Ordinary Numbers</a:t>
            </a:r>
          </a:p>
        </p:txBody>
      </p:sp>
    </p:spTree>
    <p:extLst>
      <p:ext uri="{BB962C8B-B14F-4D97-AF65-F5344CB8AC3E}">
        <p14:creationId xmlns:p14="http://schemas.microsoft.com/office/powerpoint/2010/main" val="41545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9" grpId="0"/>
      <p:bldP spid="52" grpId="0"/>
      <p:bldP spid="55" grpId="0"/>
      <p:bldP spid="58" grpId="0"/>
      <p:bldP spid="61" grpId="0"/>
      <p:bldP spid="64" grpId="0"/>
      <p:bldP spid="6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9733CE-3255-4E72-909E-20969939B9F8}"/>
              </a:ext>
            </a:extLst>
          </p:cNvPr>
          <p:cNvSpPr txBox="1"/>
          <p:nvPr/>
        </p:nvSpPr>
        <p:spPr>
          <a:xfrm>
            <a:off x="6158494" y="975947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3.4</a:t>
            </a:r>
            <a:endParaRPr lang="en-GB" sz="2000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141ED-F449-4B44-918A-14A89F2B21C8}"/>
              </a:ext>
            </a:extLst>
          </p:cNvPr>
          <p:cNvSpPr txBox="1"/>
          <p:nvPr/>
        </p:nvSpPr>
        <p:spPr>
          <a:xfrm>
            <a:off x="6571826" y="149470"/>
            <a:ext cx="175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Standard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0F98D-F5B1-4F33-845F-084AD20E68D1}"/>
              </a:ext>
            </a:extLst>
          </p:cNvPr>
          <p:cNvSpPr txBox="1"/>
          <p:nvPr/>
        </p:nvSpPr>
        <p:spPr>
          <a:xfrm>
            <a:off x="1690268" y="149470"/>
            <a:ext cx="173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Ordinary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6B85B-3B24-403E-B0B5-300DB33B33B4}"/>
              </a:ext>
            </a:extLst>
          </p:cNvPr>
          <p:cNvSpPr txBox="1"/>
          <p:nvPr/>
        </p:nvSpPr>
        <p:spPr>
          <a:xfrm>
            <a:off x="1996282" y="975947"/>
            <a:ext cx="1122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340</a:t>
            </a:r>
            <a:endParaRPr lang="en-GB" sz="2000" baseline="30000" dirty="0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9D5F34C4-F28A-4EC9-A4A1-1A1F0E091453}"/>
              </a:ext>
            </a:extLst>
          </p:cNvPr>
          <p:cNvSpPr/>
          <p:nvPr/>
        </p:nvSpPr>
        <p:spPr>
          <a:xfrm rot="16200000">
            <a:off x="6560674" y="1326027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6F8584A1-F505-46B7-A805-B42745D05C06}"/>
              </a:ext>
            </a:extLst>
          </p:cNvPr>
          <p:cNvSpPr/>
          <p:nvPr/>
        </p:nvSpPr>
        <p:spPr>
          <a:xfrm rot="16200000">
            <a:off x="8381854" y="1326027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970976-0C54-4331-AFB0-61D6D9C49742}"/>
                  </a:ext>
                </a:extLst>
              </p:cNvPr>
              <p:cNvSpPr txBox="1"/>
              <p:nvPr/>
            </p:nvSpPr>
            <p:spPr>
              <a:xfrm>
                <a:off x="5933595" y="1998140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970976-0C54-4331-AFB0-61D6D9C49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95" y="1998140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110" t="-5172" r="-41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FAF4AEA-E129-4884-9CE5-2628C77879D5}"/>
              </a:ext>
            </a:extLst>
          </p:cNvPr>
          <p:cNvSpPr txBox="1"/>
          <p:nvPr/>
        </p:nvSpPr>
        <p:spPr>
          <a:xfrm>
            <a:off x="1095205" y="1896207"/>
            <a:ext cx="2924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“three hundred and forty”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59F3F-D960-4570-991B-D216535967AD}"/>
              </a:ext>
            </a:extLst>
          </p:cNvPr>
          <p:cNvSpPr txBox="1"/>
          <p:nvPr/>
        </p:nvSpPr>
        <p:spPr>
          <a:xfrm>
            <a:off x="7888183" y="958363"/>
            <a:ext cx="1157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 10</a:t>
            </a:r>
            <a:r>
              <a:rPr lang="en-GB" sz="4800" baseline="30000" dirty="0"/>
              <a:t>2</a:t>
            </a:r>
            <a:endParaRPr lang="en-GB" sz="20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F777A-4DB2-40CD-BABF-CC4A2480A7DE}"/>
              </a:ext>
            </a:extLst>
          </p:cNvPr>
          <p:cNvSpPr txBox="1"/>
          <p:nvPr/>
        </p:nvSpPr>
        <p:spPr>
          <a:xfrm>
            <a:off x="6158494" y="3234761"/>
            <a:ext cx="965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4.8</a:t>
            </a:r>
            <a:endParaRPr lang="en-GB" sz="20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B4DF59-684D-4765-A86F-97242D5DD62A}"/>
              </a:ext>
            </a:extLst>
          </p:cNvPr>
          <p:cNvSpPr txBox="1"/>
          <p:nvPr/>
        </p:nvSpPr>
        <p:spPr>
          <a:xfrm>
            <a:off x="1606752" y="3234761"/>
            <a:ext cx="1901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48,000</a:t>
            </a:r>
            <a:endParaRPr lang="en-GB" sz="2000" baseline="30000" dirty="0"/>
          </a:p>
        </p:txBody>
      </p: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AD2CAC9A-7C45-4ABF-90D4-EA3953C0FB41}"/>
              </a:ext>
            </a:extLst>
          </p:cNvPr>
          <p:cNvSpPr/>
          <p:nvPr/>
        </p:nvSpPr>
        <p:spPr>
          <a:xfrm rot="16200000">
            <a:off x="6560674" y="3584841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BA3E8179-812C-4169-9183-2C6075DA792E}"/>
              </a:ext>
            </a:extLst>
          </p:cNvPr>
          <p:cNvSpPr/>
          <p:nvPr/>
        </p:nvSpPr>
        <p:spPr>
          <a:xfrm rot="16200000">
            <a:off x="8381854" y="3584841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784413-B934-4C2D-A3D5-2C2FA8F8628C}"/>
                  </a:ext>
                </a:extLst>
              </p:cNvPr>
              <p:cNvSpPr txBox="1"/>
              <p:nvPr/>
            </p:nvSpPr>
            <p:spPr>
              <a:xfrm>
                <a:off x="5933595" y="4256954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784413-B934-4C2D-A3D5-2C2FA8F8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595" y="4256954"/>
                <a:ext cx="1333763" cy="707886"/>
              </a:xfrm>
              <a:prstGeom prst="rect">
                <a:avLst/>
              </a:prstGeom>
              <a:blipFill>
                <a:blip r:embed="rId3"/>
                <a:stretch>
                  <a:fillRect l="-4110" t="-4310" r="-41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92268E8-859A-4EAD-8228-2CD763A10B5C}"/>
              </a:ext>
            </a:extLst>
          </p:cNvPr>
          <p:cNvSpPr txBox="1"/>
          <p:nvPr/>
        </p:nvSpPr>
        <p:spPr>
          <a:xfrm>
            <a:off x="1294846" y="4155021"/>
            <a:ext cx="252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“forty eight thousand”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60B44-6559-4ECD-9327-692650CE7A0C}"/>
              </a:ext>
            </a:extLst>
          </p:cNvPr>
          <p:cNvSpPr txBox="1"/>
          <p:nvPr/>
        </p:nvSpPr>
        <p:spPr>
          <a:xfrm>
            <a:off x="7957913" y="3217177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10</a:t>
            </a:r>
            <a:r>
              <a:rPr lang="en-GB" sz="4800" baseline="30000" dirty="0"/>
              <a:t>4</a:t>
            </a:r>
            <a:endParaRPr lang="en-GB" sz="20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8D677-2A0B-4851-8814-DDF5F5CDEC90}"/>
              </a:ext>
            </a:extLst>
          </p:cNvPr>
          <p:cNvSpPr txBox="1"/>
          <p:nvPr/>
        </p:nvSpPr>
        <p:spPr>
          <a:xfrm>
            <a:off x="7617526" y="1998140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A2B45-9804-46CC-A184-66626187F3B4}"/>
              </a:ext>
            </a:extLst>
          </p:cNvPr>
          <p:cNvSpPr txBox="1"/>
          <p:nvPr/>
        </p:nvSpPr>
        <p:spPr>
          <a:xfrm>
            <a:off x="7617526" y="4256954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38D5FF-8110-44AF-899D-FD6207F75B41}"/>
              </a:ext>
            </a:extLst>
          </p:cNvPr>
          <p:cNvSpPr txBox="1"/>
          <p:nvPr/>
        </p:nvSpPr>
        <p:spPr>
          <a:xfrm>
            <a:off x="7296695" y="937342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1C2351-421F-459E-9A3B-4ECD00EC1AC6}"/>
              </a:ext>
            </a:extLst>
          </p:cNvPr>
          <p:cNvSpPr txBox="1"/>
          <p:nvPr/>
        </p:nvSpPr>
        <p:spPr>
          <a:xfrm>
            <a:off x="7296695" y="3196156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F6FEEC-95FA-440D-9785-68F36170DF14}"/>
              </a:ext>
            </a:extLst>
          </p:cNvPr>
          <p:cNvSpPr txBox="1"/>
          <p:nvPr/>
        </p:nvSpPr>
        <p:spPr>
          <a:xfrm>
            <a:off x="5075655" y="559109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48</a:t>
            </a:r>
            <a:endParaRPr lang="en-GB" sz="2000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B10827-4A7F-419F-8E3F-ECBD1FDF754F}"/>
              </a:ext>
            </a:extLst>
          </p:cNvPr>
          <p:cNvSpPr txBox="1"/>
          <p:nvPr/>
        </p:nvSpPr>
        <p:spPr>
          <a:xfrm>
            <a:off x="6797329" y="5573515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10</a:t>
            </a:r>
            <a:r>
              <a:rPr lang="en-GB" sz="4800" baseline="30000" dirty="0"/>
              <a:t>3</a:t>
            </a:r>
            <a:endParaRPr lang="en-GB" sz="20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32F7A0-25E1-42FB-9205-16C8DE1F371A}"/>
              </a:ext>
            </a:extLst>
          </p:cNvPr>
          <p:cNvSpPr txBox="1"/>
          <p:nvPr/>
        </p:nvSpPr>
        <p:spPr>
          <a:xfrm>
            <a:off x="6136111" y="5552494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CF5E6A-964C-442A-A6A3-D4AEA933FFF4}"/>
              </a:ext>
            </a:extLst>
          </p:cNvPr>
          <p:cNvSpPr txBox="1"/>
          <p:nvPr/>
        </p:nvSpPr>
        <p:spPr>
          <a:xfrm>
            <a:off x="1048126" y="5799182"/>
            <a:ext cx="3880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Why is it </a:t>
            </a:r>
            <a:r>
              <a:rPr lang="en-GB" sz="2000" i="1" dirty="0"/>
              <a:t>non-standard</a:t>
            </a:r>
            <a:r>
              <a:rPr lang="en-GB" sz="2000" dirty="0"/>
              <a:t> to use this?</a:t>
            </a:r>
          </a:p>
        </p:txBody>
      </p:sp>
    </p:spTree>
    <p:extLst>
      <p:ext uri="{BB962C8B-B14F-4D97-AF65-F5344CB8AC3E}">
        <p14:creationId xmlns:p14="http://schemas.microsoft.com/office/powerpoint/2010/main" val="18247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E42943-E609-4F35-83AC-9587FAE16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43775"/>
              </p:ext>
            </p:extLst>
          </p:nvPr>
        </p:nvGraphicFramePr>
        <p:xfrm>
          <a:off x="312127" y="2156068"/>
          <a:ext cx="6440365" cy="347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073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1494773788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1313830123"/>
                    </a:ext>
                  </a:extLst>
                </a:gridCol>
                <a:gridCol w="1288073">
                  <a:extLst>
                    <a:ext uri="{9D8B030D-6E8A-4147-A177-3AD203B41FA5}">
                      <a16:colId xmlns:a16="http://schemas.microsoft.com/office/drawing/2014/main" val="3165983319"/>
                    </a:ext>
                  </a:extLst>
                </a:gridCol>
              </a:tblGrid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Thousands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Hundreds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Tens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Units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Tenths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9E623D-ECD8-4E91-AF4E-5EC7AB058B64}"/>
              </a:ext>
            </a:extLst>
          </p:cNvPr>
          <p:cNvSpPr txBox="1"/>
          <p:nvPr/>
        </p:nvSpPr>
        <p:spPr>
          <a:xfrm>
            <a:off x="8439436" y="2855554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0</a:t>
            </a:r>
            <a:endParaRPr lang="en-GB" sz="1400" baseline="30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C1AD94-FF9E-4A62-8418-912F5199593B}"/>
              </a:ext>
            </a:extLst>
          </p:cNvPr>
          <p:cNvSpPr/>
          <p:nvPr/>
        </p:nvSpPr>
        <p:spPr>
          <a:xfrm>
            <a:off x="5418405" y="314782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8FC903-D3C2-4987-BFF2-DEC325271035}"/>
              </a:ext>
            </a:extLst>
          </p:cNvPr>
          <p:cNvSpPr/>
          <p:nvPr/>
        </p:nvSpPr>
        <p:spPr>
          <a:xfrm>
            <a:off x="5418405" y="387934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C7BB5A-D741-4491-BC00-DBC20B1D04C7}"/>
              </a:ext>
            </a:extLst>
          </p:cNvPr>
          <p:cNvSpPr/>
          <p:nvPr/>
        </p:nvSpPr>
        <p:spPr>
          <a:xfrm>
            <a:off x="5418405" y="453974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4AE64B-30D8-428C-B42F-A3FE067546D5}"/>
              </a:ext>
            </a:extLst>
          </p:cNvPr>
          <p:cNvSpPr/>
          <p:nvPr/>
        </p:nvSpPr>
        <p:spPr>
          <a:xfrm>
            <a:off x="5418405" y="525983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9EF60-5046-42BE-919D-DAAC0CD44ABA}"/>
              </a:ext>
            </a:extLst>
          </p:cNvPr>
          <p:cNvSpPr txBox="1"/>
          <p:nvPr/>
        </p:nvSpPr>
        <p:spPr>
          <a:xfrm>
            <a:off x="8439436" y="3558939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1</a:t>
            </a:r>
            <a:endParaRPr lang="en-GB" sz="1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2E0B4-0C7D-48AD-BE44-DF8E804A6A69}"/>
              </a:ext>
            </a:extLst>
          </p:cNvPr>
          <p:cNvSpPr txBox="1"/>
          <p:nvPr/>
        </p:nvSpPr>
        <p:spPr>
          <a:xfrm>
            <a:off x="929217" y="105509"/>
            <a:ext cx="804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can convert a large number into standard form using a place value table.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F77C6-9756-48C6-8D24-3ECE222FBFB4}"/>
              </a:ext>
            </a:extLst>
          </p:cNvPr>
          <p:cNvSpPr txBox="1"/>
          <p:nvPr/>
        </p:nvSpPr>
        <p:spPr>
          <a:xfrm>
            <a:off x="2544796" y="505559"/>
            <a:ext cx="4816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      </a:t>
            </a:r>
            <a:r>
              <a:rPr lang="en-GB" sz="3600" dirty="0"/>
              <a:t>3,200</a:t>
            </a:r>
            <a:r>
              <a:rPr lang="en-GB" sz="2000" dirty="0"/>
              <a:t>      into standard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CCAD8-B0F0-4254-876D-BC1B7FB555E9}"/>
              </a:ext>
            </a:extLst>
          </p:cNvPr>
          <p:cNvSpPr txBox="1"/>
          <p:nvPr/>
        </p:nvSpPr>
        <p:spPr>
          <a:xfrm>
            <a:off x="1988212" y="1230923"/>
            <a:ext cx="592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will divide the number by 10 until it is less than 10, </a:t>
            </a:r>
          </a:p>
          <a:p>
            <a:pPr algn="ctr"/>
            <a:r>
              <a:rPr lang="en-GB" sz="2000" dirty="0"/>
              <a:t>but more than or equal to 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31840-83A7-4909-B371-17E66F2B89B9}"/>
              </a:ext>
            </a:extLst>
          </p:cNvPr>
          <p:cNvSpPr txBox="1"/>
          <p:nvPr/>
        </p:nvSpPr>
        <p:spPr>
          <a:xfrm>
            <a:off x="6806036" y="2855554"/>
            <a:ext cx="85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</a:t>
            </a:r>
            <a:endParaRPr lang="en-GB" sz="14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29E64-F8E0-4D3F-B4FC-1A6DEF1092D3}"/>
              </a:ext>
            </a:extLst>
          </p:cNvPr>
          <p:cNvSpPr txBox="1"/>
          <p:nvPr/>
        </p:nvSpPr>
        <p:spPr>
          <a:xfrm>
            <a:off x="6806036" y="3558939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</a:t>
            </a:r>
            <a:endParaRPr lang="en-GB" sz="14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2F777-1AA5-428B-92F9-161265F91B19}"/>
              </a:ext>
            </a:extLst>
          </p:cNvPr>
          <p:cNvSpPr txBox="1"/>
          <p:nvPr/>
        </p:nvSpPr>
        <p:spPr>
          <a:xfrm>
            <a:off x="8439436" y="4253531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2</a:t>
            </a:r>
            <a:endParaRPr lang="en-GB" sz="1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637C4-C952-4649-93D1-DDE7CC1A63FF}"/>
              </a:ext>
            </a:extLst>
          </p:cNvPr>
          <p:cNvSpPr txBox="1"/>
          <p:nvPr/>
        </p:nvSpPr>
        <p:spPr>
          <a:xfrm>
            <a:off x="8439436" y="4956916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3</a:t>
            </a:r>
            <a:endParaRPr lang="en-GB" sz="14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6B1914-B37B-4B12-A52C-7722CA8B9143}"/>
              </a:ext>
            </a:extLst>
          </p:cNvPr>
          <p:cNvSpPr txBox="1"/>
          <p:nvPr/>
        </p:nvSpPr>
        <p:spPr>
          <a:xfrm>
            <a:off x="6806036" y="425353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100</a:t>
            </a:r>
            <a:endParaRPr lang="en-GB" sz="14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5EB28-B09F-4640-AA8E-82D7D640CD3C}"/>
              </a:ext>
            </a:extLst>
          </p:cNvPr>
          <p:cNvSpPr txBox="1"/>
          <p:nvPr/>
        </p:nvSpPr>
        <p:spPr>
          <a:xfrm>
            <a:off x="6806036" y="4956916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 × 1000</a:t>
            </a:r>
            <a:endParaRPr lang="en-GB" sz="1400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63E5E-24A6-4EDB-9555-808E1DF244F5}"/>
              </a:ext>
            </a:extLst>
          </p:cNvPr>
          <p:cNvSpPr/>
          <p:nvPr/>
        </p:nvSpPr>
        <p:spPr>
          <a:xfrm>
            <a:off x="1732085" y="369277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7E183-EA49-479A-9141-2C6F017203FF}"/>
              </a:ext>
            </a:extLst>
          </p:cNvPr>
          <p:cNvSpPr/>
          <p:nvPr/>
        </p:nvSpPr>
        <p:spPr>
          <a:xfrm>
            <a:off x="3089031" y="368690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752EA7-963D-4CF2-8668-9721D142BA4B}"/>
              </a:ext>
            </a:extLst>
          </p:cNvPr>
          <p:cNvSpPr/>
          <p:nvPr/>
        </p:nvSpPr>
        <p:spPr>
          <a:xfrm>
            <a:off x="4472354" y="365467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98D7C-9C9B-49CB-A40D-D642144CD8C8}"/>
              </a:ext>
            </a:extLst>
          </p:cNvPr>
          <p:cNvSpPr/>
          <p:nvPr/>
        </p:nvSpPr>
        <p:spPr>
          <a:xfrm>
            <a:off x="5732585" y="368397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E90078-3BA2-4EA1-A9A6-C90917BC2EB7}"/>
              </a:ext>
            </a:extLst>
          </p:cNvPr>
          <p:cNvSpPr/>
          <p:nvPr/>
        </p:nvSpPr>
        <p:spPr>
          <a:xfrm>
            <a:off x="3089031" y="438150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5EF178-6DD3-47A0-963D-A5C5EC88104D}"/>
              </a:ext>
            </a:extLst>
          </p:cNvPr>
          <p:cNvSpPr/>
          <p:nvPr/>
        </p:nvSpPr>
        <p:spPr>
          <a:xfrm>
            <a:off x="4363916" y="438150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C0F32A-5BD3-4A40-B12D-0E86335BC968}"/>
              </a:ext>
            </a:extLst>
          </p:cNvPr>
          <p:cNvSpPr/>
          <p:nvPr/>
        </p:nvSpPr>
        <p:spPr>
          <a:xfrm>
            <a:off x="5797062" y="438150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EEA82E-01A2-4CA6-82C9-FA6278FC2D72}"/>
              </a:ext>
            </a:extLst>
          </p:cNvPr>
          <p:cNvSpPr/>
          <p:nvPr/>
        </p:nvSpPr>
        <p:spPr>
          <a:xfrm>
            <a:off x="4363916" y="5076093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2ECFE2-9AAC-4C56-B0C6-0D3826EFCEFD}"/>
              </a:ext>
            </a:extLst>
          </p:cNvPr>
          <p:cNvSpPr/>
          <p:nvPr/>
        </p:nvSpPr>
        <p:spPr>
          <a:xfrm>
            <a:off x="5709139" y="5076093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9FC1B-372D-4B47-8689-E7D0DBBBE6A5}"/>
              </a:ext>
            </a:extLst>
          </p:cNvPr>
          <p:cNvSpPr txBox="1"/>
          <p:nvPr/>
        </p:nvSpPr>
        <p:spPr>
          <a:xfrm>
            <a:off x="3298540" y="5870703"/>
            <a:ext cx="33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3200 = 3.2 × 10</a:t>
            </a:r>
            <a:r>
              <a:rPr lang="en-GB" sz="3600" baseline="30000" dirty="0"/>
              <a:t>3</a:t>
            </a:r>
            <a:endParaRPr lang="en-GB" sz="1400" baseline="30000" dirty="0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C6A6D726-9F3D-483F-928D-C4C604889057}"/>
              </a:ext>
            </a:extLst>
          </p:cNvPr>
          <p:cNvSpPr/>
          <p:nvPr/>
        </p:nvSpPr>
        <p:spPr>
          <a:xfrm rot="5400000">
            <a:off x="8256514" y="1123511"/>
            <a:ext cx="186046" cy="2719225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D7900B-7AB4-4C4D-99DC-D894EC000828}"/>
              </a:ext>
            </a:extLst>
          </p:cNvPr>
          <p:cNvSpPr txBox="1"/>
          <p:nvPr/>
        </p:nvSpPr>
        <p:spPr>
          <a:xfrm>
            <a:off x="7709522" y="1985303"/>
            <a:ext cx="1400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16914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EE42943-E609-4F35-83AC-9587FAE16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11933"/>
              </p:ext>
            </p:extLst>
          </p:nvPr>
        </p:nvGraphicFramePr>
        <p:xfrm>
          <a:off x="138895" y="2156068"/>
          <a:ext cx="7970544" cy="347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424">
                  <a:extLst>
                    <a:ext uri="{9D8B030D-6E8A-4147-A177-3AD203B41FA5}">
                      <a16:colId xmlns:a16="http://schemas.microsoft.com/office/drawing/2014/main" val="1427597295"/>
                    </a:ext>
                  </a:extLst>
                </a:gridCol>
                <a:gridCol w="1328424">
                  <a:extLst>
                    <a:ext uri="{9D8B030D-6E8A-4147-A177-3AD203B41FA5}">
                      <a16:colId xmlns:a16="http://schemas.microsoft.com/office/drawing/2014/main" val="3010493535"/>
                    </a:ext>
                  </a:extLst>
                </a:gridCol>
                <a:gridCol w="1328424">
                  <a:extLst>
                    <a:ext uri="{9D8B030D-6E8A-4147-A177-3AD203B41FA5}">
                      <a16:colId xmlns:a16="http://schemas.microsoft.com/office/drawing/2014/main" val="1494773788"/>
                    </a:ext>
                  </a:extLst>
                </a:gridCol>
                <a:gridCol w="1328424">
                  <a:extLst>
                    <a:ext uri="{9D8B030D-6E8A-4147-A177-3AD203B41FA5}">
                      <a16:colId xmlns:a16="http://schemas.microsoft.com/office/drawing/2014/main" val="1313830123"/>
                    </a:ext>
                  </a:extLst>
                </a:gridCol>
                <a:gridCol w="1328424">
                  <a:extLst>
                    <a:ext uri="{9D8B030D-6E8A-4147-A177-3AD203B41FA5}">
                      <a16:colId xmlns:a16="http://schemas.microsoft.com/office/drawing/2014/main" val="3165983319"/>
                    </a:ext>
                  </a:extLst>
                </a:gridCol>
                <a:gridCol w="1328424">
                  <a:extLst>
                    <a:ext uri="{9D8B030D-6E8A-4147-A177-3AD203B41FA5}">
                      <a16:colId xmlns:a16="http://schemas.microsoft.com/office/drawing/2014/main" val="682832775"/>
                    </a:ext>
                  </a:extLst>
                </a:gridCol>
              </a:tblGrid>
              <a:tr h="697618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Thousands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Hundreds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Tens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Units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Tenths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Hundredths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98935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787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29224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62679"/>
                  </a:ext>
                </a:extLst>
              </a:tr>
              <a:tr h="695058"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048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49E623D-ECD8-4E91-AF4E-5EC7AB058B64}"/>
              </a:ext>
            </a:extLst>
          </p:cNvPr>
          <p:cNvSpPr txBox="1"/>
          <p:nvPr/>
        </p:nvSpPr>
        <p:spPr>
          <a:xfrm>
            <a:off x="8309286" y="2855554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0</a:t>
            </a:r>
            <a:endParaRPr lang="en-GB" sz="1400" baseline="30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C1AD94-FF9E-4A62-8418-912F5199593B}"/>
              </a:ext>
            </a:extLst>
          </p:cNvPr>
          <p:cNvSpPr/>
          <p:nvPr/>
        </p:nvSpPr>
        <p:spPr>
          <a:xfrm>
            <a:off x="5408245" y="314782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8FC903-D3C2-4987-BFF2-DEC325271035}"/>
              </a:ext>
            </a:extLst>
          </p:cNvPr>
          <p:cNvSpPr/>
          <p:nvPr/>
        </p:nvSpPr>
        <p:spPr>
          <a:xfrm>
            <a:off x="5408245" y="387934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C7BB5A-D741-4491-BC00-DBC20B1D04C7}"/>
              </a:ext>
            </a:extLst>
          </p:cNvPr>
          <p:cNvSpPr/>
          <p:nvPr/>
        </p:nvSpPr>
        <p:spPr>
          <a:xfrm>
            <a:off x="5408245" y="453974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4AE64B-30D8-428C-B42F-A3FE067546D5}"/>
              </a:ext>
            </a:extLst>
          </p:cNvPr>
          <p:cNvSpPr/>
          <p:nvPr/>
        </p:nvSpPr>
        <p:spPr>
          <a:xfrm>
            <a:off x="5408245" y="5259830"/>
            <a:ext cx="89096" cy="8909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9EF60-5046-42BE-919D-DAAC0CD44ABA}"/>
              </a:ext>
            </a:extLst>
          </p:cNvPr>
          <p:cNvSpPr txBox="1"/>
          <p:nvPr/>
        </p:nvSpPr>
        <p:spPr>
          <a:xfrm>
            <a:off x="8309286" y="3558939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1</a:t>
            </a:r>
            <a:endParaRPr lang="en-GB" sz="14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2E0B4-0C7D-48AD-BE44-DF8E804A6A69}"/>
              </a:ext>
            </a:extLst>
          </p:cNvPr>
          <p:cNvSpPr txBox="1"/>
          <p:nvPr/>
        </p:nvSpPr>
        <p:spPr>
          <a:xfrm>
            <a:off x="929217" y="105509"/>
            <a:ext cx="804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can convert a large number into standard form using a place value table.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F77C6-9756-48C6-8D24-3ECE222FBFB4}"/>
              </a:ext>
            </a:extLst>
          </p:cNvPr>
          <p:cNvSpPr txBox="1"/>
          <p:nvPr/>
        </p:nvSpPr>
        <p:spPr>
          <a:xfrm>
            <a:off x="2544796" y="505559"/>
            <a:ext cx="4816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      </a:t>
            </a:r>
            <a:r>
              <a:rPr lang="en-GB" sz="3600" dirty="0"/>
              <a:t>4,850</a:t>
            </a:r>
            <a:r>
              <a:rPr lang="en-GB" sz="2000" dirty="0"/>
              <a:t>      into standard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CCAD8-B0F0-4254-876D-BC1B7FB555E9}"/>
              </a:ext>
            </a:extLst>
          </p:cNvPr>
          <p:cNvSpPr txBox="1"/>
          <p:nvPr/>
        </p:nvSpPr>
        <p:spPr>
          <a:xfrm>
            <a:off x="1988212" y="1230923"/>
            <a:ext cx="592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We will divide the number by 10 until it is less than 10, </a:t>
            </a:r>
          </a:p>
          <a:p>
            <a:pPr algn="ctr"/>
            <a:r>
              <a:rPr lang="en-GB" sz="2000" dirty="0"/>
              <a:t>but more than or equal to 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2F777-1AA5-428B-92F9-161265F91B19}"/>
              </a:ext>
            </a:extLst>
          </p:cNvPr>
          <p:cNvSpPr txBox="1"/>
          <p:nvPr/>
        </p:nvSpPr>
        <p:spPr>
          <a:xfrm>
            <a:off x="8309286" y="4253531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2</a:t>
            </a:r>
            <a:endParaRPr lang="en-GB" sz="14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9637C4-C952-4649-93D1-DDE7CC1A63FF}"/>
              </a:ext>
            </a:extLst>
          </p:cNvPr>
          <p:cNvSpPr txBox="1"/>
          <p:nvPr/>
        </p:nvSpPr>
        <p:spPr>
          <a:xfrm>
            <a:off x="8309286" y="4956916"/>
            <a:ext cx="124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× 10</a:t>
            </a:r>
            <a:r>
              <a:rPr lang="en-GB" sz="3600" baseline="30000" dirty="0"/>
              <a:t>3</a:t>
            </a:r>
            <a:endParaRPr lang="en-GB" sz="1400" baseline="30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A63E5E-24A6-4EDB-9555-808E1DF244F5}"/>
              </a:ext>
            </a:extLst>
          </p:cNvPr>
          <p:cNvSpPr/>
          <p:nvPr/>
        </p:nvSpPr>
        <p:spPr>
          <a:xfrm>
            <a:off x="1813108" y="369599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7E183-EA49-479A-9141-2C6F017203FF}"/>
              </a:ext>
            </a:extLst>
          </p:cNvPr>
          <p:cNvSpPr/>
          <p:nvPr/>
        </p:nvSpPr>
        <p:spPr>
          <a:xfrm>
            <a:off x="3170054" y="3690137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752EA7-963D-4CF2-8668-9721D142BA4B}"/>
              </a:ext>
            </a:extLst>
          </p:cNvPr>
          <p:cNvSpPr/>
          <p:nvPr/>
        </p:nvSpPr>
        <p:spPr>
          <a:xfrm>
            <a:off x="4553377" y="365789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98D7C-9C9B-49CB-A40D-D642144CD8C8}"/>
              </a:ext>
            </a:extLst>
          </p:cNvPr>
          <p:cNvSpPr/>
          <p:nvPr/>
        </p:nvSpPr>
        <p:spPr>
          <a:xfrm>
            <a:off x="5813608" y="3687207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E90078-3BA2-4EA1-A9A6-C90917BC2EB7}"/>
              </a:ext>
            </a:extLst>
          </p:cNvPr>
          <p:cNvSpPr/>
          <p:nvPr/>
        </p:nvSpPr>
        <p:spPr>
          <a:xfrm>
            <a:off x="3170054" y="438472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5EF178-6DD3-47A0-963D-A5C5EC88104D}"/>
              </a:ext>
            </a:extLst>
          </p:cNvPr>
          <p:cNvSpPr/>
          <p:nvPr/>
        </p:nvSpPr>
        <p:spPr>
          <a:xfrm>
            <a:off x="4444939" y="438472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C0F32A-5BD3-4A40-B12D-0E86335BC968}"/>
              </a:ext>
            </a:extLst>
          </p:cNvPr>
          <p:cNvSpPr/>
          <p:nvPr/>
        </p:nvSpPr>
        <p:spPr>
          <a:xfrm>
            <a:off x="5878085" y="438472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EEA82E-01A2-4CA6-82C9-FA6278FC2D72}"/>
              </a:ext>
            </a:extLst>
          </p:cNvPr>
          <p:cNvSpPr/>
          <p:nvPr/>
        </p:nvSpPr>
        <p:spPr>
          <a:xfrm>
            <a:off x="4444939" y="507932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2ECFE2-9AAC-4C56-B0C6-0D3826EFCEFD}"/>
              </a:ext>
            </a:extLst>
          </p:cNvPr>
          <p:cNvSpPr/>
          <p:nvPr/>
        </p:nvSpPr>
        <p:spPr>
          <a:xfrm>
            <a:off x="5790162" y="5079321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39FC1B-372D-4B47-8689-E7D0DBBBE6A5}"/>
              </a:ext>
            </a:extLst>
          </p:cNvPr>
          <p:cNvSpPr txBox="1"/>
          <p:nvPr/>
        </p:nvSpPr>
        <p:spPr>
          <a:xfrm>
            <a:off x="3123814" y="5870703"/>
            <a:ext cx="365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 4,850 = 4.85 × 10</a:t>
            </a:r>
            <a:r>
              <a:rPr lang="en-GB" sz="3600" baseline="30000" dirty="0"/>
              <a:t>3</a:t>
            </a:r>
            <a:endParaRPr lang="en-GB" sz="1400" baseline="30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938672-24CA-4EED-A290-D831DE42B6A6}"/>
              </a:ext>
            </a:extLst>
          </p:cNvPr>
          <p:cNvSpPr/>
          <p:nvPr/>
        </p:nvSpPr>
        <p:spPr>
          <a:xfrm>
            <a:off x="7078528" y="3687207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84C74A-5D0A-4AB9-813C-25BC374E936D}"/>
              </a:ext>
            </a:extLst>
          </p:cNvPr>
          <p:cNvSpPr/>
          <p:nvPr/>
        </p:nvSpPr>
        <p:spPr>
          <a:xfrm>
            <a:off x="7097285" y="4384729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074200-6C85-4E6A-A2C5-C44F612CBFAD}"/>
              </a:ext>
            </a:extLst>
          </p:cNvPr>
          <p:cNvSpPr/>
          <p:nvPr/>
        </p:nvSpPr>
        <p:spPr>
          <a:xfrm>
            <a:off x="6986697" y="5047740"/>
            <a:ext cx="791308" cy="43082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C789C732-2E44-4B9B-A11C-7FA9075FD370}"/>
              </a:ext>
            </a:extLst>
          </p:cNvPr>
          <p:cNvSpPr/>
          <p:nvPr/>
        </p:nvSpPr>
        <p:spPr>
          <a:xfrm rot="5400000">
            <a:off x="8920850" y="1679801"/>
            <a:ext cx="186046" cy="1606648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E3E770-FDE6-4C2B-B6A6-E501F9237039}"/>
              </a:ext>
            </a:extLst>
          </p:cNvPr>
          <p:cNvSpPr txBox="1"/>
          <p:nvPr/>
        </p:nvSpPr>
        <p:spPr>
          <a:xfrm>
            <a:off x="8312870" y="1985304"/>
            <a:ext cx="1400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Adjustment</a:t>
            </a:r>
          </a:p>
        </p:txBody>
      </p:sp>
    </p:spTree>
    <p:extLst>
      <p:ext uri="{BB962C8B-B14F-4D97-AF65-F5344CB8AC3E}">
        <p14:creationId xmlns:p14="http://schemas.microsoft.com/office/powerpoint/2010/main" val="7712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781469" y="950403"/>
            <a:ext cx="3457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3000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3000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1190490" y="3558098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spc="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65814" y="33432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DEA39-F205-47B9-B687-FB1B3C06A254}"/>
              </a:ext>
            </a:extLst>
          </p:cNvPr>
          <p:cNvGrpSpPr/>
          <p:nvPr/>
        </p:nvGrpSpPr>
        <p:grpSpPr>
          <a:xfrm flipH="1">
            <a:off x="1875103" y="1963967"/>
            <a:ext cx="860400" cy="565023"/>
            <a:chOff x="1848435" y="1963967"/>
            <a:chExt cx="861060" cy="565023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090CADE-BC0D-4B5F-80CF-8809493DA860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C1D32BD-97D0-4C21-8287-D5E3C7F231A1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2395751-EA99-4457-85B9-3EBE050FF1DE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8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84487" y="950403"/>
            <a:ext cx="365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13,000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13000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988176" y="3558098"/>
            <a:ext cx="936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1.3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1524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11F6E-3E74-424A-9FD2-0080CAD2B38C}"/>
              </a:ext>
            </a:extLst>
          </p:cNvPr>
          <p:cNvGrpSpPr/>
          <p:nvPr/>
        </p:nvGrpSpPr>
        <p:grpSpPr>
          <a:xfrm flipH="1">
            <a:off x="1859863" y="1963967"/>
            <a:ext cx="1170000" cy="565023"/>
            <a:chOff x="1848435" y="1963967"/>
            <a:chExt cx="1169670" cy="56502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 flipH="1">
              <a:off x="276474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090CADE-BC0D-4B5F-80CF-8809493DA860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C1D32BD-97D0-4C21-8287-D5E3C7F231A1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2395751-EA99-4457-85B9-3EBE050FF1DE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39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894A87-A1AF-4083-A3F7-631CA8FD7219}"/>
              </a:ext>
            </a:extLst>
          </p:cNvPr>
          <p:cNvSpPr txBox="1"/>
          <p:nvPr/>
        </p:nvSpPr>
        <p:spPr>
          <a:xfrm>
            <a:off x="2374455" y="0"/>
            <a:ext cx="515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Converting Ordinary Numbers to Standard Form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BFBD33-D124-448C-AAFF-E3C05AF03BC3}"/>
              </a:ext>
            </a:extLst>
          </p:cNvPr>
          <p:cNvCxnSpPr>
            <a:cxnSpLocks/>
          </p:cNvCxnSpPr>
          <p:nvPr/>
        </p:nvCxnSpPr>
        <p:spPr>
          <a:xfrm flipH="1">
            <a:off x="4950940" y="400110"/>
            <a:ext cx="0" cy="64578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5AC12B-B557-46E4-93A7-834BB4A62396}"/>
              </a:ext>
            </a:extLst>
          </p:cNvPr>
          <p:cNvSpPr txBox="1"/>
          <p:nvPr/>
        </p:nvSpPr>
        <p:spPr>
          <a:xfrm>
            <a:off x="684487" y="950403"/>
            <a:ext cx="3651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Convert 14,800 to standard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BFB65-2BED-47CD-96DF-BB96655330BC}"/>
              </a:ext>
            </a:extLst>
          </p:cNvPr>
          <p:cNvSpPr txBox="1"/>
          <p:nvPr/>
        </p:nvSpPr>
        <p:spPr>
          <a:xfrm>
            <a:off x="1541083" y="213374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pc="600" dirty="0">
                <a:solidFill>
                  <a:schemeClr val="tx1"/>
                </a:solidFill>
              </a:rPr>
              <a:t>14800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975FF-DEBA-4E74-8174-CBF606D25905}"/>
              </a:ext>
            </a:extLst>
          </p:cNvPr>
          <p:cNvSpPr txBox="1"/>
          <p:nvPr/>
        </p:nvSpPr>
        <p:spPr>
          <a:xfrm>
            <a:off x="845508" y="3558098"/>
            <a:ext cx="1221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spc="600" dirty="0">
                <a:solidFill>
                  <a:schemeClr val="tx1"/>
                </a:solidFill>
              </a:rPr>
              <a:t>1.48</a:t>
            </a:r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867D32DC-D939-42DE-98E1-018AC9CC615A}"/>
              </a:ext>
            </a:extLst>
          </p:cNvPr>
          <p:cNvSpPr/>
          <p:nvPr/>
        </p:nvSpPr>
        <p:spPr>
          <a:xfrm rot="16200000">
            <a:off x="1320459" y="3682365"/>
            <a:ext cx="150876" cy="942594"/>
          </a:xfrm>
          <a:prstGeom prst="leftBracket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BD1DED6E-E4AF-4620-9338-F2780E934794}"/>
              </a:ext>
            </a:extLst>
          </p:cNvPr>
          <p:cNvSpPr/>
          <p:nvPr/>
        </p:nvSpPr>
        <p:spPr>
          <a:xfrm rot="16200000">
            <a:off x="3141639" y="3682365"/>
            <a:ext cx="150876" cy="942594"/>
          </a:xfrm>
          <a:prstGeom prst="leftBracket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59940-5367-49FB-94D0-E1E52A0DF05F}"/>
              </a:ext>
            </a:extLst>
          </p:cNvPr>
          <p:cNvSpPr txBox="1"/>
          <p:nvPr/>
        </p:nvSpPr>
        <p:spPr>
          <a:xfrm>
            <a:off x="2047688" y="3407980"/>
            <a:ext cx="490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×</a:t>
            </a:r>
            <a:endParaRPr lang="en-GB" sz="2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/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A number:</a:t>
                </a:r>
              </a:p>
              <a:p>
                <a:pPr algn="ctr"/>
                <a:r>
                  <a:rPr lang="en-GB" sz="2000" dirty="0"/>
                  <a:t>1</a:t>
                </a:r>
                <a:r>
                  <a:rPr lang="en-GB" sz="2000" dirty="0">
                    <a:solidFill>
                      <a:sysClr val="windowText" lastClr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⩽</m:t>
                    </m:r>
                    <m:r>
                      <a:rPr lang="en-GB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dirty="0"/>
                  <a:t> 10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0BC96B-BB81-458D-8137-79D2CA5E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49" y="4363271"/>
                <a:ext cx="1333763" cy="707886"/>
              </a:xfrm>
              <a:prstGeom prst="rect">
                <a:avLst/>
              </a:prstGeom>
              <a:blipFill>
                <a:blip r:embed="rId2"/>
                <a:stretch>
                  <a:fillRect l="-4587" t="-5172" r="-4128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A28A6CB-94A6-4ECD-BE6B-378864E41375}"/>
              </a:ext>
            </a:extLst>
          </p:cNvPr>
          <p:cNvSpPr txBox="1"/>
          <p:nvPr/>
        </p:nvSpPr>
        <p:spPr>
          <a:xfrm>
            <a:off x="2412480" y="4363271"/>
            <a:ext cx="171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Integer power </a:t>
            </a:r>
          </a:p>
          <a:p>
            <a:pPr algn="ctr"/>
            <a:r>
              <a:rPr lang="en-GB" sz="2000" dirty="0"/>
              <a:t>of 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BC602-1BED-4595-A391-0C4DD8D06723}"/>
              </a:ext>
            </a:extLst>
          </p:cNvPr>
          <p:cNvSpPr txBox="1"/>
          <p:nvPr/>
        </p:nvSpPr>
        <p:spPr>
          <a:xfrm>
            <a:off x="2897026" y="356689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80FD0A-0B04-442B-9A52-CA88B21C5411}"/>
              </a:ext>
            </a:extLst>
          </p:cNvPr>
          <p:cNvSpPr txBox="1"/>
          <p:nvPr/>
        </p:nvSpPr>
        <p:spPr>
          <a:xfrm>
            <a:off x="3339863" y="3385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83CEB-0530-46A8-82CD-9551D56F9D1B}"/>
              </a:ext>
            </a:extLst>
          </p:cNvPr>
          <p:cNvSpPr/>
          <p:nvPr/>
        </p:nvSpPr>
        <p:spPr>
          <a:xfrm>
            <a:off x="1839496" y="2391193"/>
            <a:ext cx="66550" cy="6655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 err="1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5ED6D0-5B89-4E91-87A1-7C399F63DCA0}"/>
              </a:ext>
            </a:extLst>
          </p:cNvPr>
          <p:cNvGrpSpPr/>
          <p:nvPr/>
        </p:nvGrpSpPr>
        <p:grpSpPr>
          <a:xfrm flipH="1">
            <a:off x="1882723" y="1963967"/>
            <a:ext cx="1170000" cy="565023"/>
            <a:chOff x="1848435" y="1963967"/>
            <a:chExt cx="1169670" cy="565023"/>
          </a:xfrm>
        </p:grpSpPr>
        <p:sp>
          <p:nvSpPr>
            <p:cNvPr id="3" name="Arc 2">
              <a:extLst>
                <a:ext uri="{FF2B5EF4-FFF2-40B4-BE49-F238E27FC236}">
                  <a16:creationId xmlns:a16="http://schemas.microsoft.com/office/drawing/2014/main" id="{FBBC76E6-57CA-4623-820E-1630F12D1564}"/>
                </a:ext>
              </a:extLst>
            </p:cNvPr>
            <p:cNvSpPr/>
            <p:nvPr/>
          </p:nvSpPr>
          <p:spPr>
            <a:xfrm flipH="1">
              <a:off x="276474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D090CADE-BC0D-4B5F-80CF-8809493DA860}"/>
                </a:ext>
              </a:extLst>
            </p:cNvPr>
            <p:cNvSpPr/>
            <p:nvPr/>
          </p:nvSpPr>
          <p:spPr>
            <a:xfrm flipH="1">
              <a:off x="2456130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1C1D32BD-97D0-4C21-8287-D5E3C7F231A1}"/>
                </a:ext>
              </a:extLst>
            </p:cNvPr>
            <p:cNvSpPr/>
            <p:nvPr/>
          </p:nvSpPr>
          <p:spPr>
            <a:xfrm flipH="1">
              <a:off x="214942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2395751-EA99-4457-85B9-3EBE050FF1DE}"/>
                </a:ext>
              </a:extLst>
            </p:cNvPr>
            <p:cNvSpPr/>
            <p:nvPr/>
          </p:nvSpPr>
          <p:spPr>
            <a:xfrm flipH="1">
              <a:off x="1848435" y="1963967"/>
              <a:ext cx="253365" cy="565023"/>
            </a:xfrm>
            <a:prstGeom prst="arc">
              <a:avLst>
                <a:gd name="adj1" fmla="val 10954402"/>
                <a:gd name="adj2" fmla="val 20755705"/>
              </a:avLst>
            </a:prstGeom>
            <a:ln w="28575">
              <a:solidFill>
                <a:srgbClr val="0070C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9545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10596</TotalTime>
  <Words>1923</Words>
  <Application>Microsoft Office PowerPoint</Application>
  <PresentationFormat>A4 Paper (210x297 mm)</PresentationFormat>
  <Paragraphs>622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Cambria Math</vt:lpstr>
      <vt:lpstr>Stencil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Gihan Emil Naguib</cp:lastModifiedBy>
  <cp:revision>505</cp:revision>
  <cp:lastPrinted>2017-12-31T22:38:51Z</cp:lastPrinted>
  <dcterms:created xsi:type="dcterms:W3CDTF">2017-01-17T16:57:04Z</dcterms:created>
  <dcterms:modified xsi:type="dcterms:W3CDTF">2023-09-13T11:49:07Z</dcterms:modified>
</cp:coreProperties>
</file>