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76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7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0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1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6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5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4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5DFE1-C209-4832-9F30-2C6D20E6FF6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67210-2EFC-430D-8D9B-15AB87556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F8D557-3699-6C91-DA5D-571988190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844" y="1013495"/>
            <a:ext cx="4453247" cy="6394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C5E0B3"/>
              </a:gs>
            </a:gsLst>
            <a:lin ang="5400000" scaled="1"/>
          </a:gradFill>
          <a:ln w="12700" algn="ctr">
            <a:solidFill>
              <a:srgbClr val="A8D08D"/>
            </a:solidFill>
            <a:round/>
            <a:headEnd/>
            <a:tailEnd/>
          </a:ln>
          <a:effectLst>
            <a:outerShdw dist="107763" dir="18900000" algn="ctr" rotWithShape="0">
              <a:srgbClr val="3756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المعرب والمبني من الأسماء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D0B07-ABB7-FBF0-56CE-6BB9937DE312}"/>
              </a:ext>
            </a:extLst>
          </p:cNvPr>
          <p:cNvSpPr txBox="1"/>
          <p:nvPr/>
        </p:nvSpPr>
        <p:spPr>
          <a:xfrm>
            <a:off x="1163782" y="1652940"/>
            <a:ext cx="9446821" cy="278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أ- </a:t>
            </a:r>
            <a:r>
              <a:rPr lang="ar-SA" sz="2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الإعراب</a:t>
            </a:r>
            <a:endParaRPr lang="en-US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هو تغيير شكل آخر الكلمة بتغير موقعها الإعرابى في الجملة. والحرف الأخير في الكلمة هو الحرف الذي يظهر الإعراب عليه ويسمى التغيير الذي يطرأ على ضبط آخر الكلمة "الإعراب".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الإعراب :  تغيير ضبط آخر الكلمة تبعًا لتغير موقعها في الجملة أو تبعًا لتغير العوامل الداخلة عليها.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أمثلة: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2E2D8-256B-0B0E-81A6-54DB73F140EB}"/>
              </a:ext>
            </a:extLst>
          </p:cNvPr>
          <p:cNvSpPr txBox="1"/>
          <p:nvPr/>
        </p:nvSpPr>
        <p:spPr>
          <a:xfrm>
            <a:off x="653143" y="4181966"/>
            <a:ext cx="8075220" cy="194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خالدٌ تلميذٌ مجدٌ.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إن خالدًا تلميذٌ مجدٌ.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سلمت على خالدٍ التلميذ المجد.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en-US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ar-S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الاسم المعرب: يرفع وينصب ويجر.</a:t>
            </a:r>
            <a:endParaRPr lang="en-US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4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D5FCA9-ED76-ECAC-0343-B4F9E0782071}"/>
              </a:ext>
            </a:extLst>
          </p:cNvPr>
          <p:cNvSpPr txBox="1"/>
          <p:nvPr/>
        </p:nvSpPr>
        <p:spPr>
          <a:xfrm>
            <a:off x="2517569" y="1561890"/>
            <a:ext cx="7184571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ب-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البناء: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-635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هو ثبوت شكل آخر الكلمة على حالة واحدة مهما تغير موقعها في الجملة (يلزم حالة واحدة).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أمثلة :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 ولدٌ نشيط 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إن هذا ولدٌ نشيطٌ 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سلمت على هذا الولد النشيط.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6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775AE8-2F1A-3E6E-BFE4-F16DAA9BE498}"/>
              </a:ext>
            </a:extLst>
          </p:cNvPr>
          <p:cNvSpPr txBox="1"/>
          <p:nvPr/>
        </p:nvSpPr>
        <p:spPr>
          <a:xfrm>
            <a:off x="1615044" y="677248"/>
            <a:ext cx="9239003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لاحظ الأسماء المعربة والأسماء المبنية في الجمل الآتية مما تحته خط: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التلميذُ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يذاكر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الدروسَ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		(مــعــرب)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يلعبُ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إسماعيل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الكرةَ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		(مــعــرب)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الطلابُ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يفهمون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الدرسَ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		(مــعــرب)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سعادُ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بنتٌ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مؤدبة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ٌ. 			(مــعــرب)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أنا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أذاكر الدرس.  	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(اسم مبنى)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الرجل ذكى. 			(اسم مبنى)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  <a:tab pos="719455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هؤلاء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قوم كرام. 			(اسم مبنى)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08109-2038-752F-6417-A08D1AA4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12" y="1129241"/>
            <a:ext cx="2285714" cy="56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D4DFB-0420-1572-9511-525F014F9F5E}"/>
              </a:ext>
            </a:extLst>
          </p:cNvPr>
          <p:cNvSpPr txBox="1"/>
          <p:nvPr/>
        </p:nvSpPr>
        <p:spPr>
          <a:xfrm>
            <a:off x="902526" y="867984"/>
            <a:ext cx="10068862" cy="539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الأسماء كلها معربة ما عدا:</a:t>
            </a:r>
            <a:endParaRPr lang="en-US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الضمائر : </a:t>
            </a:r>
            <a:endParaRPr lang="en-US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وكلها مبنية سواء أكانت منفصلة أم متصلة 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أ-  الضمائر المنفصلة : وهى ثلاثة أقسام: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ضمائر المتكلم ( أنا - نحن) أنا للمفرد بنوعيه ، نحن للمثنى بنوعيه ، وللجمع بنوعيه 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ضمائرالمخاطب : (أنت – أنت – أنتما- أنتم - أنتن) أنت للمفرد المذكر ، أنت للمفرد المؤنث ، أنتما للمثنى بنوعيه ، أنتم لجمع المذكر ، أنتن لجمع المؤنث 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ضمائر الغائب ( هو – هي – هما – هم - هن) هو للمفرد المذكر ، هى للمفردة المؤنثة هما للمثنى بنوعيه ، هم لجمع المذكر، هن لجمع المؤنث.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ب-    الضمائر المتصلة : وهى (تاء الفاعل ، نا الفاعلين ، ألف الاثنين ، نون النسوة ، واو الجماعة ، ياء المخاطبة ، ياء المتكلم ، كاف الخطاب ، هاء الغيبة)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8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0F31A-9235-185D-BF6F-6D6BFA8D2006}"/>
              </a:ext>
            </a:extLst>
          </p:cNvPr>
          <p:cNvSpPr txBox="1"/>
          <p:nvPr/>
        </p:nvSpPr>
        <p:spPr>
          <a:xfrm>
            <a:off x="1448790" y="1196433"/>
            <a:ext cx="9904020" cy="3449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0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ar-SA" sz="28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أسماء الإشارة :</a:t>
            </a:r>
            <a:endParaRPr lang="en-US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هى: ( هذا ، هذه ، ذلك ، وذاك ، تلك ، هؤلاء ، أولئك ، هنا ، ههنا ، هناك ، هنالك ) مبنية، أما (هذان ، هاتان) فهما يعربان إعراب المثنى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أمثلة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 ولد مجد .                              -   هذه بنت مؤدبة.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ذلك رجل كريم .                        -   هؤلاء طالبات متفوقات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72D5F3-DA91-EA78-58E2-32C156B8082C}"/>
              </a:ext>
            </a:extLst>
          </p:cNvPr>
          <p:cNvSpPr txBox="1"/>
          <p:nvPr/>
        </p:nvSpPr>
        <p:spPr>
          <a:xfrm>
            <a:off x="1223159" y="1294626"/>
            <a:ext cx="10058400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الأسماء الموصولة: </a:t>
            </a:r>
            <a:endParaRPr lang="en-US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وهى (الذي ، التى ، الذين ، اللائى ، اللاتى ، اللواتى) أسماء موصولة مختصة ، و(من ، ما ) غير مختصين. أما (اللذان واللتان) فيعربان إعراب المثنى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أمثلة 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جاء الذي نجح .                     -  حضر الذين فازوا بالجائزة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جاء من فاز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7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45E9A8-ED17-5E43-3B8C-81EC69B21D73}"/>
              </a:ext>
            </a:extLst>
          </p:cNvPr>
          <p:cNvSpPr txBox="1"/>
          <p:nvPr/>
        </p:nvSpPr>
        <p:spPr>
          <a:xfrm>
            <a:off x="938150" y="1811272"/>
            <a:ext cx="9915895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أسماء الاستفهام . كلها مبنية ما عدا (أى) فهى معربة . </a:t>
            </a:r>
            <a:endParaRPr lang="en-US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للعاقل                               مثال: من كتب الواجب 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لغير العاقل                          مثال: ما اسم الكتاب الذي تقرأه؟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متى للزمان                             مثال: متى يكون السفر؟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أين للمكان                             مثال : أين أنت الآن 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كيف للحال                             مثال : كيف أنت 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أما هل والهمزة فهما حرفا استفهام مبنيان.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9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DAAE93-CB12-6070-C507-D7487B04BC1D}"/>
              </a:ext>
            </a:extLst>
          </p:cNvPr>
          <p:cNvSpPr txBox="1"/>
          <p:nvPr/>
        </p:nvSpPr>
        <p:spPr>
          <a:xfrm>
            <a:off x="1935678" y="766381"/>
            <a:ext cx="9357756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بعض أسماء الشرط مبنية . ومن ذلك :</a:t>
            </a:r>
            <a:endParaRPr lang="en-US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متى وإذا "للزمان"          مثال: إذا كثرت المصانع قل المتعطلون. متى تسافر تجد متعة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"للعاقل"                مثال: من يذاكر ينجح.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ومهما "لغير العاقل"    مثال: ما تدخر من مال ينفعك – مهما تقرأ تزدد معرفتك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أين و أينما "للمكان"        مثال: أينما تكونوا يدرككم الموت- أين يكثر العلماء تتقدم الأمم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كيفما "للحال"              مثال: كيفما تعامل الناس يعاملوك.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7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98A88C-541F-B19E-366C-E0C377B22CB8}"/>
              </a:ext>
            </a:extLst>
          </p:cNvPr>
          <p:cNvSpPr txBox="1"/>
          <p:nvPr/>
        </p:nvSpPr>
        <p:spPr>
          <a:xfrm>
            <a:off x="1246909" y="766243"/>
            <a:ext cx="9939646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بعض الظروف مبنية مثل (حيث – منذ – أمس – الآن – إذ – إذا )</a:t>
            </a:r>
            <a:endParaRPr lang="en-US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مثال:- سافرت أمس وجئت الآن .                        -  حيث قابلت أسرتى منذ لحظات 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- واذكروا إذ كنتم قليلاً فكثرتم .                     - يزهر الشجر إذا أقبل الربيع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أمس : مبنى على الكسر  .       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حيث : مبنى على الضم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الآن : مبنى على الفتح .          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منذ :مبنى على الضم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11900" algn="l"/>
              </a:tabLst>
            </a:pP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إذ : مبنى على السكون .        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إذا : مبنى على السكون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02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699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Symbol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Enas Mahmoud Metwaly</dc:creator>
  <cp:lastModifiedBy>Enas Mahmoud Metwaly</cp:lastModifiedBy>
  <cp:revision>40</cp:revision>
  <dcterms:created xsi:type="dcterms:W3CDTF">2022-08-31T08:25:21Z</dcterms:created>
  <dcterms:modified xsi:type="dcterms:W3CDTF">2022-09-04T11:16:13Z</dcterms:modified>
</cp:coreProperties>
</file>