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i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إيهاب محمد عبده" initials="إيهاب" lastIdx="1" clrIdx="0">
    <p:extLst>
      <p:ext uri="{19B8F6BF-5375-455C-9EA6-DF929625EA0E}">
        <p15:presenceInfo xmlns:p15="http://schemas.microsoft.com/office/powerpoint/2012/main" userId="e07c6654308ea9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84DA1-3264-4411-B1D6-ED55C37D1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BD62A-1DA0-4A15-8D2E-2FD6F1E91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i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4C922-149E-487A-BF53-FE307410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EB470-43D0-4DCD-BEF8-C8C5B5F6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562BC-F1C3-48D5-94B9-EA02C61D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335C8-83E0-4D29-8322-684113CF8F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6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D386-97D1-418C-9426-7A8631ED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5135D-CEDF-41E0-9EC8-0329E36F6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2A0F7-3145-45F6-8F27-27AC42BD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0F93B-08F5-46FC-B249-7C1CC1E7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C74D6-AED5-4AE6-BC9A-5AA96790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88916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0A10D-52C9-467C-8004-79B74D86F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85E02-68BC-4313-9572-7CA6B9E42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206C0-A5B9-48DA-A83D-C9D3E94C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261D4-2D6A-4372-8880-67648D39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71C89-F27A-407B-AC04-DFBE88292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24658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B9A9-B94B-4037-8A9B-A0C46B13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C1A67-5A92-48C3-8428-3FCA0C834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00B86-55CB-4066-A45D-25B0C02D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13769-9F6B-498D-9FB5-408280FD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A9BB6-DC45-4266-B81D-D3573F3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7A5AB0-1255-4AB0-9464-FF82805753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4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43C44-C249-4871-94E6-D403AEFEB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C0257-6ED5-4F07-878C-40AD79E9F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D3DDF-03D2-4E99-AB35-9989A194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93041-CEB5-43FD-93BB-C5AC3DB3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21AC9-9ABC-4FB8-9636-354D6A2F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268987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B4AE-C231-499B-9EE8-F53E419C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B0B1-A8B0-47B1-82A0-1FB012914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617D4-F620-4ADD-A018-010FA643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08248-BB64-48FC-95CF-333337D8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A2853-8E3E-4C1E-A2CD-C8E41B95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D0E80-0E87-40B6-AF65-381449C3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292700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9768F-B236-48FD-936B-B885266E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1DF82-8CF3-4DA7-9B65-E649FAC20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16AFE-5EEE-4814-977D-2BE405696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5DD8B-38A9-453E-824F-7945BF093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BC23EB-1C87-4BB0-8003-CE730F45D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9A8C1-B729-4C25-BF87-338D902A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01D21-D967-48EF-A88D-B131241B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F3637F-A2FA-4733-BEC2-B3D607E6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156543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D401-929D-4B21-A494-410E82124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2A0EB-BB64-4A7E-9BC2-4242D01C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B9CF9-D7FA-4784-AB10-E65B5520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D8E664-5A14-484C-9563-B1B93ABB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255455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F4BA4E-1E1B-4880-A23F-C12C4653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98284-067E-44AF-83FB-A3E758AF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61C13-B2D9-496F-BECD-685D887F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9184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9A57-398B-4CDD-8EBD-070D24920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14121-89DC-4471-8F69-B38BFBF4A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16679-21B9-477C-A3AF-918D005BB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51E48-F125-4672-B1DF-524A3464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2E3DF-E41B-48DD-AF38-5F1F5E49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7F956-08A4-48DC-9625-36203F51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16915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85CF-2893-441C-A0E4-9C3CC8EA0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0F87-D082-4E85-B8EB-7F448AE20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i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06CDD-2756-4F0E-9CC9-CAC906873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3A4D0-FC16-4EE3-B8D5-72B14C1C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62F32-7F9D-41D2-863E-FD7E2CB9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07193-937A-4A55-BFFE-C74539DC7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21659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0B00E-5D15-40E3-8059-84CB4C1F3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i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14B18-5D00-4D02-9131-4DA262153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i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DEE72-8306-4040-97D9-081033B19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0EE9-C111-4523-B7C2-38CA99356E67}" type="datetimeFigureOut">
              <a:rPr lang="hi-IN" smtClean="0"/>
              <a:t>शनिवार, 28 माघ 1945</a:t>
            </a:fld>
            <a:endParaRPr lang="hi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F4176-8A39-41F3-BD06-AAFA666B8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i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A4C2A-79B4-4F42-908B-C94AF50DB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2D670-2D70-41D1-9B3F-DBDCDB666D0D}" type="slidenum">
              <a:rPr lang="hi-IN" smtClean="0"/>
              <a:t>‹#›</a:t>
            </a:fld>
            <a:endParaRPr lang="hi-IN"/>
          </a:p>
        </p:txBody>
      </p:sp>
    </p:spTree>
    <p:extLst>
      <p:ext uri="{BB962C8B-B14F-4D97-AF65-F5344CB8AC3E}">
        <p14:creationId xmlns:p14="http://schemas.microsoft.com/office/powerpoint/2010/main" val="87384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i-I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C23A8-B514-4DBA-A2A1-D36F73470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7809"/>
            <a:ext cx="9144000" cy="944217"/>
          </a:xfrm>
        </p:spPr>
        <p:txBody>
          <a:bodyPr>
            <a:normAutofit/>
          </a:bodyPr>
          <a:lstStyle/>
          <a:p>
            <a:pPr rtl="1"/>
            <a:r>
              <a:rPr lang="ar-SA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م</a:t>
            </a:r>
            <a:r>
              <a:rPr lang="ar-EG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ِــ</a:t>
            </a:r>
            <a:r>
              <a:rPr lang="ar-SA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ن أع</a:t>
            </a:r>
            <a:r>
              <a:rPr lang="ar-EG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ــ</a:t>
            </a:r>
            <a:r>
              <a:rPr lang="ar-SA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مال ال</a:t>
            </a:r>
            <a:r>
              <a:rPr lang="ar-EG" b="1" kern="18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ـخــــير</a:t>
            </a:r>
            <a:endParaRPr lang="hi-IN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35822-BD91-4CCE-8E95-4C2EFCF9C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9395"/>
            <a:ext cx="9144000" cy="1060174"/>
          </a:xfrm>
        </p:spPr>
        <p:txBody>
          <a:bodyPr>
            <a:normAutofit/>
          </a:bodyPr>
          <a:lstStyle/>
          <a:p>
            <a:r>
              <a:rPr lang="ar-EG" sz="2800" b="1" kern="1800" dirty="0">
                <a:solidFill>
                  <a:srgbClr val="C00000"/>
                </a:solidFill>
                <a:cs typeface="Tahoma" panose="020B0604030504040204" pitchFamily="34" charset="0"/>
              </a:rPr>
              <a:t>حديث شريف </a:t>
            </a:r>
          </a:p>
          <a:p>
            <a:r>
              <a:rPr lang="ar-EG" sz="2800" b="1" kern="1800" dirty="0">
                <a:solidFill>
                  <a:srgbClr val="C00000"/>
                </a:solidFill>
                <a:cs typeface="Tahoma" panose="020B0604030504040204" pitchFamily="34" charset="0"/>
              </a:rPr>
              <a:t>حفظ</a:t>
            </a:r>
            <a:endParaRPr lang="hi-IN" sz="2800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740678-AF0F-4C5A-8DD3-45D3ACB28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9569"/>
            <a:ext cx="12192000" cy="433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4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F88F-4F9F-48D8-8948-48CC6CB3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6440"/>
          </a:xfrm>
        </p:spPr>
        <p:txBody>
          <a:bodyPr>
            <a:normAutofit/>
          </a:bodyPr>
          <a:lstStyle/>
          <a:p>
            <a:pPr algn="ctr" rtl="1"/>
            <a:r>
              <a:rPr lang="ar-EG" sz="6000" b="1" dirty="0">
                <a:solidFill>
                  <a:srgbClr val="C00000"/>
                </a:solidFill>
              </a:rPr>
              <a:t>نص الحديث</a:t>
            </a:r>
            <a:endParaRPr lang="hi-IN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AF0A6-D292-4AD4-8D49-81A6C7E51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91"/>
            <a:ext cx="10515600" cy="3791571"/>
          </a:xfrm>
        </p:spPr>
        <p:txBody>
          <a:bodyPr>
            <a:normAutofit fontScale="70000" lnSpcReduction="20000"/>
          </a:bodyPr>
          <a:lstStyle/>
          <a:p>
            <a:pPr marL="0" indent="0" algn="just" rtl="1">
              <a:lnSpc>
                <a:spcPts val="1950"/>
              </a:lnSpc>
              <a:spcAft>
                <a:spcPts val="800"/>
              </a:spcAft>
              <a:buNone/>
            </a:pPr>
            <a:r>
              <a:rPr lang="ar-EG" sz="4600" b="1" dirty="0">
                <a:effectLst/>
                <a:latin typeface="DecoType Thuluth"/>
                <a:ea typeface="Times New Roman" panose="02020603050405020304" pitchFamily="18" charset="0"/>
                <a:cs typeface="Times New Roman" panose="02020603050405020304" pitchFamily="18" charset="0"/>
              </a:rPr>
              <a:t>عن أبي هُرَيْرَةَ رَضِيَ اللَّهُ عَنْهُ، قَالَ: قَالَ رَسُولُ اللَّهِ صَلَّى اللَّهُ عَلَيْهِ وَسَلَّمَ:          </a:t>
            </a:r>
            <a:endParaRPr lang="en-US" sz="4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just" rtl="1">
              <a:lnSpc>
                <a:spcPts val="1950"/>
              </a:lnSpc>
              <a:spcAft>
                <a:spcPts val="800"/>
              </a:spcAft>
              <a:buNone/>
            </a:pPr>
            <a:br>
              <a:rPr lang="ar-EG" sz="3400" b="1" dirty="0">
                <a:effectLst/>
                <a:latin typeface="DecoType Thuluth"/>
                <a:ea typeface="Times New Roman" panose="02020603050405020304" pitchFamily="18" charset="0"/>
                <a:cs typeface="Mangal" panose="02040503050203030202" pitchFamily="18" charset="0"/>
              </a:rPr>
            </a:br>
            <a:endParaRPr lang="en-US" sz="5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just" rtl="1">
              <a:lnSpc>
                <a:spcPct val="150000"/>
              </a:lnSpc>
              <a:spcAft>
                <a:spcPts val="800"/>
              </a:spcAft>
              <a:buNone/>
            </a:pPr>
            <a:r>
              <a:rPr lang="ar-EG" sz="4100" b="1" dirty="0">
                <a:solidFill>
                  <a:schemeClr val="accent2">
                    <a:lumMod val="50000"/>
                  </a:schemeClr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كُلُّ سُلَامَى مِنْ النَّاسِ عَلَيْهِ صَدَقَةٌ، كُلَّ يَوْمٍ تَطْلُعُ فِيهِ الشَّمْسُ تَعْدِلُ بَيْنَ اثْنَيْنِ صَدَقَةٌ، وَتُعِينُ</a:t>
            </a:r>
          </a:p>
          <a:p>
            <a:pPr marL="0" indent="0" algn="just" rtl="1">
              <a:lnSpc>
                <a:spcPct val="150000"/>
              </a:lnSpc>
              <a:spcAft>
                <a:spcPts val="800"/>
              </a:spcAft>
              <a:buNone/>
            </a:pPr>
            <a:r>
              <a:rPr lang="ar-EG" sz="4100" b="1" dirty="0">
                <a:solidFill>
                  <a:schemeClr val="accent2">
                    <a:lumMod val="50000"/>
                  </a:schemeClr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 الرَّجُلَ فِي دَابَّتِهِ فَتَحْمِلُهُ عَلَيْهَا أَوْ تَرْفَعُ لَهُ عَلَيْهَا مَتَاعَهُ صَدَقَةٌ، وَالْكَلِمَةُ الطَّيِّبَةُ صَدَقَةٌ،</a:t>
            </a:r>
          </a:p>
          <a:p>
            <a:pPr marL="0" indent="0" algn="just" rtl="1">
              <a:lnSpc>
                <a:spcPct val="150000"/>
              </a:lnSpc>
              <a:spcAft>
                <a:spcPts val="800"/>
              </a:spcAft>
              <a:buNone/>
            </a:pPr>
            <a:r>
              <a:rPr lang="ar-EG" sz="4100" b="1" dirty="0">
                <a:solidFill>
                  <a:schemeClr val="accent2">
                    <a:lumMod val="50000"/>
                  </a:schemeClr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 وَبِكُلِّ خُطْوَةٍ تَمْشِيهَا إلَى الصَّلَاةِ صَدَقَةٌ، وَتُمِيطُ الْأَذَى عَنِ الطَّرِيقِ صَدَقَةٌ  "</a:t>
            </a:r>
            <a:endParaRPr lang="en-US" sz="41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val="1756621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9F6E-D6CF-4265-B75D-439A13B1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814"/>
          </a:xfrm>
        </p:spPr>
        <p:txBody>
          <a:bodyPr/>
          <a:lstStyle/>
          <a:p>
            <a:pPr algn="r" rtl="1"/>
            <a:r>
              <a:rPr lang="ar-EG" dirty="0"/>
              <a:t>المفردات اللغوية :</a:t>
            </a:r>
            <a:endParaRPr lang="hi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8CA9BBC-ADC1-4DFC-BF17-FA37D9995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555594"/>
              </p:ext>
            </p:extLst>
          </p:nvPr>
        </p:nvGraphicFramePr>
        <p:xfrm>
          <a:off x="717273" y="1152940"/>
          <a:ext cx="10757454" cy="555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909">
                  <a:extLst>
                    <a:ext uri="{9D8B030D-6E8A-4147-A177-3AD203B41FA5}">
                      <a16:colId xmlns:a16="http://schemas.microsoft.com/office/drawing/2014/main" val="2843043977"/>
                    </a:ext>
                  </a:extLst>
                </a:gridCol>
                <a:gridCol w="1792909">
                  <a:extLst>
                    <a:ext uri="{9D8B030D-6E8A-4147-A177-3AD203B41FA5}">
                      <a16:colId xmlns:a16="http://schemas.microsoft.com/office/drawing/2014/main" val="336730301"/>
                    </a:ext>
                  </a:extLst>
                </a:gridCol>
                <a:gridCol w="1792909">
                  <a:extLst>
                    <a:ext uri="{9D8B030D-6E8A-4147-A177-3AD203B41FA5}">
                      <a16:colId xmlns:a16="http://schemas.microsoft.com/office/drawing/2014/main" val="3972394192"/>
                    </a:ext>
                  </a:extLst>
                </a:gridCol>
                <a:gridCol w="1792909">
                  <a:extLst>
                    <a:ext uri="{9D8B030D-6E8A-4147-A177-3AD203B41FA5}">
                      <a16:colId xmlns:a16="http://schemas.microsoft.com/office/drawing/2014/main" val="2092216565"/>
                    </a:ext>
                  </a:extLst>
                </a:gridCol>
                <a:gridCol w="1792909">
                  <a:extLst>
                    <a:ext uri="{9D8B030D-6E8A-4147-A177-3AD203B41FA5}">
                      <a16:colId xmlns:a16="http://schemas.microsoft.com/office/drawing/2014/main" val="1974667266"/>
                    </a:ext>
                  </a:extLst>
                </a:gridCol>
                <a:gridCol w="1792909">
                  <a:extLst>
                    <a:ext uri="{9D8B030D-6E8A-4147-A177-3AD203B41FA5}">
                      <a16:colId xmlns:a16="http://schemas.microsoft.com/office/drawing/2014/main" val="1066470354"/>
                    </a:ext>
                  </a:extLst>
                </a:gridCol>
              </a:tblGrid>
              <a:tr h="675861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>
                          <a:solidFill>
                            <a:schemeClr val="tx1"/>
                          </a:solidFill>
                        </a:rPr>
                        <a:t>معناها</a:t>
                      </a:r>
                      <a:endParaRPr lang="hi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2800" dirty="0">
                          <a:solidFill>
                            <a:srgbClr val="FF0000"/>
                          </a:solidFill>
                        </a:rPr>
                        <a:t>الكلمة</a:t>
                      </a:r>
                      <a:endParaRPr lang="hi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dirty="0">
                          <a:solidFill>
                            <a:schemeClr val="tx1"/>
                          </a:solidFill>
                        </a:rPr>
                        <a:t>معناها</a:t>
                      </a:r>
                      <a:endParaRPr lang="hi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>
                          <a:solidFill>
                            <a:srgbClr val="FF0000"/>
                          </a:solidFill>
                        </a:rPr>
                        <a:t>الكلمة</a:t>
                      </a:r>
                      <a:endParaRPr lang="hi-I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3200" b="0" dirty="0">
                          <a:solidFill>
                            <a:schemeClr val="tx1"/>
                          </a:solidFill>
                        </a:rPr>
                        <a:t>معناها</a:t>
                      </a:r>
                      <a:endParaRPr lang="hi-IN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3200" dirty="0">
                          <a:solidFill>
                            <a:srgbClr val="FF0000"/>
                          </a:solidFill>
                        </a:rPr>
                        <a:t>الكلمة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914148"/>
                  </a:ext>
                </a:extLst>
              </a:tr>
              <a:tr h="943555">
                <a:tc>
                  <a:txBody>
                    <a:bodyPr/>
                    <a:lstStyle/>
                    <a:p>
                      <a:pPr algn="ctr"/>
                      <a:r>
                        <a:rPr lang="ar-EG" sz="2400" b="1" kern="1200" dirty="0">
                          <a:solidFill>
                            <a:schemeClr val="dk1"/>
                          </a:solidFill>
                          <a:effectLst/>
                        </a:rPr>
                        <a:t>تنصف وتقيم العدل </a:t>
                      </a:r>
                    </a:p>
                    <a:p>
                      <a:pPr algn="ctr"/>
                      <a:r>
                        <a:rPr lang="ar-EG" sz="2400" b="1" kern="1200" dirty="0">
                          <a:solidFill>
                            <a:schemeClr val="dk1"/>
                          </a:solidFill>
                          <a:effectLst/>
                        </a:rPr>
                        <a:t>× تظلم </a:t>
                      </a:r>
                      <a:endParaRPr lang="hi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6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تعدل</a:t>
                      </a:r>
                      <a:endParaRPr lang="hi-IN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تشرق × تغرب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تطلع</a:t>
                      </a:r>
                      <a:endParaRPr lang="hi-I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عقلة الإصبع، </a:t>
                      </a:r>
                      <a:r>
                        <a:rPr lang="ar-EG" sz="2000" b="1" u="sng" kern="1200" dirty="0">
                          <a:solidFill>
                            <a:schemeClr val="dk1"/>
                          </a:solidFill>
                          <a:effectLst/>
                        </a:rPr>
                        <a:t>ويقصد بها</a:t>
                      </a:r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 الشيء الصغير في الجسم </a:t>
                      </a:r>
                    </a:p>
                    <a:p>
                      <a:pPr algn="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(ج) سلاميات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سلامى</a:t>
                      </a:r>
                      <a:endParaRPr lang="hi-IN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989623"/>
                  </a:ext>
                </a:extLst>
              </a:tr>
              <a:tr h="943555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>
                          <a:solidFill>
                            <a:schemeClr val="dk1"/>
                          </a:solidFill>
                          <a:effectLst/>
                        </a:rPr>
                        <a:t>تعينه في ركوبها</a:t>
                      </a:r>
                      <a:endParaRPr lang="hi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6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تحمله</a:t>
                      </a:r>
                      <a:endParaRPr lang="hi-IN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 كل ما يدب على الأرض </a:t>
                      </a:r>
                      <a:r>
                        <a:rPr lang="ar-EG" sz="2000" b="1" u="sng" kern="1200" dirty="0">
                          <a:solidFill>
                            <a:schemeClr val="dk1"/>
                          </a:solidFill>
                          <a:effectLst/>
                        </a:rPr>
                        <a:t>والمقصود بها</a:t>
                      </a:r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 الحيوان(ج) دواب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kern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ar-EG" sz="28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دابته</a:t>
                      </a:r>
                      <a:endParaRPr lang="hi-I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تساعد </a:t>
                      </a:r>
                    </a:p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× تعرقل وتعوق وتخذل وتتخلى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kern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ar-EG" sz="32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تعين</a:t>
                      </a:r>
                      <a:endParaRPr lang="hi-IN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681602"/>
                  </a:ext>
                </a:extLst>
              </a:tr>
              <a:tr h="943555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>
                          <a:solidFill>
                            <a:schemeClr val="dk1"/>
                          </a:solidFill>
                          <a:effectLst/>
                        </a:rPr>
                        <a:t>(ج) خطوات خطى </a:t>
                      </a:r>
                      <a:endParaRPr lang="hi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6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خطوة</a:t>
                      </a:r>
                      <a:endParaRPr lang="hi-IN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القول النافع الحسن </a:t>
                      </a:r>
                    </a:p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× الخبيثة القبيحة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الكلمة الطيبة</a:t>
                      </a:r>
                      <a:endParaRPr lang="hi-I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كل ما ينتفع به  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u="sng" kern="1200" dirty="0">
                          <a:solidFill>
                            <a:srgbClr val="FF0000"/>
                          </a:solidFill>
                          <a:effectLst/>
                        </a:rPr>
                        <a:t>متاعه</a:t>
                      </a:r>
                      <a:endParaRPr lang="hi-IN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857786"/>
                  </a:ext>
                </a:extLst>
              </a:tr>
              <a:tr h="943555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>
                          <a:solidFill>
                            <a:schemeClr val="dk1"/>
                          </a:solidFill>
                          <a:effectLst/>
                        </a:rPr>
                        <a:t>الضرر× النفع</a:t>
                      </a:r>
                      <a:endParaRPr lang="hi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6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الأذى</a:t>
                      </a:r>
                      <a:endParaRPr lang="hi-IN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تبعد وتزيل </a:t>
                      </a:r>
                    </a:p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× تقرب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تميط</a:t>
                      </a:r>
                      <a:endParaRPr lang="hi-I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kern="1200" dirty="0">
                          <a:solidFill>
                            <a:schemeClr val="dk1"/>
                          </a:solidFill>
                          <a:effectLst/>
                        </a:rPr>
                        <a:t>الركن الثاني من أركان الإسلام (ج) صلوات </a:t>
                      </a:r>
                      <a:endParaRPr lang="hi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u="sng" kern="1200" dirty="0">
                          <a:solidFill>
                            <a:srgbClr val="FF0000"/>
                          </a:solidFill>
                          <a:effectLst/>
                        </a:rPr>
                        <a:t>الصلاة</a:t>
                      </a:r>
                      <a:endParaRPr lang="hi-IN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39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661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91606-90F9-49A7-861C-CF0F78833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234" y="219351"/>
            <a:ext cx="10515600" cy="1529936"/>
          </a:xfrm>
        </p:spPr>
        <p:txBody>
          <a:bodyPr>
            <a:normAutofit/>
          </a:bodyPr>
          <a:lstStyle/>
          <a:p>
            <a:pPr algn="r" rtl="1"/>
            <a:r>
              <a:rPr lang="ar-EG" sz="3600" b="1" dirty="0">
                <a:solidFill>
                  <a:srgbClr val="C00000"/>
                </a:solidFill>
              </a:rPr>
              <a:t>شرح الحديث الشريف :</a:t>
            </a:r>
            <a:endParaRPr lang="hi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ADE5-8604-4683-8EC2-879E79B73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5035136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lnSpc>
                <a:spcPct val="170000"/>
              </a:lnSpc>
              <a:buNone/>
            </a:pPr>
            <a:r>
              <a:rPr lang="ar-EG" sz="5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يوصي الرسول ﷺ كل إنسان أن يخرج كل يوم صدقة عن كل عضو من أعضاء جسمه ولو كان صغيرا، ثم عرفنا الرسول بأن الصدقات لا تقتصر على المال فقط ، فأبواب الصدقات كثيرة ومنها الإصلاح بين الناس ومساعدة المحتاج في عمله ومساعدته في ركوب دابته و مساعدة الإنسان ليرفع متاعه ، وكذلك الكلمة الطيبة صدقة ، وكذلك الخطوات التي يمشيها المسلم إلى المسجد يأخذ على كل خطوة صدقة، وأيضا في إزالة الأذى عن الطريق صدقة .</a:t>
            </a:r>
            <a:endParaRPr lang="en-US" sz="5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 rtl="1"/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val="1987269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AC81B-9C87-4714-86C1-583A7C7A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770"/>
          </a:xfrm>
        </p:spPr>
        <p:txBody>
          <a:bodyPr>
            <a:noAutofit/>
          </a:bodyPr>
          <a:lstStyle/>
          <a:p>
            <a:pPr algn="ctr" rtl="1"/>
            <a:r>
              <a:rPr lang="ar-EG" sz="4800" dirty="0">
                <a:solidFill>
                  <a:srgbClr val="C00000"/>
                </a:solidFill>
              </a:rPr>
              <a:t>مظاهر الجمال :</a:t>
            </a:r>
            <a:endParaRPr lang="hi-IN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DF742-27F7-41E8-A486-0255ED506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6"/>
            <a:ext cx="10515600" cy="5764696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EG" sz="29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كُلُّ سُلَامَى مِنْ النَّاسِ عَلَيْهِ صَدَقَةٌ</a:t>
            </a:r>
            <a:r>
              <a:rPr lang="ar-EG" sz="44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تعبير يدل على وجوب شكر الله على جميع أعضاء البدن بإخراج الصدقات .</a:t>
            </a: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                    كلمة ( كل ) تفيد الشمول والعموم .</a:t>
            </a: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                   تنكير كلمة ( صدقة ) يفيد الشمل والعموم لكل أنواع الصدقات .</a:t>
            </a:r>
          </a:p>
          <a:p>
            <a:pPr marL="0" indent="0" algn="r" rtl="1">
              <a:buNone/>
            </a:pP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كُلَّ يَوْمٍ تَطْلُعُ فِيهِ الشَّمْسُ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 تعبير جميل يدل على الاستمرار في الصدقات ، والطاعات ، واستمرار الثواب.</a:t>
            </a:r>
          </a:p>
          <a:p>
            <a:pPr marL="0" indent="0" algn="r" rtl="1">
              <a:buNone/>
            </a:pP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تَعْدِلُ بَيْنَ اثْنَيْنِ صَدَقَةٌ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EG" sz="4400" b="1" dirty="0"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تفصيل بعد إجمال.</a:t>
            </a:r>
            <a:endParaRPr lang="ar-EG" sz="4400" b="1" dirty="0"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         تعبير جميل يدل على أهمية العدل 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والإصلاح بين الناس</a:t>
            </a:r>
            <a:r>
              <a:rPr lang="ar-EG" sz="4400" b="1" dirty="0">
                <a:cs typeface="Simplified Arabic" panose="02020603050405020304" pitchFamily="18" charset="-78"/>
              </a:rPr>
              <a:t>.</a:t>
            </a: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        تنكير كلمة ( اثنين ) يفيد الشمول والعموم .</a:t>
            </a:r>
          </a:p>
          <a:p>
            <a:pPr marL="0" indent="0" algn="r" rtl="1">
              <a:buNone/>
            </a:pP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وَتُعِينُ الرَّجُلَ فِي دَابَّتِهِ فَتَحْمِلُهُ عَلَيْهَا أَوْ تَرْفَعُ لَهُ عَلَيْهَا مَتَاعَهُ صَدَقَةٌ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  تعبير جميل يحثنا على التعاون في حياتنا .</a:t>
            </a: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</a:t>
            </a:r>
          </a:p>
          <a:p>
            <a:pPr marL="0" indent="0" algn="r" rtl="1">
              <a:buNone/>
            </a:pP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الْكَلِمَةُ الطَّيِّبَةُ صَدَقَةٌ</a:t>
            </a:r>
            <a:r>
              <a:rPr lang="ar-EG" sz="44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EG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تصوير جميل للكلمة الطيبة بالمال الذي نتصدق به.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بِكُلِّ خُطْوَةٍ تَمْشِيهَا إلَى الصَّلَاةِ صَدَقَةٌ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 تعبير جيل فيه حث على الحفاظ على  الصلاةجماعة بالمسجد لفضلها العظيم .</a:t>
            </a:r>
          </a:p>
          <a:p>
            <a:pPr marL="0" indent="0" algn="r" rtl="1">
              <a:buNone/>
            </a:pPr>
            <a:r>
              <a:rPr lang="ar-EG" sz="4400" b="1" dirty="0">
                <a:cs typeface="Simplified Arabic" panose="02020603050405020304" pitchFamily="18" charset="-78"/>
              </a:rPr>
              <a:t>                                    </a:t>
            </a:r>
            <a:r>
              <a:rPr lang="ar-EG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أسلوب قصر بتقديم الخبر (بكل خطوة..) على المبتدأ (صدقة) يفيد التخصيص والتوكيد.</a:t>
            </a:r>
          </a:p>
          <a:p>
            <a:pPr marL="0" indent="0" algn="r" rtl="1">
              <a:buNone/>
            </a:pP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EG" sz="4400" b="1" dirty="0">
                <a:solidFill>
                  <a:srgbClr val="C00000"/>
                </a:solidFill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تميط الأذى عن الطريق صدقة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EG" sz="44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4400" b="1" dirty="0">
                <a:effectLst/>
                <a:latin typeface="Monotype Koufi"/>
                <a:ea typeface="Times New Roman" panose="02020603050405020304" pitchFamily="18" charset="0"/>
                <a:cs typeface="Times New Roman" panose="02020603050405020304" pitchFamily="18" charset="0"/>
              </a:rPr>
              <a:t>تعبير يحث على نظافة الطريق وفيه </a:t>
            </a:r>
            <a:r>
              <a:rPr lang="ar-EG" sz="44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تصوير للأذى والضرر بأشياء مادية يمكن </a:t>
            </a:r>
            <a:r>
              <a:rPr lang="ar-EG" sz="3800" b="1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إزالتها.</a:t>
            </a:r>
            <a:endParaRPr lang="en-US" sz="3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r" rtl="1"/>
            <a:endParaRPr lang="ar-EG" sz="3200" dirty="0">
              <a:cs typeface="Simplified Arabic" panose="02020603050405020304" pitchFamily="18" charset="-78"/>
            </a:endParaRPr>
          </a:p>
          <a:p>
            <a:pPr algn="r" rtl="1"/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val="802560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7261E-20C0-4F1B-8848-7C699CB8B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>
            <a:normAutofit/>
          </a:bodyPr>
          <a:lstStyle/>
          <a:p>
            <a:pPr algn="ctr" rtl="1"/>
            <a:r>
              <a:rPr lang="ar-EG" sz="3600" b="1" dirty="0">
                <a:solidFill>
                  <a:srgbClr val="C00000"/>
                </a:solidFill>
              </a:rPr>
              <a:t>سؤال وجواب</a:t>
            </a:r>
            <a:endParaRPr lang="hi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76BD4-EF9B-4AB3-9C06-62884187F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6017" y="861392"/>
            <a:ext cx="12046226" cy="59966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2000" b="1" dirty="0">
                <a:solidFill>
                  <a:srgbClr val="C00000"/>
                </a:solidFill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س1: ما هي الصدقات؟ وما أثرها على الفقير والغني؟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     </a:t>
            </a:r>
            <a:r>
              <a:rPr lang="ar-EG" sz="2400" dirty="0"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الصدقة هي ما يعطيه الغني للفقير للتقرب إلى الله تعالى،</a:t>
            </a:r>
          </a:p>
          <a:p>
            <a:pPr marL="0" indent="0" algn="r" rtl="1">
              <a:buNone/>
            </a:pPr>
            <a:r>
              <a:rPr lang="ar-EG" sz="2400" dirty="0">
                <a:cs typeface="Simplified Arabic" panose="02020603050405020304" pitchFamily="18" charset="-78"/>
              </a:rPr>
              <a:t>     وأثرها : </a:t>
            </a:r>
            <a:r>
              <a:rPr lang="ar-EG" sz="2400" dirty="0"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على الفقير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تجعله محب للغني وتمنعه من التسول وذل السؤال.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400" dirty="0"/>
              <a:t>      </a:t>
            </a:r>
            <a:r>
              <a:rPr lang="ar-EG" sz="2400" dirty="0"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على الغني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تطهر ماله وتجعل الله يبارك له فيه ويحبب فيه الناس.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b="1" dirty="0">
                <a:solidFill>
                  <a:srgbClr val="C00000"/>
                </a:solidFill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س2: ما المقصود بالكلمة الطيبة؟ واذكر بعض صورها؟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هي الكلمة التي تدعو إلى الخير 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ومن صورها الأمر بالمعروف والنهي على المنكر وشكر الناس على ما يفعلونه لنا، وقول الصدق ورد السلام – والدعاء للناس           بالخير.... وغير ذلك الكثير</a:t>
            </a:r>
            <a:r>
              <a:rPr lang="ar-EG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b="1" dirty="0">
                <a:solidFill>
                  <a:srgbClr val="C00000"/>
                </a:solidFill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س3: تعددت أنواع الصدقات في الحديث بين بدينة وقولية. بين كل نوع من خلال الحديث؟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dirty="0">
                <a:effectLst/>
                <a:latin typeface="Al-Mujahed Free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ar-EG" sz="2400" dirty="0">
                <a:effectLst/>
                <a:latin typeface="Al-Mujahed Free"/>
                <a:ea typeface="Times New Roman" panose="02020603050405020304" pitchFamily="18" charset="0"/>
                <a:cs typeface="Times New Roman" panose="02020603050405020304" pitchFamily="18" charset="0"/>
              </a:rPr>
              <a:t>الصدقات البدنية مثل:           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مساعدة الإنسان ليركب دابته ، ومساعدته لحمل متاعه عليها.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400" dirty="0">
                <a:effectLst/>
                <a:latin typeface="Al-Mujahed Free"/>
                <a:ea typeface="Times New Roman" panose="02020603050405020304" pitchFamily="18" charset="0"/>
                <a:cs typeface="Times New Roman" panose="02020603050405020304" pitchFamily="18" charset="0"/>
              </a:rPr>
              <a:t>      الصدقات القولية مثل:          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العدل بين الناس ، والكلمة الطيبة.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400" dirty="0">
                <a:effectLst/>
                <a:latin typeface="Al-Mujahed Free"/>
                <a:ea typeface="Times New Roman" panose="02020603050405020304" pitchFamily="18" charset="0"/>
                <a:cs typeface="Times New Roman" panose="02020603050405020304" pitchFamily="18" charset="0"/>
              </a:rPr>
              <a:t>      الصدقات الفعلية مثل:          </a:t>
            </a:r>
            <a:r>
              <a:rPr lang="ar-EG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المشي إلى المسجد وإماطة الأذى والضرر عن الطريق.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 rtl="1">
              <a:buNone/>
            </a:pPr>
            <a:r>
              <a:rPr lang="ar-EG" sz="2000" b="1" dirty="0">
                <a:solidFill>
                  <a:srgbClr val="C00000"/>
                </a:solidFill>
                <a:effectLst/>
                <a:latin typeface="PT Bold Heading"/>
                <a:ea typeface="Times New Roman" panose="02020603050405020304" pitchFamily="18" charset="0"/>
                <a:cs typeface="Times New Roman" panose="02020603050405020304" pitchFamily="18" charset="0"/>
              </a:rPr>
              <a:t>س5: كيف يمكن أن نقضى ما علينا من صدقات بدون فعل كل هذه الأمور؟</a:t>
            </a:r>
          </a:p>
          <a:p>
            <a:pPr marL="0" indent="0" algn="r" rtl="1">
              <a:buNone/>
            </a:pPr>
            <a:r>
              <a:rPr lang="ar-EG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</a:t>
            </a:r>
            <a:r>
              <a:rPr lang="ar-E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يمكن للمسلم أن يقضى ما عليه من صدقات دفعة واحدة عن طريق صلاة الضحى التي تعطي الإنسان ثلاثمائة وستين صدقة              هي عدد الصدقات الواجب أن يخرجها الإنسان كل يوم.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r" rtl="1"/>
            <a:endParaRPr lang="ar-EG" sz="2400" b="1" dirty="0">
              <a:effectLst/>
              <a:latin typeface="PT Bold Heading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ar-EG" sz="1800" b="1" dirty="0">
              <a:effectLst/>
              <a:latin typeface="PT Bold Heading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r" rtl="1"/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val="61184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658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Al-Mujahed Free</vt:lpstr>
      <vt:lpstr>Arial</vt:lpstr>
      <vt:lpstr>Calibri</vt:lpstr>
      <vt:lpstr>Calibri Light</vt:lpstr>
      <vt:lpstr>DecoType Thuluth</vt:lpstr>
      <vt:lpstr>Monotype Koufi</vt:lpstr>
      <vt:lpstr>PT Bold Heading</vt:lpstr>
      <vt:lpstr>Office Theme</vt:lpstr>
      <vt:lpstr>مِــن أعــمال الـخــــير</vt:lpstr>
      <vt:lpstr>نص الحديث</vt:lpstr>
      <vt:lpstr>المفردات اللغوية :</vt:lpstr>
      <vt:lpstr>شرح الحديث الشريف :</vt:lpstr>
      <vt:lpstr>مظاهر الجمال :</vt:lpstr>
      <vt:lpstr>سؤال وجواب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أعمال البر</dc:title>
  <dc:creator>إيهاب محمد عبده</dc:creator>
  <cp:lastModifiedBy>city light</cp:lastModifiedBy>
  <cp:revision>32</cp:revision>
  <dcterms:created xsi:type="dcterms:W3CDTF">2020-12-24T11:48:19Z</dcterms:created>
  <dcterms:modified xsi:type="dcterms:W3CDTF">2024-02-17T20:08:51Z</dcterms:modified>
</cp:coreProperties>
</file>