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349" r:id="rId4"/>
    <p:sldId id="279" r:id="rId5"/>
    <p:sldId id="257" r:id="rId6"/>
    <p:sldId id="258" r:id="rId7"/>
    <p:sldId id="259" r:id="rId8"/>
    <p:sldId id="284" r:id="rId9"/>
    <p:sldId id="261" r:id="rId10"/>
    <p:sldId id="262" r:id="rId11"/>
    <p:sldId id="263" r:id="rId12"/>
    <p:sldId id="264" r:id="rId14"/>
    <p:sldId id="371" r:id="rId15"/>
    <p:sldId id="372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7115" y="640080"/>
            <a:ext cx="7254240" cy="557784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439545" y="22199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short</a:t>
            </a:r>
            <a:r>
              <a:rPr lang="en-US">
                <a:solidFill>
                  <a:srgbClr val="FF0000"/>
                </a:solidFill>
              </a:rPr>
              <a:t>est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11480" y="1468120"/>
            <a:ext cx="963104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 Someone who is the </a:t>
            </a:r>
            <a:r>
              <a:rPr lang="en-US" sz="2800">
                <a:solidFill>
                  <a:srgbClr val="FF0000"/>
                </a:solidFill>
              </a:rPr>
              <a:t>shortest</a:t>
            </a:r>
            <a:r>
              <a:rPr lang="en-US" sz="2800"/>
              <a:t> is not tall at all they are very short.</a:t>
            </a:r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The </a:t>
            </a:r>
            <a:r>
              <a:rPr lang="en-US" sz="2800">
                <a:solidFill>
                  <a:srgbClr val="FF0000"/>
                </a:solidFill>
              </a:rPr>
              <a:t>shorest</a:t>
            </a:r>
            <a:r>
              <a:rPr lang="en-US" sz="2800"/>
              <a:t> woman in the world  is 63 cm tall.</a:t>
            </a:r>
            <a:endParaRPr lang="en-US" sz="2800"/>
          </a:p>
        </p:txBody>
      </p:sp>
      <p:pic>
        <p:nvPicPr>
          <p:cNvPr id="8" name="Content Placeholder 7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 rot="16200000" flipH="1">
            <a:off x="9522460" y="5025390"/>
            <a:ext cx="439420" cy="1181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weak</a:t>
            </a:r>
            <a:r>
              <a:rPr lang="en-US">
                <a:solidFill>
                  <a:srgbClr val="FF0000"/>
                </a:solidFill>
              </a:rPr>
              <a:t>est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556260" y="1413510"/>
            <a:ext cx="838898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If someone is the </a:t>
            </a:r>
            <a:r>
              <a:rPr lang="en-US" sz="2800">
                <a:solidFill>
                  <a:srgbClr val="FF0000"/>
                </a:solidFill>
              </a:rPr>
              <a:t>weakest</a:t>
            </a:r>
            <a:r>
              <a:rPr lang="en-US" sz="2800"/>
              <a:t>, they are not healthy at all or do not have good muscles at all, so that they cannot move quickly or carry heavy things at all.</a:t>
            </a:r>
            <a:endParaRPr lang="en-US" sz="2800"/>
          </a:p>
        </p:txBody>
      </p:sp>
      <p:pic>
        <p:nvPicPr>
          <p:cNvPr id="11" name="Content Placeholder 10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569960" y="2548890"/>
            <a:ext cx="2212340" cy="42202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99060" y="4020820"/>
            <a:ext cx="763524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/>
              <a:t>Snails are some of the slowest and, at the same time, one of the </a:t>
            </a:r>
            <a:r>
              <a:rPr lang="en-US" sz="3200">
                <a:solidFill>
                  <a:srgbClr val="FF0000"/>
                </a:solidFill>
              </a:rPr>
              <a:t>weakest</a:t>
            </a:r>
            <a:r>
              <a:rPr lang="en-US" sz="3200"/>
              <a:t> animals on earth.</a:t>
            </a:r>
            <a:endParaRPr lang="en-US"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cold</a:t>
            </a:r>
            <a:r>
              <a:rPr lang="en-US">
                <a:solidFill>
                  <a:srgbClr val="FF0000"/>
                </a:solidFill>
              </a:rPr>
              <a:t>est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04800" y="1489710"/>
            <a:ext cx="867156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Something that is the </a:t>
            </a:r>
            <a:r>
              <a:rPr lang="en-US" sz="2800">
                <a:solidFill>
                  <a:srgbClr val="FF0000"/>
                </a:solidFill>
              </a:rPr>
              <a:t>coldest</a:t>
            </a:r>
            <a:r>
              <a:rPr lang="en-US" sz="2800"/>
              <a:t> has a very low temperature or a lower temperature than is normal or acceptable. </a:t>
            </a:r>
            <a:endParaRPr lang="en-US" sz="2800"/>
          </a:p>
        </p:txBody>
      </p:sp>
      <p:sp>
        <p:nvSpPr>
          <p:cNvPr id="3" name="Text Box 2"/>
          <p:cNvSpPr txBox="1"/>
          <p:nvPr/>
        </p:nvSpPr>
        <p:spPr>
          <a:xfrm>
            <a:off x="780415" y="3562350"/>
            <a:ext cx="753173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/>
              <a:t>Antarctica is the </a:t>
            </a:r>
            <a:r>
              <a:rPr lang="en-US" sz="3200">
                <a:solidFill>
                  <a:srgbClr val="FF0000"/>
                </a:solidFill>
              </a:rPr>
              <a:t>coldest</a:t>
            </a:r>
            <a:r>
              <a:rPr lang="en-US" sz="3200"/>
              <a:t> place in the world</a:t>
            </a:r>
            <a:endParaRPr lang="en-US" sz="3200"/>
          </a:p>
        </p:txBody>
      </p:sp>
      <p:pic>
        <p:nvPicPr>
          <p:cNvPr id="9" name="Content Placeholder 8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130030" y="365125"/>
            <a:ext cx="2771140" cy="626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>
                <a:solidFill>
                  <a:schemeClr val="tx1"/>
                </a:solidFill>
              </a:rPr>
              <a:t>loud</a:t>
            </a:r>
            <a:r>
              <a:rPr lang="en-US">
                <a:solidFill>
                  <a:srgbClr val="FF0000"/>
                </a:solidFill>
              </a:rPr>
              <a:t>est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27660" y="1306830"/>
            <a:ext cx="973010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If a noise is the </a:t>
            </a:r>
            <a:r>
              <a:rPr lang="en-US" sz="2800">
                <a:solidFill>
                  <a:srgbClr val="FF0000"/>
                </a:solidFill>
              </a:rPr>
              <a:t>loudest</a:t>
            </a:r>
            <a:r>
              <a:rPr lang="en-US" sz="2800"/>
              <a:t>, the level of sound is very high and it can be easily heard. Someone or something that is very loud produces a lot of noise.</a:t>
            </a:r>
            <a:endParaRPr lang="en-US" sz="2800"/>
          </a:p>
        </p:txBody>
      </p:sp>
      <p:sp>
        <p:nvSpPr>
          <p:cNvPr id="3" name="Text Box 2"/>
          <p:cNvSpPr txBox="1"/>
          <p:nvPr/>
        </p:nvSpPr>
        <p:spPr>
          <a:xfrm>
            <a:off x="583565" y="3141980"/>
            <a:ext cx="734568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/>
              <a:t>The Blue Whale is one of the </a:t>
            </a:r>
            <a:r>
              <a:rPr lang="en-US" sz="3200">
                <a:solidFill>
                  <a:srgbClr val="FF0000"/>
                </a:solidFill>
              </a:rPr>
              <a:t>loudest </a:t>
            </a:r>
            <a:r>
              <a:rPr lang="en-US" sz="3200"/>
              <a:t>animals in the world.</a:t>
            </a:r>
            <a:endParaRPr lang="en-US" sz="3200"/>
          </a:p>
        </p:txBody>
      </p:sp>
      <p:pic>
        <p:nvPicPr>
          <p:cNvPr id="10" name="Content Placeholder 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947785" y="2690495"/>
            <a:ext cx="2494915" cy="342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585" y="3011805"/>
            <a:ext cx="10515600" cy="1325563"/>
          </a:xfrm>
        </p:spPr>
        <p:txBody>
          <a:bodyPr/>
          <a:p>
            <a:r>
              <a:rPr lang="en-US" sz="8000"/>
              <a:t>Thank You</a:t>
            </a:r>
            <a:endParaRPr lang="en-US" sz="8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155" y="549275"/>
            <a:ext cx="10515600" cy="4351338"/>
          </a:xfrm>
        </p:spPr>
        <p:txBody>
          <a:bodyPr>
            <a:noAutofit/>
          </a:bodyPr>
          <a:p>
            <a:r>
              <a:rPr lang="en-US" sz="2700"/>
              <a:t>Spelling Test       Simple Present Tense Adding “er”            10 minutes</a:t>
            </a:r>
            <a:endParaRPr lang="en-US" sz="2700"/>
          </a:p>
          <a:p>
            <a:endParaRPr lang="en-US" sz="2700"/>
          </a:p>
          <a:p>
            <a:r>
              <a:rPr lang="en-US" sz="2700"/>
              <a:t>First Session Completed</a:t>
            </a:r>
            <a:endParaRPr lang="en-US" sz="2700"/>
          </a:p>
          <a:p>
            <a:endParaRPr lang="en-US" sz="2700"/>
          </a:p>
          <a:p>
            <a:endParaRPr lang="en-US"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970" y="0"/>
            <a:ext cx="10515600" cy="1325563"/>
          </a:xfrm>
        </p:spPr>
        <p:txBody>
          <a:bodyPr>
            <a:normAutofit fontScale="90000"/>
          </a:bodyPr>
          <a:p>
            <a:pPr algn="ctr"/>
            <a:r>
              <a:rPr lang="en-US" b="1"/>
              <a:t>Adding “est” to Adjectives</a:t>
            </a:r>
            <a:br>
              <a:rPr lang="en-US" b="1"/>
            </a:br>
            <a:endParaRPr lang="en-US" b="1"/>
          </a:p>
        </p:txBody>
      </p:sp>
      <p:sp>
        <p:nvSpPr>
          <p:cNvPr id="5" name="Text Box 4"/>
          <p:cNvSpPr txBox="1"/>
          <p:nvPr/>
        </p:nvSpPr>
        <p:spPr>
          <a:xfrm>
            <a:off x="3827145" y="4195445"/>
            <a:ext cx="6983095" cy="1029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en-US" sz="11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3556000" y="4104323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1091565" y="743585"/>
            <a:ext cx="9118600" cy="57270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Explain to students that adding “est” to an adjective is 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called a superlative adjective.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Which compares 3 or more objects to each other.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The word “the” comes before the adjective.   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                                   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                                      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Ex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Asia is the biggest continent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                      Superlative Adjective.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526155" y="5532120"/>
            <a:ext cx="12700" cy="5321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br>
              <a:rPr lang="en-US" b="1"/>
            </a:br>
            <a:br>
              <a:rPr lang="en-US" b="1"/>
            </a:br>
            <a:r>
              <a:rPr lang="en-US" b="1"/>
              <a:t> Spelling Words</a:t>
            </a:r>
            <a:br>
              <a:rPr lang="en-US" b="1"/>
            </a:br>
            <a:r>
              <a:rPr lang="en-US" b="1"/>
              <a:t>Adding “</a:t>
            </a:r>
            <a:r>
              <a:rPr lang="en-US" b="1">
                <a:solidFill>
                  <a:srgbClr val="FF0000"/>
                </a:solidFill>
              </a:rPr>
              <a:t>est</a:t>
            </a:r>
            <a:r>
              <a:rPr lang="en-US" b="1"/>
              <a:t>” to the Adjective</a:t>
            </a:r>
            <a:br>
              <a:rPr lang="en-US" b="1"/>
            </a:br>
            <a:br>
              <a:rPr lang="en-US" b="1"/>
            </a:b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en-US"/>
          </a:p>
          <a:p>
            <a:pPr marL="0" indent="0">
              <a:buNone/>
            </a:pPr>
            <a:endParaRPr lang="en-US" sz="5400"/>
          </a:p>
        </p:txBody>
      </p:sp>
      <p:sp>
        <p:nvSpPr>
          <p:cNvPr id="5" name="Text Box 4"/>
          <p:cNvSpPr txBox="1"/>
          <p:nvPr/>
        </p:nvSpPr>
        <p:spPr>
          <a:xfrm>
            <a:off x="5780405" y="2419350"/>
            <a:ext cx="5831205" cy="18205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165100" y="1574165"/>
            <a:ext cx="11551920" cy="4035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>
                <a:solidFill>
                  <a:schemeClr val="tx1"/>
                </a:solidFill>
              </a:rPr>
              <a:t>nice</a:t>
            </a:r>
            <a:r>
              <a:rPr lang="en-US" sz="4000">
                <a:solidFill>
                  <a:srgbClr val="FF0000"/>
                </a:solidFill>
              </a:rPr>
              <a:t>st</a:t>
            </a:r>
            <a:endParaRPr lang="en-US" sz="400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If you say that something is the </a:t>
            </a:r>
            <a:r>
              <a:rPr lang="en-US" sz="3200">
                <a:solidFill>
                  <a:srgbClr val="FF0000"/>
                </a:solidFill>
              </a:rPr>
              <a:t>nicest</a:t>
            </a:r>
            <a:r>
              <a:rPr lang="en-US" sz="3200"/>
              <a:t>, you mean that you find it very attractive, pleasant, or enjoyable.</a:t>
            </a: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These flowers are the </a:t>
            </a:r>
            <a:r>
              <a:rPr lang="en-US" sz="3200">
                <a:solidFill>
                  <a:srgbClr val="FF0000"/>
                </a:solidFill>
              </a:rPr>
              <a:t>nicest</a:t>
            </a:r>
            <a:r>
              <a:rPr lang="en-US" sz="3200"/>
              <a:t> gift I ever got.</a:t>
            </a: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>
              <a:solidFill>
                <a:srgbClr val="FF0000"/>
              </a:solidFill>
            </a:endParaRPr>
          </a:p>
          <a:p>
            <a:endParaRPr lang="en-US" sz="320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089390" y="3859530"/>
            <a:ext cx="2207895" cy="230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old</a:t>
            </a:r>
            <a:r>
              <a:rPr lang="en-US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261860" y="29464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6" name="Content Placeholder 5"/>
          <p:cNvSpPr/>
          <p:nvPr>
            <p:ph sz="half" idx="1"/>
          </p:nvPr>
        </p:nvSpPr>
        <p:spPr>
          <a:xfrm>
            <a:off x="838200" y="1825625"/>
            <a:ext cx="7019925" cy="4351655"/>
          </a:xfrm>
        </p:spPr>
        <p:txBody>
          <a:bodyPr>
            <a:normAutofit/>
          </a:bodyPr>
          <a:p>
            <a:r>
              <a:rPr lang="en-US"/>
              <a:t>Someone who is the </a:t>
            </a:r>
            <a:r>
              <a:rPr lang="en-US">
                <a:solidFill>
                  <a:srgbClr val="FF0000"/>
                </a:solidFill>
              </a:rPr>
              <a:t>oldest</a:t>
            </a:r>
            <a:r>
              <a:rPr lang="en-US"/>
              <a:t> has lived for many years more than the normal age and is no longer young.</a:t>
            </a:r>
            <a:endParaRPr lang="en-US"/>
          </a:p>
          <a:p>
            <a:pPr marL="0" indent="0">
              <a:buNone/>
            </a:pP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My grandpa is the </a:t>
            </a:r>
            <a:r>
              <a:rPr lang="en-US">
                <a:solidFill>
                  <a:srgbClr val="FF0000"/>
                </a:solidFill>
              </a:rPr>
              <a:t>oldest</a:t>
            </a:r>
            <a:r>
              <a:rPr lang="en-US">
                <a:solidFill>
                  <a:schemeClr val="tx1"/>
                </a:solidFill>
              </a:rPr>
              <a:t>  man alive he is 120 years old.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2" name="Content Placeholder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876030" y="3429000"/>
            <a:ext cx="2292350" cy="23387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young</a:t>
            </a:r>
            <a:r>
              <a:rPr lang="en-US">
                <a:solidFill>
                  <a:srgbClr val="FF0000"/>
                </a:solidFill>
              </a:rPr>
              <a:t>est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54380" y="1605280"/>
            <a:ext cx="845756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/>
              <a:t>A person who is the least old of a group, as the </a:t>
            </a:r>
            <a:r>
              <a:rPr lang="en-US" sz="2400">
                <a:solidFill>
                  <a:srgbClr val="FF0000"/>
                </a:solidFill>
              </a:rPr>
              <a:t>youngest</a:t>
            </a:r>
            <a:r>
              <a:rPr lang="en-US" sz="2400"/>
              <a:t> member of a family.</a:t>
            </a:r>
            <a:endParaRPr lang="en-US" sz="2400"/>
          </a:p>
          <a:p>
            <a:endParaRPr lang="en-US" sz="2400"/>
          </a:p>
          <a:p>
            <a:r>
              <a:rPr lang="en-US" sz="2400"/>
              <a:t>My</a:t>
            </a:r>
            <a:r>
              <a:rPr lang="en-US" sz="2400">
                <a:solidFill>
                  <a:srgbClr val="FF0000"/>
                </a:solidFill>
              </a:rPr>
              <a:t> youngest </a:t>
            </a:r>
            <a:r>
              <a:rPr lang="en-US" sz="2400">
                <a:solidFill>
                  <a:schemeClr val="tx1"/>
                </a:solidFill>
              </a:rPr>
              <a:t>sister is 1 month old.</a:t>
            </a:r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2" name="Content Placeholder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829675" y="3966845"/>
            <a:ext cx="2302510" cy="16903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small</a:t>
            </a:r>
            <a:r>
              <a:rPr lang="en-US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25780" y="1691005"/>
            <a:ext cx="838200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The </a:t>
            </a:r>
            <a:r>
              <a:rPr lang="en-US" sz="2800">
                <a:solidFill>
                  <a:srgbClr val="FF0000"/>
                </a:solidFill>
              </a:rPr>
              <a:t>smallest</a:t>
            </a:r>
            <a:r>
              <a:rPr lang="en-US" sz="2800"/>
              <a:t> person, thing, or amount of something is not large in physical size.</a:t>
            </a:r>
            <a:endParaRPr lang="en-US" sz="2800"/>
          </a:p>
          <a:p>
            <a:endParaRPr lang="en-US" sz="2800"/>
          </a:p>
          <a:p>
            <a:r>
              <a:rPr lang="en-US" sz="2800"/>
              <a:t>The ant is the </a:t>
            </a:r>
            <a:r>
              <a:rPr lang="en-US" sz="2800">
                <a:solidFill>
                  <a:srgbClr val="FF0000"/>
                </a:solidFill>
              </a:rPr>
              <a:t>smallest</a:t>
            </a:r>
            <a:r>
              <a:rPr lang="en-US" sz="2800"/>
              <a:t> inscet.</a:t>
            </a:r>
            <a:endParaRPr lang="en-US" sz="2800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738995" y="4732655"/>
            <a:ext cx="1136015" cy="8521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long</a:t>
            </a:r>
            <a:r>
              <a:rPr lang="en-US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/>
          <p:nvPr>
            <p:ph sz="half" idx="1"/>
          </p:nvPr>
        </p:nvSpPr>
        <p:spPr/>
        <p:txBody>
          <a:bodyPr/>
          <a:p>
            <a:r>
              <a:rPr lang="en-US"/>
              <a:t>Something that is  the </a:t>
            </a:r>
            <a:r>
              <a:rPr lang="en-US">
                <a:solidFill>
                  <a:srgbClr val="FF0000"/>
                </a:solidFill>
              </a:rPr>
              <a:t>longest</a:t>
            </a:r>
            <a:r>
              <a:rPr lang="en-US"/>
              <a:t>  measures a very great distance from one end to the other.</a:t>
            </a:r>
            <a:endParaRPr lang="en-US"/>
          </a:p>
          <a:p>
            <a:endParaRPr lang="en-US"/>
          </a:p>
          <a:p>
            <a:r>
              <a:rPr lang="en-US"/>
              <a:t>The Nile River is among the </a:t>
            </a:r>
            <a:r>
              <a:rPr lang="en-US">
                <a:solidFill>
                  <a:srgbClr val="FF0000"/>
                </a:solidFill>
              </a:rPr>
              <a:t>longest </a:t>
            </a:r>
            <a:r>
              <a:rPr lang="en-US"/>
              <a:t>rivers on Earth.</a:t>
            </a:r>
            <a:endParaRPr lang="en-US"/>
          </a:p>
        </p:txBody>
      </p:sp>
      <p:pic>
        <p:nvPicPr>
          <p:cNvPr id="2" name="Content Placeholder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 rot="16200000">
            <a:off x="7663815" y="2552700"/>
            <a:ext cx="464820" cy="5958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olidFill>
                  <a:schemeClr val="tx1"/>
                </a:solidFill>
              </a:rPr>
              <a:t>strong</a:t>
            </a:r>
            <a:r>
              <a:rPr lang="en-US">
                <a:solidFill>
                  <a:srgbClr val="FF0000"/>
                </a:solidFill>
              </a:rPr>
              <a:t>est</a:t>
            </a:r>
            <a:br>
              <a:rPr lang="en-US">
                <a:solidFill>
                  <a:srgbClr val="FF0000"/>
                </a:solidFill>
              </a:rPr>
            </a:b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82880" y="1353820"/>
            <a:ext cx="922782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Someone who is  the </a:t>
            </a:r>
            <a:r>
              <a:rPr lang="en-US" sz="2800">
                <a:solidFill>
                  <a:srgbClr val="FF0000"/>
                </a:solidFill>
              </a:rPr>
              <a:t>strongest</a:t>
            </a:r>
            <a:r>
              <a:rPr lang="en-US" sz="2800"/>
              <a:t> is very healthy with very good muscles and can move or carry  very heavy things, or do very hard physical work.</a:t>
            </a: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The African bush elephant holds the </a:t>
            </a:r>
            <a:r>
              <a:rPr lang="en-US" sz="2800">
                <a:solidFill>
                  <a:srgbClr val="FF0000"/>
                </a:solidFill>
              </a:rPr>
              <a:t>strongest</a:t>
            </a:r>
            <a:r>
              <a:rPr lang="en-US" sz="2800"/>
              <a:t> animal on earth.</a:t>
            </a:r>
            <a:endParaRPr lang="en-US" sz="2800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302750" y="4443730"/>
            <a:ext cx="2263140" cy="1950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2184</Words>
  <Application>WPS Presentation</Application>
  <PresentationFormat>Widescreen</PresentationFormat>
  <Paragraphs>100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Adding “er” to the Verbs to become Nouns </vt:lpstr>
      <vt:lpstr>   Spelling Words Adding “er” to the verb to make a noun  </vt:lpstr>
      <vt:lpstr>hunter</vt:lpstr>
      <vt:lpstr>printer</vt:lpstr>
      <vt:lpstr>reader</vt:lpstr>
      <vt:lpstr>thinker</vt:lpstr>
      <vt:lpstr>cleaner </vt:lpstr>
      <vt:lpstr>sweeper</vt:lpstr>
      <vt:lpstr>cooker</vt:lpstr>
      <vt:lpstr>singer</vt:lpstr>
      <vt:lpstr>gardener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22</cp:revision>
  <dcterms:created xsi:type="dcterms:W3CDTF">2023-11-12T01:17:00Z</dcterms:created>
  <dcterms:modified xsi:type="dcterms:W3CDTF">2024-05-10T19:21:49Z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EFDCBBFDA99A4186B29040F61A9B9DA6_13</vt:lpwstr>
  </property>
  <property fmtid="{D5CDD505-2E9C-101B-9397-08002B2CF9AE}" pid="3" name="KSOProductBuildVer">
    <vt:lpwstr>1033-12.2.0.13489</vt:lpwstr>
  </property>
</Properties>
</file>