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assoon Infant Md" charset="0"/>
      <p:regular r:id="rId18"/>
    </p:embeddedFont>
    <p:embeddedFont>
      <p:font typeface="Sassoon Infant Rg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6F9"/>
    <a:srgbClr val="80C1EB"/>
    <a:srgbClr val="ACDDFC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64" y="-90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399131-38B6-43FF-A47B-90AB511468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D972A0-A66C-4652-9115-E6A6F1EE22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EE6E9-2B9C-4F5B-B61C-A2727C71E5FF}" type="datetimeFigureOut">
              <a:rPr lang="en-GB"/>
              <a:pPr>
                <a:defRPr/>
              </a:pPr>
              <a:t>25/11/2023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40FC5D-9E7B-4EC6-976B-7F3C2589D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0FC9DE-E983-413F-82EF-8D935077C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B57ACC-4F59-407D-AE30-952BB713B1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40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D44E93A-62AC-4EC5-B0FD-727FA4B2B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FDF768-87A7-42AD-9E19-793FCCED08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5B0F79-0B26-405D-B796-1B0CD14490F2}" type="datetimeFigureOut">
              <a:rPr lang="en-GB"/>
              <a:pPr>
                <a:defRPr/>
              </a:pPr>
              <a:t>25/11/2023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08412A1-2DF7-4676-B275-8CF5B87A6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712D3EF-AA82-4A56-97BB-1259C2EE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1643D9-2E5E-4422-A25D-8C43AE1400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572166-0FC1-46E8-B88A-7DA76C02B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EE2FEA6-EB58-4880-A0E2-37FC97CF3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4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9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ACBDE510-7E4C-406F-89AC-FCA0270BA91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904AF445-F9E4-4022-AC02-6AC02975553C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C1D2A85D-1EC1-4A0E-B687-921B2B482B55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E2FD05DC-103F-4B8B-9146-D16B9482965F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637F0495-4D60-4FB4-A76A-8A73CE04BA68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xmlns="" id="{D83BF3DB-3B80-4149-B1FE-E1FB6C57F2B6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xmlns="" id="{967D0251-A5C9-4D7C-857A-FAFBA08DCCF6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7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5639D491-8C80-49CE-8148-A1316535662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707865A-784A-41D8-850E-2F5338D5FD8B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A796FA-89DC-4110-8360-7E8F27359AA9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3CB77C-17CF-42C6-9AB6-0CE29860D83B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1FBF788-FBA8-49E3-9301-EB857CA01A46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7C8A10-A1EC-4FD8-9401-C92A5F285E41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F5EE95-4C86-4DC6-956E-5181816E33CE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54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F4F8702-9AEB-4275-9389-41D530617E3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EE92B8A1-49C1-446E-AE6B-1ABAAFCD754F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AA050E7-58F0-4D72-8790-3EE9F153F64C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0294279-8A0D-48CB-A7A8-A1A1DD429AD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316768F1-CED5-473A-9CB6-83A8511D981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45523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16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E13DE7B-BA3E-4661-AD15-CF580AC265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71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507E4AB-49CD-4B51-B5A4-64CD4148408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94D27A-31DA-473E-B0FE-7B471CC1923F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DE836CAC-EF13-4267-BBC9-1A0B51F9561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50967C-5D56-4865-8A36-B37BAF76AF42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6A901645-B989-41E4-9539-553ED9D63A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97E6687-B168-4142-8A95-B2B45C36FC74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45AFE22-8C75-48C0-8E0F-BE0E67EDA582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7CB9E44-9AA7-4040-B034-DB8389C290EF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11D4F8E-6C24-4D24-B037-F9F98FDE4E2E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0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A0CDCBC-912E-4860-9CC1-96837B0A01D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3BD075-F179-4165-B4E6-19FA2FE9C942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A54A94-C180-4E9C-84CB-C6E6D7F9E257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A0989B1-23CB-4418-91E3-5E2222DF0518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D4023D-4EDF-41C4-B585-4AD8FFCE15E2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CAFB46-E1C4-4FC4-8AEF-775E2E9100D8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1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2E1517F3-F3A2-42F6-AEDF-9E39A55380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04AFD-6444-47B7-A680-105158DA64F0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DF90A6-F0F0-4FC0-ADB3-9003B1E9E15D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4A20A0-8FBE-42F3-9453-4CE4C7E657CB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1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112DC2B0-A72C-4ED9-ACDA-81157B113B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97C1CA-B632-41B7-8669-1F1577CAD32A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B0772D-0144-4F10-8EC6-598B0DDBF4C3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ACACEDF-F046-46B4-AB34-5FD789066CBD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62AAD1-7A5D-404E-932F-4D9ED7777749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71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52EA2129-A55A-4DDD-B19B-813710C4E54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D3D665-C2A4-4211-B718-02ED5E470F66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732AAD-E4CF-4424-9129-CAB4C0AF4D14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EF1CA1-1CFD-487C-AE50-0D0CD6BAB962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D03C03-D7BD-4BF9-96DA-708D129D34FA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0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A576A0CA-4675-4841-8778-8B55BF0950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AC4411-5945-403F-91A3-E2B67CBAC04E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1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23A7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E16DB37-C9BC-4C1D-A5BE-BB97CFCF6D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F3476B5-DB7B-4973-9D11-A2A5FC3AB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672272"/>
            <a:ext cx="785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11392" y="3168203"/>
            <a:ext cx="785611" cy="566670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1">
            <a:extLst>
              <a:ext uri="{FF2B5EF4-FFF2-40B4-BE49-F238E27FC236}">
                <a16:creationId xmlns:a16="http://schemas.microsoft.com/office/drawing/2014/main" xmlns="" id="{4E161C5B-F504-4CC0-BCE5-4E2A9274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1027113"/>
          </a:xfrm>
        </p:spPr>
        <p:txBody>
          <a:bodyPr/>
          <a:lstStyle/>
          <a:p>
            <a:r>
              <a:rPr lang="en-US" altLang="en-US" sz="2400"/>
              <a:t>Tally charts are a great way to collect and present information. They are easy to read and record. They also make it simple to find a total. </a:t>
            </a:r>
          </a:p>
          <a:p>
            <a:endParaRPr lang="en-US" altLang="en-US"/>
          </a:p>
        </p:txBody>
      </p:sp>
      <p:sp>
        <p:nvSpPr>
          <p:cNvPr id="17411" name="Content Placeholder 21">
            <a:extLst>
              <a:ext uri="{FF2B5EF4-FFF2-40B4-BE49-F238E27FC236}">
                <a16:creationId xmlns:a16="http://schemas.microsoft.com/office/drawing/2014/main" xmlns="" id="{2132607B-469F-4CCC-9D5A-CA4D577EBCD7}"/>
              </a:ext>
            </a:extLst>
          </p:cNvPr>
          <p:cNvSpPr>
            <a:spLocks/>
          </p:cNvSpPr>
          <p:nvPr/>
        </p:nvSpPr>
        <p:spPr bwMode="auto">
          <a:xfrm>
            <a:off x="755650" y="2493963"/>
            <a:ext cx="7632700" cy="3587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In a tally, you just put a line to show one -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7407D7-46A2-4017-8EF3-0A91CC139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414588"/>
            <a:ext cx="3095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ontent Placeholder 21">
            <a:extLst>
              <a:ext uri="{FF2B5EF4-FFF2-40B4-BE49-F238E27FC236}">
                <a16:creationId xmlns:a16="http://schemas.microsoft.com/office/drawing/2014/main" xmlns="" id="{C321301B-7D96-442E-A13B-F5955BDCF1C7}"/>
              </a:ext>
            </a:extLst>
          </p:cNvPr>
          <p:cNvSpPr>
            <a:spLocks/>
          </p:cNvSpPr>
          <p:nvPr/>
        </p:nvSpPr>
        <p:spPr bwMode="auto">
          <a:xfrm>
            <a:off x="755650" y="3070225"/>
            <a:ext cx="3816350" cy="3587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If you have already got four -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94F85C-3CDB-41C9-A15E-0CF5C166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4429125" y="3011488"/>
            <a:ext cx="128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9CBF76-CC32-4291-9751-26D6CC08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4583113" y="3011488"/>
            <a:ext cx="130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76F522-9D56-4F43-9065-822F7E48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4725988" y="3030538"/>
            <a:ext cx="138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E16598-10A6-4479-8A19-E436472AA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4891088" y="3008313"/>
            <a:ext cx="1206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Content Placeholder 21">
            <a:extLst>
              <a:ext uri="{FF2B5EF4-FFF2-40B4-BE49-F238E27FC236}">
                <a16:creationId xmlns:a16="http://schemas.microsoft.com/office/drawing/2014/main" xmlns="" id="{D087B740-0F3E-4618-83EF-7692CC3F2601}"/>
              </a:ext>
            </a:extLst>
          </p:cNvPr>
          <p:cNvSpPr>
            <a:spLocks/>
          </p:cNvSpPr>
          <p:nvPr/>
        </p:nvSpPr>
        <p:spPr bwMode="auto">
          <a:xfrm>
            <a:off x="5068888" y="3070225"/>
            <a:ext cx="3816350" cy="3587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you draw a line diagonally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7419" name="Content Placeholder 21">
            <a:extLst>
              <a:ext uri="{FF2B5EF4-FFF2-40B4-BE49-F238E27FC236}">
                <a16:creationId xmlns:a16="http://schemas.microsoft.com/office/drawing/2014/main" xmlns="" id="{29165580-94B3-4FEE-BC74-AE07AFC62D09}"/>
              </a:ext>
            </a:extLst>
          </p:cNvPr>
          <p:cNvSpPr>
            <a:spLocks/>
          </p:cNvSpPr>
          <p:nvPr/>
        </p:nvSpPr>
        <p:spPr bwMode="auto">
          <a:xfrm>
            <a:off x="731838" y="3503613"/>
            <a:ext cx="2765425" cy="3587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across for number 5 -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C83FC8-5110-45E3-9719-F037525D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3586163" y="3463925"/>
            <a:ext cx="1285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956C48-D9DD-473E-848D-F6661B3BD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3716338" y="3465513"/>
            <a:ext cx="1285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431E8CF-9B1B-45D2-B4AE-76174172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3840163" y="3465513"/>
            <a:ext cx="1381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39F53B-E776-491B-A5DF-08943B9C7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3970338" y="3482975"/>
            <a:ext cx="120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777C9-7107-4AC7-AFAA-D646D0DBA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400425" y="3421063"/>
            <a:ext cx="836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xmlns="" id="{D9B87D79-096F-428A-82B5-1E4767F0E9BB}"/>
              </a:ext>
            </a:extLst>
          </p:cNvPr>
          <p:cNvSpPr>
            <a:spLocks/>
          </p:cNvSpPr>
          <p:nvPr/>
        </p:nvSpPr>
        <p:spPr bwMode="auto">
          <a:xfrm>
            <a:off x="6264275" y="5006975"/>
            <a:ext cx="833438" cy="3587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= 21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8600887-BA8C-4AEE-B1A9-B4465D34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2533650" y="5026025"/>
            <a:ext cx="128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EA24032-4A7F-49E9-AAEC-5A98D4F5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2665413" y="5027613"/>
            <a:ext cx="1285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6983E43-0513-445B-A842-F5CFA016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2789238" y="5027613"/>
            <a:ext cx="138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9F94885-17F7-47AF-87FB-9B16B1EC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2917825" y="5043488"/>
            <a:ext cx="12223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7D81CBC-A31C-49E5-A4FB-92F9121B2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349500" y="4983163"/>
            <a:ext cx="836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F293329-0DC2-42CF-BF74-D21B144F7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3375025" y="4987925"/>
            <a:ext cx="128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FB8234F-4232-4ABF-AEDA-CE92B7CF8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3506788" y="4991100"/>
            <a:ext cx="1285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6D1E22F-FF21-4860-8FA3-DFF0AAD5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3630613" y="4991100"/>
            <a:ext cx="138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9BF7320-5973-446C-BA4A-256E8C28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3759200" y="5006975"/>
            <a:ext cx="1222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FEEC6-A599-49A4-9B72-6B10F5F1C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190875" y="4945063"/>
            <a:ext cx="836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2453A3C-0D9A-4000-AC1D-CF05E090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4210050" y="4991100"/>
            <a:ext cx="128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52A4EC9-88DF-47A8-9E05-CDC0122A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4341813" y="4992688"/>
            <a:ext cx="1285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7504CA5-1ED0-488B-9127-36FF2B02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4465638" y="4992688"/>
            <a:ext cx="1381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EE24CDA-A593-4FFD-88BA-57180C58D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4594225" y="5010150"/>
            <a:ext cx="1222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4C44085-B3ED-4FF2-A4A3-98F91BC1E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025900" y="4948238"/>
            <a:ext cx="836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105BC69-125C-4C2C-801F-57EF0A2F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28490"/>
          <a:stretch>
            <a:fillRect/>
          </a:stretch>
        </p:blipFill>
        <p:spPr bwMode="auto">
          <a:xfrm>
            <a:off x="5018088" y="4987925"/>
            <a:ext cx="1285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A86F7A-A05B-4755-BFFE-DE83FD9D2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1" r="28554"/>
          <a:stretch>
            <a:fillRect/>
          </a:stretch>
        </p:blipFill>
        <p:spPr bwMode="auto">
          <a:xfrm>
            <a:off x="5149850" y="4991100"/>
            <a:ext cx="1285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DF25A19-17E2-43E6-8FBF-B5E86894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r="29388"/>
          <a:stretch>
            <a:fillRect/>
          </a:stretch>
        </p:blipFill>
        <p:spPr bwMode="auto">
          <a:xfrm>
            <a:off x="5273675" y="4991100"/>
            <a:ext cx="138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66E6A0E-02FF-40CB-AF7B-5964A90D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r="31760"/>
          <a:stretch>
            <a:fillRect/>
          </a:stretch>
        </p:blipFill>
        <p:spPr bwMode="auto">
          <a:xfrm>
            <a:off x="5402263" y="5006975"/>
            <a:ext cx="1222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327BCEA-C2EC-4E8B-8DC6-9980896FC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833938" y="4945063"/>
            <a:ext cx="8366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78085E6-3ADF-4D81-A5BA-79716B448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945063"/>
            <a:ext cx="3095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1">
            <a:extLst>
              <a:ext uri="{FF2B5EF4-FFF2-40B4-BE49-F238E27FC236}">
                <a16:creationId xmlns:a16="http://schemas.microsoft.com/office/drawing/2014/main" xmlns="" id="{63A12EC0-3D94-41B5-BFF1-9E08D1C10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1027113"/>
          </a:xfrm>
        </p:spPr>
        <p:txBody>
          <a:bodyPr/>
          <a:lstStyle/>
          <a:p>
            <a:r>
              <a:rPr lang="en-US" altLang="en-US" sz="2400"/>
              <a:t>This chart shows the countries who have sent people                into space.</a:t>
            </a:r>
          </a:p>
          <a:p>
            <a:endParaRPr lang="en-US" alt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0292B8C4-62AB-4977-8D10-BD3969552A1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71738"/>
          <a:ext cx="6096000" cy="2225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Country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Tally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Total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Germany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United Kingdom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China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Italy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Canada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465" name="Picture 47">
            <a:extLst>
              <a:ext uri="{FF2B5EF4-FFF2-40B4-BE49-F238E27FC236}">
                <a16:creationId xmlns:a16="http://schemas.microsoft.com/office/drawing/2014/main" xmlns="" id="{A37120D7-9031-4016-9B3E-C204A02A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60775" y="2889250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48">
            <a:extLst>
              <a:ext uri="{FF2B5EF4-FFF2-40B4-BE49-F238E27FC236}">
                <a16:creationId xmlns:a16="http://schemas.microsoft.com/office/drawing/2014/main" xmlns="" id="{F7AC9E0C-E1CC-4BC9-B4C7-29F0DA7F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122738" y="2889250"/>
            <a:ext cx="4619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49">
            <a:extLst>
              <a:ext uri="{FF2B5EF4-FFF2-40B4-BE49-F238E27FC236}">
                <a16:creationId xmlns:a16="http://schemas.microsoft.com/office/drawing/2014/main" xmlns="" id="{0184EF49-5617-4415-B803-91AE3E93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06713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50">
            <a:extLst>
              <a:ext uri="{FF2B5EF4-FFF2-40B4-BE49-F238E27FC236}">
                <a16:creationId xmlns:a16="http://schemas.microsoft.com/office/drawing/2014/main" xmlns="" id="{BC61CB52-4EA5-4B74-AD25-3E9E15B4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2893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51">
            <a:extLst>
              <a:ext uri="{FF2B5EF4-FFF2-40B4-BE49-F238E27FC236}">
                <a16:creationId xmlns:a16="http://schemas.microsoft.com/office/drawing/2014/main" xmlns="" id="{FAFF5AB1-08FC-43BD-9821-653592478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289300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52">
            <a:extLst>
              <a:ext uri="{FF2B5EF4-FFF2-40B4-BE49-F238E27FC236}">
                <a16:creationId xmlns:a16="http://schemas.microsoft.com/office/drawing/2014/main" xmlns="" id="{06917CA9-34C8-40EA-8B6D-6E3BA4E7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48075" y="3627438"/>
            <a:ext cx="4619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53">
            <a:extLst>
              <a:ext uri="{FF2B5EF4-FFF2-40B4-BE49-F238E27FC236}">
                <a16:creationId xmlns:a16="http://schemas.microsoft.com/office/drawing/2014/main" xmlns="" id="{BB2FB661-5F99-4596-BA66-2C51900F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110038" y="3627438"/>
            <a:ext cx="4619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54">
            <a:extLst>
              <a:ext uri="{FF2B5EF4-FFF2-40B4-BE49-F238E27FC236}">
                <a16:creationId xmlns:a16="http://schemas.microsoft.com/office/drawing/2014/main" xmlns="" id="{8F8E463D-1974-4576-BC0F-97D6547B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60775" y="4021138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55">
            <a:extLst>
              <a:ext uri="{FF2B5EF4-FFF2-40B4-BE49-F238E27FC236}">
                <a16:creationId xmlns:a16="http://schemas.microsoft.com/office/drawing/2014/main" xmlns="" id="{5D5E8D34-B2B3-49E1-B815-378DA1BA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4021138"/>
            <a:ext cx="1762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56">
            <a:extLst>
              <a:ext uri="{FF2B5EF4-FFF2-40B4-BE49-F238E27FC236}">
                <a16:creationId xmlns:a16="http://schemas.microsoft.com/office/drawing/2014/main" xmlns="" id="{557B8E2D-92B0-42D6-AE45-3002A8360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021138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57">
            <a:extLst>
              <a:ext uri="{FF2B5EF4-FFF2-40B4-BE49-F238E27FC236}">
                <a16:creationId xmlns:a16="http://schemas.microsoft.com/office/drawing/2014/main" xmlns="" id="{AEBB5B37-A8F6-49BC-B547-D1DD0AE8A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702050" y="4376738"/>
            <a:ext cx="4635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58">
            <a:extLst>
              <a:ext uri="{FF2B5EF4-FFF2-40B4-BE49-F238E27FC236}">
                <a16:creationId xmlns:a16="http://schemas.microsoft.com/office/drawing/2014/main" xmlns="" id="{EEFE7D67-FC5B-4C03-A15D-6E952DB7A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3942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59">
            <a:extLst>
              <a:ext uri="{FF2B5EF4-FFF2-40B4-BE49-F238E27FC236}">
                <a16:creationId xmlns:a16="http://schemas.microsoft.com/office/drawing/2014/main" xmlns="" id="{8104530D-D023-46A6-894E-7702170F0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384675"/>
            <a:ext cx="1762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60">
            <a:extLst>
              <a:ext uri="{FF2B5EF4-FFF2-40B4-BE49-F238E27FC236}">
                <a16:creationId xmlns:a16="http://schemas.microsoft.com/office/drawing/2014/main" xmlns="" id="{525CF41E-B77D-4DF2-8EC3-7A37E064B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384675"/>
            <a:ext cx="177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Picture 61">
            <a:extLst>
              <a:ext uri="{FF2B5EF4-FFF2-40B4-BE49-F238E27FC236}">
                <a16:creationId xmlns:a16="http://schemas.microsoft.com/office/drawing/2014/main" xmlns="" id="{10D73D1B-861D-4CC1-A54A-AA161446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394200"/>
            <a:ext cx="1778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0" name="Content Placeholder 21">
            <a:extLst>
              <a:ext uri="{FF2B5EF4-FFF2-40B4-BE49-F238E27FC236}">
                <a16:creationId xmlns:a16="http://schemas.microsoft.com/office/drawing/2014/main" xmlns="" id="{34F10FA6-B470-43BF-8C27-B72A6A5D8287}"/>
              </a:ext>
            </a:extLst>
          </p:cNvPr>
          <p:cNvSpPr>
            <a:spLocks/>
          </p:cNvSpPr>
          <p:nvPr/>
        </p:nvSpPr>
        <p:spPr bwMode="auto">
          <a:xfrm>
            <a:off x="755650" y="5126038"/>
            <a:ext cx="7632700" cy="4746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What would the totals be?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1">
            <a:extLst>
              <a:ext uri="{FF2B5EF4-FFF2-40B4-BE49-F238E27FC236}">
                <a16:creationId xmlns:a16="http://schemas.microsoft.com/office/drawing/2014/main" xmlns="" id="{FD3B173C-007D-49C5-B144-61D92E94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479425"/>
          </a:xfrm>
        </p:spPr>
        <p:txBody>
          <a:bodyPr/>
          <a:lstStyle/>
          <a:p>
            <a:pPr algn="ctr"/>
            <a:r>
              <a:rPr lang="en-US" altLang="en-US" sz="2400"/>
              <a:t>Here are the totals!</a:t>
            </a:r>
          </a:p>
          <a:p>
            <a:endParaRPr lang="en-US" alt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F17D9A1-6C87-4233-8173-8C76D3D0B91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71738"/>
          <a:ext cx="6096000" cy="2225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Country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Tally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Total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Germany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11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United Kingdom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2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China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Italy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7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Canada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9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9489" name="Picture 47">
            <a:extLst>
              <a:ext uri="{FF2B5EF4-FFF2-40B4-BE49-F238E27FC236}">
                <a16:creationId xmlns:a16="http://schemas.microsoft.com/office/drawing/2014/main" xmlns="" id="{690413F4-5195-4AF0-8F63-4E995867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60775" y="2889250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48">
            <a:extLst>
              <a:ext uri="{FF2B5EF4-FFF2-40B4-BE49-F238E27FC236}">
                <a16:creationId xmlns:a16="http://schemas.microsoft.com/office/drawing/2014/main" xmlns="" id="{D98D7609-7270-4535-AC83-9149FF1EF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122738" y="2889250"/>
            <a:ext cx="4619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49">
            <a:extLst>
              <a:ext uri="{FF2B5EF4-FFF2-40B4-BE49-F238E27FC236}">
                <a16:creationId xmlns:a16="http://schemas.microsoft.com/office/drawing/2014/main" xmlns="" id="{EFDE2CCE-4BF2-4D3A-B486-8EE1C4AF1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06713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50">
            <a:extLst>
              <a:ext uri="{FF2B5EF4-FFF2-40B4-BE49-F238E27FC236}">
                <a16:creationId xmlns:a16="http://schemas.microsoft.com/office/drawing/2014/main" xmlns="" id="{17BB514B-91FA-4051-B0B5-48F89470A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2893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51">
            <a:extLst>
              <a:ext uri="{FF2B5EF4-FFF2-40B4-BE49-F238E27FC236}">
                <a16:creationId xmlns:a16="http://schemas.microsoft.com/office/drawing/2014/main" xmlns="" id="{89E3378C-626A-4CFC-97FA-4C016C21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289300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52">
            <a:extLst>
              <a:ext uri="{FF2B5EF4-FFF2-40B4-BE49-F238E27FC236}">
                <a16:creationId xmlns:a16="http://schemas.microsoft.com/office/drawing/2014/main" xmlns="" id="{F9B900EE-4219-420A-9F64-28CF7577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48075" y="3627438"/>
            <a:ext cx="4619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53">
            <a:extLst>
              <a:ext uri="{FF2B5EF4-FFF2-40B4-BE49-F238E27FC236}">
                <a16:creationId xmlns:a16="http://schemas.microsoft.com/office/drawing/2014/main" xmlns="" id="{0920C65D-C92A-45D5-A394-D359B2FD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110038" y="3627438"/>
            <a:ext cx="4619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54">
            <a:extLst>
              <a:ext uri="{FF2B5EF4-FFF2-40B4-BE49-F238E27FC236}">
                <a16:creationId xmlns:a16="http://schemas.microsoft.com/office/drawing/2014/main" xmlns="" id="{8B5C2019-A501-4C3A-923A-FFBBB160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660775" y="4021138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55">
            <a:extLst>
              <a:ext uri="{FF2B5EF4-FFF2-40B4-BE49-F238E27FC236}">
                <a16:creationId xmlns:a16="http://schemas.microsoft.com/office/drawing/2014/main" xmlns="" id="{7A1198CB-92D0-466E-A80C-2DB987196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4021138"/>
            <a:ext cx="1762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56">
            <a:extLst>
              <a:ext uri="{FF2B5EF4-FFF2-40B4-BE49-F238E27FC236}">
                <a16:creationId xmlns:a16="http://schemas.microsoft.com/office/drawing/2014/main" xmlns="" id="{99AD1095-776C-45C8-8E96-B22F2C5C4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021138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57">
            <a:extLst>
              <a:ext uri="{FF2B5EF4-FFF2-40B4-BE49-F238E27FC236}">
                <a16:creationId xmlns:a16="http://schemas.microsoft.com/office/drawing/2014/main" xmlns="" id="{CA39D62F-92DA-4F8D-A3EA-DBEB83D4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3702050" y="4376738"/>
            <a:ext cx="4635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0" name="Picture 58">
            <a:extLst>
              <a:ext uri="{FF2B5EF4-FFF2-40B4-BE49-F238E27FC236}">
                <a16:creationId xmlns:a16="http://schemas.microsoft.com/office/drawing/2014/main" xmlns="" id="{73067C9C-DE31-4553-8EC4-EFD101A5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3942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1" name="Picture 59">
            <a:extLst>
              <a:ext uri="{FF2B5EF4-FFF2-40B4-BE49-F238E27FC236}">
                <a16:creationId xmlns:a16="http://schemas.microsoft.com/office/drawing/2014/main" xmlns="" id="{BBF5BE89-1D5B-42FC-8952-0B9059D11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384675"/>
            <a:ext cx="1762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2" name="Picture 60">
            <a:extLst>
              <a:ext uri="{FF2B5EF4-FFF2-40B4-BE49-F238E27FC236}">
                <a16:creationId xmlns:a16="http://schemas.microsoft.com/office/drawing/2014/main" xmlns="" id="{F4E8E25E-D021-4430-AF87-BE9CF5F3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384675"/>
            <a:ext cx="177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3" name="Picture 61">
            <a:extLst>
              <a:ext uri="{FF2B5EF4-FFF2-40B4-BE49-F238E27FC236}">
                <a16:creationId xmlns:a16="http://schemas.microsoft.com/office/drawing/2014/main" xmlns="" id="{D1CFCB4B-2EB8-4C15-BC43-FFA339451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394200"/>
            <a:ext cx="1778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1">
            <a:extLst>
              <a:ext uri="{FF2B5EF4-FFF2-40B4-BE49-F238E27FC236}">
                <a16:creationId xmlns:a16="http://schemas.microsoft.com/office/drawing/2014/main" xmlns="" id="{625041E3-2A87-4870-997A-57F7C2F9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1027113"/>
          </a:xfrm>
        </p:spPr>
        <p:txBody>
          <a:bodyPr/>
          <a:lstStyle/>
          <a:p>
            <a:pPr algn="ctr"/>
            <a:r>
              <a:rPr lang="en-US" altLang="en-US" sz="2400"/>
              <a:t>What would these totals look like as tallies? </a:t>
            </a:r>
          </a:p>
          <a:p>
            <a:pPr algn="ctr"/>
            <a:r>
              <a:rPr lang="en-US" altLang="en-US" sz="2400"/>
              <a:t>Record your answer. </a:t>
            </a:r>
          </a:p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3D7294F-31FF-4DD5-A7B5-84955DBD5DA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90788"/>
          <a:ext cx="6096000" cy="2225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Tally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7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16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24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31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1">
            <a:extLst>
              <a:ext uri="{FF2B5EF4-FFF2-40B4-BE49-F238E27FC236}">
                <a16:creationId xmlns:a16="http://schemas.microsoft.com/office/drawing/2014/main" xmlns="" id="{2BAF2312-8B19-4A88-A7F9-32A8A6A9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1027113"/>
          </a:xfrm>
        </p:spPr>
        <p:txBody>
          <a:bodyPr/>
          <a:lstStyle/>
          <a:p>
            <a:pPr algn="ctr"/>
            <a:r>
              <a:rPr lang="en-US" altLang="en-US" sz="2400"/>
              <a:t>What would these totals look like as tallies? </a:t>
            </a:r>
          </a:p>
          <a:p>
            <a:pPr algn="ctr"/>
            <a:r>
              <a:rPr lang="en-US" altLang="en-US" sz="2400"/>
              <a:t>Record your answer. </a:t>
            </a:r>
          </a:p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7B5CC03-3575-4604-9C3C-BB77F37BE40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490788"/>
          <a:ext cx="6096000" cy="22256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b="0" dirty="0"/>
                        <a:t>Total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Tally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7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16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24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31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A0B5CC-DC9C-4D77-AA87-89EB289D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673600" y="2911475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01383-8700-4E1E-8373-B0F3D941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11475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CE4A83-9210-415E-BEDD-40EE5EA2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911475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51557B-B33A-4EDE-A2E3-53A5AB9D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643438" y="3303588"/>
            <a:ext cx="461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277B90-D5AA-4250-827E-2281DC05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105400" y="3294063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BDEF12-E316-4E31-9A24-0D43BD7FB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551488" y="3303588"/>
            <a:ext cx="461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A9E4AD-B59C-4843-A199-38CC0624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311525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7C06FE-C636-4FF4-A0BA-268FA087B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673600" y="3671888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D4FEE8-4F05-4A5C-A76E-58F66957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168900" y="3668713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03051D-C731-4CF2-AEBA-CD3B9FE33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668713"/>
            <a:ext cx="1762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DE7E7B-D9CD-444A-ACFE-6C67E68E6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678238"/>
            <a:ext cx="1762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20CD48-28A2-4302-849C-6ECAEEE8C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673600" y="4043363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0F51BA-05F5-4F7A-847C-B0B54379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135563" y="4027488"/>
            <a:ext cx="4619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31D6E8-C1A4-4FA8-8DBB-344F7E41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597525" y="4013200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1E4C65-2666-46EF-B0DD-6E15444C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6019800" y="4021138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FB68B82-609E-4AC3-8254-C542C777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40386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195599-23D5-4982-B3C9-00AE771D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0386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2F9B74D-BAB2-49E3-A3D4-713DE2C0C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038600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C6A65F5-F1B0-470D-9D47-2123606BF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048125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4C8A52D-F88B-4572-B804-FBF1095E2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643438" y="4433888"/>
            <a:ext cx="30321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4A06EA3-B3A0-421F-A637-9A94D0B9A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4946650" y="4433888"/>
            <a:ext cx="301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C1D775E-D212-4C1E-87F4-7AF737542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248275" y="4427538"/>
            <a:ext cx="303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3A892F2-1171-4EE0-B522-2ABEB3074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584825" y="4433888"/>
            <a:ext cx="303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F1044CD-7773-438B-8A39-78CC8D4FA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5908675" y="4433888"/>
            <a:ext cx="303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FEDFAB4-2523-4AA2-A244-4528AC5D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6230938" y="4441825"/>
            <a:ext cx="3032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1F7798A-F41C-4521-B9F6-D9BF34D08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449763"/>
            <a:ext cx="1254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1">
            <a:extLst>
              <a:ext uri="{FF2B5EF4-FFF2-40B4-BE49-F238E27FC236}">
                <a16:creationId xmlns:a16="http://schemas.microsoft.com/office/drawing/2014/main" xmlns="" id="{C339F90F-279C-4A4A-BBBF-5BAB596E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58875"/>
            <a:ext cx="7632700" cy="723900"/>
          </a:xfrm>
        </p:spPr>
        <p:txBody>
          <a:bodyPr/>
          <a:lstStyle/>
          <a:p>
            <a:r>
              <a:rPr lang="en-US" altLang="en-US" sz="2400"/>
              <a:t>Once the table is complete, the data can be plotted on a graph, for example a bar chart. </a:t>
            </a:r>
          </a:p>
          <a:p>
            <a:endParaRPr lang="en-US" altLang="en-US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F1B4992B-95F9-4FED-9596-8995B22D109C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133600"/>
          <a:ext cx="3816350" cy="2224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9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GB" sz="1800" b="0" dirty="0"/>
                        <a:t>Country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Tally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Total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400" b="0" dirty="0"/>
                        <a:t>Germany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400" b="0" dirty="0"/>
                        <a:t>United Kingdom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2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400" b="0" dirty="0"/>
                        <a:t>China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10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400" b="0" dirty="0"/>
                        <a:t>Italy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7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GB" sz="1400" b="0" dirty="0"/>
                        <a:t>Canada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b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9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561" name="Picture 31">
            <a:extLst>
              <a:ext uri="{FF2B5EF4-FFF2-40B4-BE49-F238E27FC236}">
                <a16:creationId xmlns:a16="http://schemas.microsoft.com/office/drawing/2014/main" xmlns="" id="{F508269D-9487-49B4-BAF2-24BE5731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228850" y="2570163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2">
            <a:extLst>
              <a:ext uri="{FF2B5EF4-FFF2-40B4-BE49-F238E27FC236}">
                <a16:creationId xmlns:a16="http://schemas.microsoft.com/office/drawing/2014/main" xmlns="" id="{C87D9BF5-517E-473A-8C8B-5521E3400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690813" y="2570163"/>
            <a:ext cx="4635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3">
            <a:extLst>
              <a:ext uri="{FF2B5EF4-FFF2-40B4-BE49-F238E27FC236}">
                <a16:creationId xmlns:a16="http://schemas.microsoft.com/office/drawing/2014/main" xmlns="" id="{F86557E5-7F72-4979-A2B9-FC1C1229C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587625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4">
            <a:extLst>
              <a:ext uri="{FF2B5EF4-FFF2-40B4-BE49-F238E27FC236}">
                <a16:creationId xmlns:a16="http://schemas.microsoft.com/office/drawing/2014/main" xmlns="" id="{726D0A8C-55B6-4383-8D1A-51731C4C2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955925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35">
            <a:extLst>
              <a:ext uri="{FF2B5EF4-FFF2-40B4-BE49-F238E27FC236}">
                <a16:creationId xmlns:a16="http://schemas.microsoft.com/office/drawing/2014/main" xmlns="" id="{853989F0-3A29-47F5-9015-FFF279806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955925"/>
            <a:ext cx="1762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36">
            <a:extLst>
              <a:ext uri="{FF2B5EF4-FFF2-40B4-BE49-F238E27FC236}">
                <a16:creationId xmlns:a16="http://schemas.microsoft.com/office/drawing/2014/main" xmlns="" id="{1CFF3F5E-77C2-46F3-B316-C48232079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228850" y="3294063"/>
            <a:ext cx="46196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Picture 37">
            <a:extLst>
              <a:ext uri="{FF2B5EF4-FFF2-40B4-BE49-F238E27FC236}">
                <a16:creationId xmlns:a16="http://schemas.microsoft.com/office/drawing/2014/main" xmlns="" id="{5EAC2F87-C0E9-425F-ADC4-DB808CE3C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690813" y="3294063"/>
            <a:ext cx="4635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38">
            <a:extLst>
              <a:ext uri="{FF2B5EF4-FFF2-40B4-BE49-F238E27FC236}">
                <a16:creationId xmlns:a16="http://schemas.microsoft.com/office/drawing/2014/main" xmlns="" id="{2D72E119-6C01-49DF-9F14-50A962E7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238375" y="3695700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9" name="Picture 39">
            <a:extLst>
              <a:ext uri="{FF2B5EF4-FFF2-40B4-BE49-F238E27FC236}">
                <a16:creationId xmlns:a16="http://schemas.microsoft.com/office/drawing/2014/main" xmlns="" id="{A44A30EF-548E-48F8-B2E1-F10C92D50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957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0" name="Picture 40">
            <a:extLst>
              <a:ext uri="{FF2B5EF4-FFF2-40B4-BE49-F238E27FC236}">
                <a16:creationId xmlns:a16="http://schemas.microsoft.com/office/drawing/2014/main" xmlns="" id="{B7FF93C8-98D7-4B9E-B8D4-89FF6FC6A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695700"/>
            <a:ext cx="176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1" name="Picture 41">
            <a:extLst>
              <a:ext uri="{FF2B5EF4-FFF2-40B4-BE49-F238E27FC236}">
                <a16:creationId xmlns:a16="http://schemas.microsoft.com/office/drawing/2014/main" xmlns="" id="{F8B52E63-13A5-4156-9D6D-2DC0FCF83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30724"/>
          <a:stretch>
            <a:fillRect/>
          </a:stretch>
        </p:blipFill>
        <p:spPr bwMode="auto">
          <a:xfrm>
            <a:off x="2238375" y="4048125"/>
            <a:ext cx="4619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42">
            <a:extLst>
              <a:ext uri="{FF2B5EF4-FFF2-40B4-BE49-F238E27FC236}">
                <a16:creationId xmlns:a16="http://schemas.microsoft.com/office/drawing/2014/main" xmlns="" id="{D323A6BE-0087-40BA-81A4-74BFB6A4B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4065588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43">
            <a:extLst>
              <a:ext uri="{FF2B5EF4-FFF2-40B4-BE49-F238E27FC236}">
                <a16:creationId xmlns:a16="http://schemas.microsoft.com/office/drawing/2014/main" xmlns="" id="{FE783D00-E867-422A-8624-40FA31A0F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056063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4">
            <a:extLst>
              <a:ext uri="{FF2B5EF4-FFF2-40B4-BE49-F238E27FC236}">
                <a16:creationId xmlns:a16="http://schemas.microsoft.com/office/drawing/2014/main" xmlns="" id="{B0AF291C-0CA6-4513-AA92-46C9D135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4056063"/>
            <a:ext cx="1762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45">
            <a:extLst>
              <a:ext uri="{FF2B5EF4-FFF2-40B4-BE49-F238E27FC236}">
                <a16:creationId xmlns:a16="http://schemas.microsoft.com/office/drawing/2014/main" xmlns="" id="{69A7C6E7-C0FF-404E-9D9C-992EAE432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065588"/>
            <a:ext cx="176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76" name="Chart 18">
            <a:extLst>
              <a:ext uri="{FF2B5EF4-FFF2-40B4-BE49-F238E27FC236}">
                <a16:creationId xmlns:a16="http://schemas.microsoft.com/office/drawing/2014/main" xmlns="" id="{A0F2FCFB-C5DF-4A9A-818C-65E18C0D43FA}"/>
              </a:ext>
            </a:extLst>
          </p:cNvPr>
          <p:cNvGraphicFramePr>
            <a:graphicFrameLocks/>
          </p:cNvGraphicFramePr>
          <p:nvPr/>
        </p:nvGraphicFramePr>
        <p:xfrm>
          <a:off x="4651375" y="1952625"/>
          <a:ext cx="35623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" name="Chart" r:id="rId5" imgW="3566469" imgH="4194412" progId="Excel.Chart.8">
                  <p:embed/>
                </p:oleObj>
              </mc:Choice>
              <mc:Fallback>
                <p:oleObj name="Chart" r:id="rId5" imgW="3566469" imgH="4194412" progId="Excel.Chart.8">
                  <p:embed/>
                  <p:pic>
                    <p:nvPicPr>
                      <p:cNvPr id="0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1952625"/>
                        <a:ext cx="35623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D87DFE-F344-4E56-BA9D-3D18DA0D7B01}"/>
              </a:ext>
            </a:extLst>
          </p:cNvPr>
          <p:cNvSpPr/>
          <p:nvPr/>
        </p:nvSpPr>
        <p:spPr>
          <a:xfrm>
            <a:off x="5238750" y="2447925"/>
            <a:ext cx="161925" cy="3114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F3516C6-1D22-4433-90B2-C45BB02D3907}"/>
              </a:ext>
            </a:extLst>
          </p:cNvPr>
          <p:cNvSpPr/>
          <p:nvPr/>
        </p:nvSpPr>
        <p:spPr>
          <a:xfrm>
            <a:off x="5859463" y="4997450"/>
            <a:ext cx="161925" cy="565150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26B35F-C064-4DAD-82DA-BF0331B452F2}"/>
              </a:ext>
            </a:extLst>
          </p:cNvPr>
          <p:cNvSpPr/>
          <p:nvPr/>
        </p:nvSpPr>
        <p:spPr>
          <a:xfrm>
            <a:off x="6488113" y="2738438"/>
            <a:ext cx="163512" cy="2824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0787C1E-ED9A-4788-A504-204D17792D6D}"/>
              </a:ext>
            </a:extLst>
          </p:cNvPr>
          <p:cNvSpPr/>
          <p:nvPr/>
        </p:nvSpPr>
        <p:spPr>
          <a:xfrm>
            <a:off x="7119938" y="3592513"/>
            <a:ext cx="161925" cy="19700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81D602-A5EF-435F-B5D1-095025959DA4}"/>
              </a:ext>
            </a:extLst>
          </p:cNvPr>
          <p:cNvSpPr/>
          <p:nvPr/>
        </p:nvSpPr>
        <p:spPr>
          <a:xfrm>
            <a:off x="7761288" y="3024188"/>
            <a:ext cx="161925" cy="2538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Chart 9">
            <a:extLst>
              <a:ext uri="{FF2B5EF4-FFF2-40B4-BE49-F238E27FC236}">
                <a16:creationId xmlns:a16="http://schemas.microsoft.com/office/drawing/2014/main" xmlns="" id="{47E3608E-3F1C-41A0-AFBD-200C5A131BB1}"/>
              </a:ext>
            </a:extLst>
          </p:cNvPr>
          <p:cNvGraphicFramePr>
            <a:graphicFrameLocks/>
          </p:cNvGraphicFramePr>
          <p:nvPr/>
        </p:nvGraphicFramePr>
        <p:xfrm>
          <a:off x="704850" y="677863"/>
          <a:ext cx="3917950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Chart" r:id="rId3" imgW="3926164" imgH="5590517" progId="Excel.Chart.8">
                  <p:embed/>
                </p:oleObj>
              </mc:Choice>
              <mc:Fallback>
                <p:oleObj name="Chart" r:id="rId3" imgW="3926164" imgH="5590517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677863"/>
                        <a:ext cx="3917950" cy="558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965D83-1819-4C75-8EE0-0042010A68D8}"/>
              </a:ext>
            </a:extLst>
          </p:cNvPr>
          <p:cNvSpPr/>
          <p:nvPr/>
        </p:nvSpPr>
        <p:spPr>
          <a:xfrm>
            <a:off x="1292225" y="1339850"/>
            <a:ext cx="177800" cy="4222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70A0D30-2B85-45AB-8EEB-C9AA75E7CFCA}"/>
              </a:ext>
            </a:extLst>
          </p:cNvPr>
          <p:cNvSpPr/>
          <p:nvPr/>
        </p:nvSpPr>
        <p:spPr>
          <a:xfrm>
            <a:off x="1912938" y="4794250"/>
            <a:ext cx="177800" cy="768350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545971-234E-45CD-A80B-9F264AFA9ABC}"/>
              </a:ext>
            </a:extLst>
          </p:cNvPr>
          <p:cNvSpPr/>
          <p:nvPr/>
        </p:nvSpPr>
        <p:spPr>
          <a:xfrm>
            <a:off x="2541588" y="1720850"/>
            <a:ext cx="179387" cy="3841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0A5E12-9270-4109-926C-A97505B9A588}"/>
              </a:ext>
            </a:extLst>
          </p:cNvPr>
          <p:cNvSpPr/>
          <p:nvPr/>
        </p:nvSpPr>
        <p:spPr>
          <a:xfrm>
            <a:off x="3173413" y="2876550"/>
            <a:ext cx="179387" cy="268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D1F106-3781-42CB-8597-A255B99FF1DF}"/>
              </a:ext>
            </a:extLst>
          </p:cNvPr>
          <p:cNvSpPr/>
          <p:nvPr/>
        </p:nvSpPr>
        <p:spPr>
          <a:xfrm>
            <a:off x="3814763" y="2105025"/>
            <a:ext cx="179387" cy="3457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xmlns="" id="{9606FA47-CA38-44F5-A889-7597D268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5" y="728663"/>
            <a:ext cx="3692525" cy="49339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cs typeface="+mn-cs"/>
              </a:rPr>
              <a:t>Which country has sent the most astronauts into space?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cs typeface="+mn-cs"/>
              </a:rPr>
              <a:t>Which country has sent the least astronauts into space?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cs typeface="+mn-cs"/>
              </a:rPr>
              <a:t>How many more would Canada need, to have sent 20 people? 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cs typeface="+mn-cs"/>
              </a:rPr>
              <a:t>How many astronauts have Germany and the United Kingdom sent altogether?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BE423F-1CF2-41A1-8EA4-149927D69378}"/>
              </a:ext>
            </a:extLst>
          </p:cNvPr>
          <p:cNvSpPr txBox="1"/>
          <p:nvPr/>
        </p:nvSpPr>
        <p:spPr>
          <a:xfrm>
            <a:off x="4651375" y="1249363"/>
            <a:ext cx="1085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Germany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ABAE23-10F9-4B12-A07F-E1EFC1A71BBD}"/>
              </a:ext>
            </a:extLst>
          </p:cNvPr>
          <p:cNvSpPr txBox="1"/>
          <p:nvPr/>
        </p:nvSpPr>
        <p:spPr>
          <a:xfrm>
            <a:off x="4651375" y="2516188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United Kingdom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FBCD80-92D4-491D-BFF4-4E187C4D400E}"/>
              </a:ext>
            </a:extLst>
          </p:cNvPr>
          <p:cNvSpPr txBox="1"/>
          <p:nvPr/>
        </p:nvSpPr>
        <p:spPr>
          <a:xfrm>
            <a:off x="4641850" y="3876675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D305DE0-84D0-4A4D-B9F1-6737DB55D3AD}"/>
              </a:ext>
            </a:extLst>
          </p:cNvPr>
          <p:cNvSpPr txBox="1"/>
          <p:nvPr/>
        </p:nvSpPr>
        <p:spPr>
          <a:xfrm>
            <a:off x="4641850" y="5413375"/>
            <a:ext cx="1800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xmlns="" id="{57533524-AF66-4E18-95D2-1A257092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728663"/>
            <a:ext cx="7632700" cy="53641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cs typeface="+mn-cs"/>
              </a:rPr>
              <a:t>Your turn…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cs typeface="+mn-cs"/>
              </a:rPr>
              <a:t>Can you make your own tally charts and bar graphs about space?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cs typeface="+mn-cs"/>
              </a:rPr>
              <a:t>Use the Space Food Activity Sheets to help you.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cs typeface="+mn-cs"/>
              </a:rPr>
              <a:t>Why not also find your own data by talking to people in your class?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cs typeface="+mn-cs"/>
              </a:rPr>
              <a:t>You could ask: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+mn-cs"/>
              </a:rPr>
              <a:t>Where would you like to fly to if you were an astronaut?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+mn-cs"/>
              </a:rPr>
              <a:t>Which is your favourite planet?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cs typeface="+mn-cs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+mn-cs"/>
              </a:rPr>
              <a:t>Something else…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300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Sassoon Infant Md</vt:lpstr>
      <vt:lpstr>Sassoon Infant Rg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marwa zakzouk</cp:lastModifiedBy>
  <cp:revision>120</cp:revision>
  <dcterms:created xsi:type="dcterms:W3CDTF">2014-10-01T16:09:27Z</dcterms:created>
  <dcterms:modified xsi:type="dcterms:W3CDTF">2023-11-25T19:06:55Z</dcterms:modified>
</cp:coreProperties>
</file>