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63" r:id="rId2"/>
    <p:sldId id="276" r:id="rId3"/>
    <p:sldId id="284" r:id="rId4"/>
    <p:sldId id="285" r:id="rId5"/>
    <p:sldId id="286" r:id="rId6"/>
    <p:sldId id="287" r:id="rId7"/>
    <p:sldId id="280" r:id="rId8"/>
    <p:sldId id="281" r:id="rId9"/>
    <p:sldId id="282" r:id="rId10"/>
    <p:sldId id="283" r:id="rId11"/>
  </p:sldIdLst>
  <p:sldSz cx="9144000" cy="6858000" type="screen4x3"/>
  <p:notesSz cx="6858000" cy="9144000"/>
  <p:embeddedFontLst>
    <p:embeddedFont>
      <p:font typeface="Twinkl" charset="0"/>
      <p:regular r:id="rId14"/>
      <p:bold r:id="rId15"/>
    </p:embeddedFont>
    <p:embeddedFont>
      <p:font typeface="Sassoon Infant Rg" charset="0"/>
      <p:regular r:id="rId16"/>
      <p:bold r:id="rId17"/>
    </p:embeddedFont>
    <p:embeddedFont>
      <p:font typeface="Calibri" pitchFamily="34" charset="0"/>
      <p:regular r:id="rId18"/>
      <p:bold r:id="rId19"/>
      <p:italic r:id="rId20"/>
      <p:boldItalic r:id="rId21"/>
    </p:embeddedFont>
    <p:embeddedFont>
      <p:font typeface="Twinkl SemiBold" charset="0"/>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7BC"/>
    <a:srgbClr val="ED6C76"/>
    <a:srgbClr val="F9B000"/>
    <a:srgbClr val="009640"/>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81" d="100"/>
          <a:sy n="81" d="100"/>
        </p:scale>
        <p:origin x="-1038" y="-7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australian-resources-f-2-mathematics-number-and-algebra/australian-resources-f-2-mathematics-number-and-algebra-number-and-place-value/australian-resources-f-2-mathematics-number-and-algebra-number-and-place-value-addition-and-subtraction"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australian-resources-f-2-mathematics-number-and-algebra/australian-resources-f-2-mathematics-number-and-algebra-number-and-place-value/australian-resources-f-2-mathematics-number-and-algebra-number-and-place-value-addition-and-subtraction"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Learning Objective</a:t>
            </a:r>
          </a:p>
        </p:txBody>
      </p:sp>
      <p:sp>
        <p:nvSpPr>
          <p:cNvPr id="16" name="Content Placeholder 15"/>
          <p:cNvSpPr>
            <a:spLocks noGrp="1"/>
          </p:cNvSpPr>
          <p:nvPr>
            <p:ph idx="4294967295"/>
          </p:nvPr>
        </p:nvSpPr>
        <p:spPr>
          <a:xfrm>
            <a:off x="628650" y="1127760"/>
            <a:ext cx="7886700" cy="1409700"/>
          </a:xfrm>
        </p:spPr>
        <p:txBody>
          <a:bodyPr>
            <a:noAutofit/>
          </a:bodyPr>
          <a:lstStyle/>
          <a:p>
            <a:pPr>
              <a:buNone/>
            </a:pPr>
            <a:r>
              <a:rPr lang="en-GB" altLang="en-US" dirty="0">
                <a:latin typeface="Twinkl" pitchFamily="2" charset="0"/>
                <a:cs typeface="Twinkl" pitchFamily="2" charset="0"/>
              </a:rPr>
              <a:t>To add numbers </a:t>
            </a:r>
            <a:r>
              <a:rPr lang="en-GB" altLang="en-US">
                <a:latin typeface="Twinkl" pitchFamily="2" charset="0"/>
                <a:cs typeface="Twinkl" pitchFamily="2" charset="0"/>
              </a:rPr>
              <a:t>using </a:t>
            </a:r>
            <a:r>
              <a:rPr lang="en-GB" altLang="en-US" smtClean="0">
                <a:latin typeface="Twinkl" pitchFamily="2" charset="0"/>
                <a:cs typeface="Twinkl" pitchFamily="2" charset="0"/>
              </a:rPr>
              <a:t>splitting.</a:t>
            </a:r>
            <a:r>
              <a:rPr lang="en-AU" altLang="en-US" dirty="0" smtClean="0">
                <a:latin typeface="Twinkl" pitchFamily="2" charset="0"/>
                <a:cs typeface="Twinkl" pitchFamily="2" charset="0"/>
              </a:rPr>
              <a:t> </a:t>
            </a:r>
            <a:endParaRPr lang="en-GB" altLang="en-US" dirty="0">
              <a:latin typeface="Twinkl" pitchFamily="2" charset="0"/>
              <a:cs typeface="Twinkl" pitchFamily="2" charset="0"/>
            </a:endParaRP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cs typeface="Twinkl" pitchFamily="2" charset="0"/>
              </a:rPr>
              <a:t>I </a:t>
            </a:r>
            <a:r>
              <a:rPr lang="en-AU" altLang="en-US" dirty="0">
                <a:cs typeface="Twinkl" pitchFamily="2" charset="0"/>
              </a:rPr>
              <a:t>can split numbers to add.</a:t>
            </a:r>
            <a:endParaRPr lang="en-GB" altLang="en-US" dirty="0">
              <a:cs typeface="Twinkl" pitchFamily="2" charset="0"/>
            </a:endParaRPr>
          </a:p>
          <a:p>
            <a:r>
              <a:rPr lang="en-GB" altLang="en-US" dirty="0">
                <a:cs typeface="Twinkl" pitchFamily="2" charset="0"/>
              </a:rPr>
              <a:t>I can show my working out when using the split strategy. </a:t>
            </a:r>
            <a:r>
              <a:rPr lang="en-AU" altLang="en-US" dirty="0">
                <a:cs typeface="Twinkl" pitchFamily="2" charset="0"/>
              </a:rPr>
              <a:t> </a:t>
            </a:r>
            <a:endParaRPr lang="en-GB" altLang="en-US" dirty="0">
              <a:cs typeface="Twinkl" pitchFamily="2" charset="0"/>
            </a:endParaRPr>
          </a:p>
        </p:txBody>
      </p:sp>
    </p:spTree>
    <p:extLst>
      <p:ext uri="{BB962C8B-B14F-4D97-AF65-F5344CB8AC3E}">
        <p14:creationId xmlns:p14="http://schemas.microsoft.com/office/powerpoint/2010/main" val="4472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04016"/>
            <a:ext cx="8220075" cy="994306"/>
          </a:xfrm>
        </p:spPr>
        <p:txBody>
          <a:bodyPr/>
          <a:lstStyle/>
          <a:p>
            <a:pPr algn="ctr"/>
            <a:r>
              <a:rPr lang="en-GB" sz="2800" dirty="0"/>
              <a:t>Answers</a:t>
            </a:r>
          </a:p>
        </p:txBody>
      </p:sp>
      <p:grpSp>
        <p:nvGrpSpPr>
          <p:cNvPr id="34" name="Group 33"/>
          <p:cNvGrpSpPr/>
          <p:nvPr/>
        </p:nvGrpSpPr>
        <p:grpSpPr>
          <a:xfrm>
            <a:off x="647700" y="1325730"/>
            <a:ext cx="2346960" cy="4328309"/>
            <a:chOff x="647700" y="1775310"/>
            <a:chExt cx="2346960" cy="4328309"/>
          </a:xfrm>
        </p:grpSpPr>
        <p:sp>
          <p:nvSpPr>
            <p:cNvPr id="26" name="TextBox 25"/>
            <p:cNvSpPr txBox="1"/>
            <p:nvPr/>
          </p:nvSpPr>
          <p:spPr>
            <a:xfrm>
              <a:off x="777240" y="1958191"/>
              <a:ext cx="2095500" cy="3970318"/>
            </a:xfrm>
            <a:prstGeom prst="rect">
              <a:avLst/>
            </a:prstGeom>
            <a:noFill/>
          </p:spPr>
          <p:txBody>
            <a:bodyPr wrap="square" rtlCol="0">
              <a:spAutoFit/>
            </a:bodyPr>
            <a:lstStyle/>
            <a:p>
              <a:pPr algn="ctr">
                <a:lnSpc>
                  <a:spcPct val="100000"/>
                </a:lnSpc>
                <a:spcBef>
                  <a:spcPct val="0"/>
                </a:spcBef>
                <a:buNone/>
              </a:pPr>
              <a:r>
                <a:rPr lang="en-GB" altLang="en-US" sz="2800" dirty="0"/>
                <a:t>17 + 11 = </a:t>
              </a:r>
              <a:r>
                <a:rPr lang="en-GB" altLang="en-US" sz="2800" b="1" dirty="0"/>
                <a:t>28</a:t>
              </a:r>
            </a:p>
            <a:p>
              <a:pPr algn="ctr">
                <a:lnSpc>
                  <a:spcPct val="100000"/>
                </a:lnSpc>
                <a:spcBef>
                  <a:spcPct val="0"/>
                </a:spcBef>
                <a:buNone/>
              </a:pPr>
              <a:endParaRPr lang="en-GB" altLang="en-US" sz="2800" dirty="0"/>
            </a:p>
            <a:p>
              <a:pPr algn="ctr">
                <a:lnSpc>
                  <a:spcPct val="100000"/>
                </a:lnSpc>
                <a:spcBef>
                  <a:spcPct val="0"/>
                </a:spcBef>
                <a:buNone/>
              </a:pPr>
              <a:r>
                <a:rPr lang="en-GB" altLang="en-US" sz="2800" dirty="0"/>
                <a:t>14 + 12 = </a:t>
              </a:r>
              <a:r>
                <a:rPr lang="en-GB" altLang="en-US" sz="2800" b="1" dirty="0"/>
                <a:t>26</a:t>
              </a:r>
            </a:p>
            <a:p>
              <a:pPr algn="ctr">
                <a:spcBef>
                  <a:spcPct val="0"/>
                </a:spcBef>
              </a:pPr>
              <a:endParaRPr lang="en-GB" altLang="en-US" sz="2800" dirty="0"/>
            </a:p>
            <a:p>
              <a:pPr algn="ctr">
                <a:spcBef>
                  <a:spcPct val="0"/>
                </a:spcBef>
              </a:pPr>
              <a:r>
                <a:rPr lang="en-GB" altLang="en-US" sz="2800" dirty="0"/>
                <a:t>16 + 12 = </a:t>
              </a:r>
              <a:r>
                <a:rPr lang="en-GB" altLang="en-US" sz="2800" b="1" dirty="0"/>
                <a:t>28</a:t>
              </a:r>
              <a:r>
                <a:rPr lang="en-GB" altLang="en-US" sz="2800" dirty="0"/>
                <a:t> </a:t>
              </a:r>
            </a:p>
            <a:p>
              <a:pPr algn="ctr">
                <a:spcBef>
                  <a:spcPct val="0"/>
                </a:spcBef>
              </a:pPr>
              <a:endParaRPr lang="en-GB" altLang="en-US" sz="2800" dirty="0"/>
            </a:p>
            <a:p>
              <a:pPr algn="ctr">
                <a:spcBef>
                  <a:spcPct val="0"/>
                </a:spcBef>
              </a:pPr>
              <a:r>
                <a:rPr lang="en-GB" altLang="en-US" sz="2800" dirty="0"/>
                <a:t>15 + 14 = </a:t>
              </a:r>
              <a:r>
                <a:rPr lang="en-GB" altLang="en-US" sz="2800" b="1" dirty="0"/>
                <a:t>29</a:t>
              </a:r>
            </a:p>
            <a:p>
              <a:pPr algn="ctr">
                <a:spcBef>
                  <a:spcPct val="0"/>
                </a:spcBef>
              </a:pPr>
              <a:endParaRPr lang="en-GB" altLang="en-US" sz="2800" dirty="0"/>
            </a:p>
            <a:p>
              <a:pPr algn="ctr">
                <a:spcBef>
                  <a:spcPct val="0"/>
                </a:spcBef>
              </a:pPr>
              <a:r>
                <a:rPr lang="en-GB" altLang="en-US" sz="2800" dirty="0"/>
                <a:t>23 + 11 = </a:t>
              </a:r>
              <a:r>
                <a:rPr lang="en-GB" altLang="en-US" sz="2800" b="1" dirty="0"/>
                <a:t>34</a:t>
              </a:r>
              <a:r>
                <a:rPr lang="en-GB" altLang="en-US" sz="2800" dirty="0"/>
                <a:t> </a:t>
              </a:r>
            </a:p>
          </p:txBody>
        </p:sp>
        <p:sp>
          <p:nvSpPr>
            <p:cNvPr id="27" name="Rounded Rectangle 26"/>
            <p:cNvSpPr/>
            <p:nvPr/>
          </p:nvSpPr>
          <p:spPr>
            <a:xfrm>
              <a:off x="647700" y="1775310"/>
              <a:ext cx="2346960" cy="4328309"/>
            </a:xfrm>
            <a:prstGeom prst="roundRect">
              <a:avLst>
                <a:gd name="adj" fmla="val 10174"/>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3369682" y="1325730"/>
            <a:ext cx="2346960" cy="4328309"/>
            <a:chOff x="3417044" y="1775310"/>
            <a:chExt cx="2346960" cy="4328309"/>
          </a:xfrm>
        </p:grpSpPr>
        <p:sp>
          <p:nvSpPr>
            <p:cNvPr id="29" name="TextBox 28"/>
            <p:cNvSpPr txBox="1"/>
            <p:nvPr/>
          </p:nvSpPr>
          <p:spPr>
            <a:xfrm>
              <a:off x="3478459" y="1958191"/>
              <a:ext cx="2260378" cy="3970318"/>
            </a:xfrm>
            <a:prstGeom prst="rect">
              <a:avLst/>
            </a:prstGeom>
            <a:noFill/>
          </p:spPr>
          <p:txBody>
            <a:bodyPr wrap="square" rtlCol="0">
              <a:spAutoFit/>
            </a:bodyPr>
            <a:lstStyle/>
            <a:p>
              <a:pPr algn="ctr">
                <a:lnSpc>
                  <a:spcPct val="100000"/>
                </a:lnSpc>
                <a:spcBef>
                  <a:spcPct val="0"/>
                </a:spcBef>
                <a:buNone/>
              </a:pPr>
              <a:r>
                <a:rPr lang="en-GB" altLang="en-US" sz="2800" dirty="0">
                  <a:latin typeface="Twinkl" pitchFamily="2" charset="0"/>
                </a:rPr>
                <a:t>26 + 13 </a:t>
              </a:r>
              <a:r>
                <a:rPr lang="en-GB" altLang="en-US" sz="2800">
                  <a:latin typeface="Twinkl" pitchFamily="2" charset="0"/>
                </a:rPr>
                <a:t>= </a:t>
              </a:r>
              <a:r>
                <a:rPr lang="en-GB" altLang="en-US" sz="2800" b="1" dirty="0">
                  <a:latin typeface="Twinkl" pitchFamily="2" charset="0"/>
                </a:rPr>
                <a:t>3</a:t>
              </a:r>
              <a:r>
                <a:rPr lang="en-GB" altLang="en-US" sz="2800" b="1">
                  <a:latin typeface="Twinkl" pitchFamily="2" charset="0"/>
                </a:rPr>
                <a:t>9</a:t>
              </a:r>
              <a:r>
                <a:rPr lang="en-GB" altLang="en-US" sz="2800">
                  <a:latin typeface="Twinkl" pitchFamily="2" charset="0"/>
                </a:rPr>
                <a:t>  </a:t>
              </a:r>
              <a:endParaRPr lang="en-GB" altLang="en-US" sz="2800" dirty="0">
                <a:latin typeface="Twinkl" pitchFamily="2" charset="0"/>
              </a:endParaRPr>
            </a:p>
            <a:p>
              <a:pPr algn="ctr">
                <a:lnSpc>
                  <a:spcPct val="100000"/>
                </a:lnSpc>
                <a:spcBef>
                  <a:spcPct val="0"/>
                </a:spcBef>
                <a:buNone/>
              </a:pPr>
              <a:endParaRPr lang="en-GB" altLang="en-US" sz="2800" dirty="0">
                <a:latin typeface="Twinkl" pitchFamily="2" charset="0"/>
              </a:endParaRPr>
            </a:p>
            <a:p>
              <a:pPr algn="ctr">
                <a:lnSpc>
                  <a:spcPct val="100000"/>
                </a:lnSpc>
                <a:spcBef>
                  <a:spcPct val="0"/>
                </a:spcBef>
                <a:buNone/>
              </a:pPr>
              <a:r>
                <a:rPr lang="en-GB" altLang="en-US" sz="2800" dirty="0">
                  <a:latin typeface="Twinkl" pitchFamily="2" charset="0"/>
                </a:rPr>
                <a:t>37 + 12 = </a:t>
              </a:r>
              <a:r>
                <a:rPr lang="en-GB" altLang="en-US" sz="2800" b="1" dirty="0">
                  <a:latin typeface="Twinkl" pitchFamily="2" charset="0"/>
                </a:rPr>
                <a:t>49</a:t>
              </a:r>
            </a:p>
            <a:p>
              <a:pPr algn="ctr">
                <a:spcBef>
                  <a:spcPct val="0"/>
                </a:spcBef>
              </a:pPr>
              <a:endParaRPr lang="en-GB" altLang="en-US" sz="2800" dirty="0">
                <a:latin typeface="Twinkl" pitchFamily="2" charset="0"/>
              </a:endParaRPr>
            </a:p>
            <a:p>
              <a:pPr algn="ctr">
                <a:spcBef>
                  <a:spcPct val="0"/>
                </a:spcBef>
              </a:pPr>
              <a:r>
                <a:rPr lang="en-GB" altLang="en-US" sz="2800" dirty="0">
                  <a:latin typeface="Twinkl" pitchFamily="2" charset="0"/>
                </a:rPr>
                <a:t>24 + 22 = </a:t>
              </a:r>
              <a:r>
                <a:rPr lang="en-GB" altLang="en-US" sz="2800" b="1" dirty="0">
                  <a:latin typeface="Twinkl" pitchFamily="2" charset="0"/>
                </a:rPr>
                <a:t>46</a:t>
              </a:r>
              <a:r>
                <a:rPr lang="en-GB" altLang="en-US" sz="2800" dirty="0">
                  <a:latin typeface="Twinkl" pitchFamily="2" charset="0"/>
                </a:rPr>
                <a:t> </a:t>
              </a:r>
            </a:p>
            <a:p>
              <a:pPr algn="ctr">
                <a:spcBef>
                  <a:spcPct val="0"/>
                </a:spcBef>
              </a:pPr>
              <a:endParaRPr lang="en-GB" altLang="en-US" sz="2800" dirty="0">
                <a:latin typeface="Twinkl" pitchFamily="2" charset="0"/>
              </a:endParaRPr>
            </a:p>
            <a:p>
              <a:pPr algn="ctr">
                <a:spcBef>
                  <a:spcPct val="0"/>
                </a:spcBef>
              </a:pPr>
              <a:r>
                <a:rPr lang="en-GB" altLang="en-US" sz="2800" dirty="0">
                  <a:latin typeface="Twinkl" pitchFamily="2" charset="0"/>
                </a:rPr>
                <a:t>28 + 21 = </a:t>
              </a:r>
              <a:r>
                <a:rPr lang="en-GB" altLang="en-US" sz="2800" b="1" dirty="0">
                  <a:latin typeface="Twinkl" pitchFamily="2" charset="0"/>
                </a:rPr>
                <a:t>49</a:t>
              </a:r>
            </a:p>
            <a:p>
              <a:pPr algn="ctr">
                <a:spcBef>
                  <a:spcPct val="0"/>
                </a:spcBef>
              </a:pPr>
              <a:endParaRPr lang="en-GB" altLang="en-US" sz="2800" dirty="0">
                <a:latin typeface="Twinkl" pitchFamily="2" charset="0"/>
              </a:endParaRPr>
            </a:p>
            <a:p>
              <a:pPr algn="ctr">
                <a:spcBef>
                  <a:spcPct val="0"/>
                </a:spcBef>
              </a:pPr>
              <a:r>
                <a:rPr lang="en-GB" altLang="en-US" sz="2800" dirty="0">
                  <a:latin typeface="Twinkl" pitchFamily="2" charset="0"/>
                </a:rPr>
                <a:t>33 + 21 = </a:t>
              </a:r>
              <a:r>
                <a:rPr lang="en-GB" altLang="en-US" sz="2800" b="1" dirty="0">
                  <a:latin typeface="Twinkl" pitchFamily="2" charset="0"/>
                </a:rPr>
                <a:t>54</a:t>
              </a:r>
              <a:r>
                <a:rPr lang="en-GB" altLang="en-US" sz="2800" dirty="0">
                  <a:latin typeface="Twinkl" pitchFamily="2" charset="0"/>
                </a:rPr>
                <a:t>  </a:t>
              </a:r>
            </a:p>
          </p:txBody>
        </p:sp>
        <p:sp>
          <p:nvSpPr>
            <p:cNvPr id="30" name="Rounded Rectangle 29"/>
            <p:cNvSpPr/>
            <p:nvPr/>
          </p:nvSpPr>
          <p:spPr>
            <a:xfrm>
              <a:off x="3417044" y="1775310"/>
              <a:ext cx="2346960" cy="4328309"/>
            </a:xfrm>
            <a:prstGeom prst="roundRect">
              <a:avLst>
                <a:gd name="adj" fmla="val 10174"/>
              </a:avLst>
            </a:prstGeom>
            <a:no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6091664" y="1325730"/>
            <a:ext cx="2346960" cy="4328309"/>
            <a:chOff x="6091664" y="1775310"/>
            <a:chExt cx="2346960" cy="4328309"/>
          </a:xfrm>
        </p:grpSpPr>
        <p:sp>
          <p:nvSpPr>
            <p:cNvPr id="31" name="TextBox 30"/>
            <p:cNvSpPr txBox="1"/>
            <p:nvPr/>
          </p:nvSpPr>
          <p:spPr>
            <a:xfrm>
              <a:off x="6118333" y="1958191"/>
              <a:ext cx="2293622" cy="3970318"/>
            </a:xfrm>
            <a:prstGeom prst="rect">
              <a:avLst/>
            </a:prstGeom>
            <a:noFill/>
          </p:spPr>
          <p:txBody>
            <a:bodyPr wrap="square" rtlCol="0">
              <a:spAutoFit/>
            </a:bodyPr>
            <a:lstStyle/>
            <a:p>
              <a:pPr algn="ctr">
                <a:lnSpc>
                  <a:spcPct val="100000"/>
                </a:lnSpc>
                <a:spcBef>
                  <a:spcPct val="0"/>
                </a:spcBef>
                <a:buNone/>
              </a:pPr>
              <a:r>
                <a:rPr lang="en-GB" altLang="en-US" sz="2800" dirty="0">
                  <a:latin typeface="Twinkl" pitchFamily="2" charset="0"/>
                </a:rPr>
                <a:t>38 + 20 = </a:t>
              </a:r>
              <a:r>
                <a:rPr lang="en-GB" altLang="en-US" sz="2800" b="1" dirty="0">
                  <a:latin typeface="Twinkl" pitchFamily="2" charset="0"/>
                </a:rPr>
                <a:t>58</a:t>
              </a:r>
              <a:r>
                <a:rPr lang="en-GB" altLang="en-US" sz="2800" dirty="0">
                  <a:latin typeface="Twinkl" pitchFamily="2" charset="0"/>
                </a:rPr>
                <a:t> </a:t>
              </a:r>
            </a:p>
            <a:p>
              <a:pPr algn="ctr">
                <a:lnSpc>
                  <a:spcPct val="100000"/>
                </a:lnSpc>
                <a:spcBef>
                  <a:spcPct val="0"/>
                </a:spcBef>
                <a:buNone/>
              </a:pPr>
              <a:endParaRPr lang="en-GB" altLang="en-US" sz="2800" dirty="0">
                <a:latin typeface="Twinkl" pitchFamily="2" charset="0"/>
              </a:endParaRPr>
            </a:p>
            <a:p>
              <a:pPr algn="ctr">
                <a:lnSpc>
                  <a:spcPct val="100000"/>
                </a:lnSpc>
                <a:spcBef>
                  <a:spcPct val="0"/>
                </a:spcBef>
                <a:buNone/>
              </a:pPr>
              <a:r>
                <a:rPr lang="en-GB" altLang="en-US" sz="2800" dirty="0">
                  <a:latin typeface="Twinkl" pitchFamily="2" charset="0"/>
                </a:rPr>
                <a:t>37 + 13 = </a:t>
              </a:r>
              <a:r>
                <a:rPr lang="en-GB" altLang="en-US" sz="2800" b="1" dirty="0">
                  <a:latin typeface="Twinkl" pitchFamily="2" charset="0"/>
                </a:rPr>
                <a:t>50</a:t>
              </a:r>
            </a:p>
            <a:p>
              <a:pPr algn="ctr">
                <a:spcBef>
                  <a:spcPct val="0"/>
                </a:spcBef>
              </a:pPr>
              <a:endParaRPr lang="en-GB" altLang="en-US" sz="2800" dirty="0">
                <a:latin typeface="Twinkl" pitchFamily="2" charset="0"/>
              </a:endParaRPr>
            </a:p>
            <a:p>
              <a:pPr algn="ctr">
                <a:spcBef>
                  <a:spcPct val="0"/>
                </a:spcBef>
              </a:pPr>
              <a:r>
                <a:rPr lang="en-GB" altLang="en-US" sz="2800" dirty="0">
                  <a:latin typeface="Twinkl" pitchFamily="2" charset="0"/>
                </a:rPr>
                <a:t>36 + 14 = </a:t>
              </a:r>
              <a:r>
                <a:rPr lang="en-GB" altLang="en-US" sz="2800" b="1" dirty="0">
                  <a:latin typeface="Twinkl" pitchFamily="2" charset="0"/>
                </a:rPr>
                <a:t>50</a:t>
              </a:r>
              <a:r>
                <a:rPr lang="en-GB" altLang="en-US" sz="2800" dirty="0">
                  <a:latin typeface="Twinkl" pitchFamily="2" charset="0"/>
                </a:rPr>
                <a:t> </a:t>
              </a:r>
            </a:p>
            <a:p>
              <a:pPr algn="ctr">
                <a:spcBef>
                  <a:spcPct val="0"/>
                </a:spcBef>
              </a:pPr>
              <a:endParaRPr lang="en-GB" altLang="en-US" sz="2800" dirty="0">
                <a:latin typeface="Twinkl" pitchFamily="2" charset="0"/>
              </a:endParaRPr>
            </a:p>
            <a:p>
              <a:pPr algn="ctr">
                <a:spcBef>
                  <a:spcPct val="0"/>
                </a:spcBef>
              </a:pPr>
              <a:r>
                <a:rPr lang="en-GB" altLang="en-US" sz="2800" dirty="0">
                  <a:latin typeface="Twinkl" pitchFamily="2" charset="0"/>
                </a:rPr>
                <a:t>29 + 11 = </a:t>
              </a:r>
              <a:r>
                <a:rPr lang="en-GB" altLang="en-US" sz="2800" b="1" dirty="0">
                  <a:latin typeface="Twinkl" pitchFamily="2" charset="0"/>
                </a:rPr>
                <a:t>40</a:t>
              </a:r>
            </a:p>
            <a:p>
              <a:pPr algn="ctr">
                <a:spcBef>
                  <a:spcPct val="0"/>
                </a:spcBef>
              </a:pPr>
              <a:endParaRPr lang="en-GB" altLang="en-US" sz="2800" dirty="0">
                <a:latin typeface="Twinkl" pitchFamily="2" charset="0"/>
              </a:endParaRPr>
            </a:p>
            <a:p>
              <a:pPr algn="ctr">
                <a:spcBef>
                  <a:spcPct val="0"/>
                </a:spcBef>
              </a:pPr>
              <a:r>
                <a:rPr lang="en-GB" altLang="en-US" sz="2800" dirty="0">
                  <a:latin typeface="Twinkl" pitchFamily="2" charset="0"/>
                </a:rPr>
                <a:t>32 + 19 = </a:t>
              </a:r>
              <a:r>
                <a:rPr lang="en-GB" altLang="en-US" sz="2800" b="1" dirty="0">
                  <a:latin typeface="Twinkl" pitchFamily="2" charset="0"/>
                </a:rPr>
                <a:t>51</a:t>
              </a:r>
            </a:p>
          </p:txBody>
        </p:sp>
        <p:sp>
          <p:nvSpPr>
            <p:cNvPr id="32" name="Rounded Rectangle 31"/>
            <p:cNvSpPr/>
            <p:nvPr/>
          </p:nvSpPr>
          <p:spPr>
            <a:xfrm>
              <a:off x="6091664" y="1775310"/>
              <a:ext cx="2346960" cy="4328309"/>
            </a:xfrm>
            <a:prstGeom prst="roundRect">
              <a:avLst>
                <a:gd name="adj" fmla="val 10174"/>
              </a:avLst>
            </a:prstGeom>
            <a:no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3328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Split Strategy for Addition</a:t>
            </a:r>
          </a:p>
        </p:txBody>
      </p:sp>
      <p:sp>
        <p:nvSpPr>
          <p:cNvPr id="3" name="Rectangle 2"/>
          <p:cNvSpPr/>
          <p:nvPr/>
        </p:nvSpPr>
        <p:spPr>
          <a:xfrm>
            <a:off x="989902" y="1473201"/>
            <a:ext cx="7134266" cy="1200329"/>
          </a:xfrm>
          <a:prstGeom prst="rect">
            <a:avLst/>
          </a:prstGeom>
        </p:spPr>
        <p:txBody>
          <a:bodyPr wrap="square">
            <a:spAutoFit/>
          </a:bodyPr>
          <a:lstStyle/>
          <a:p>
            <a:pPr>
              <a:spcBef>
                <a:spcPct val="0"/>
              </a:spcBef>
            </a:pPr>
            <a:r>
              <a:rPr lang="en-GB" altLang="en-US" dirty="0">
                <a:cs typeface="Twinkl" pitchFamily="2" charset="0"/>
              </a:rPr>
              <a:t>The split strategy is an addition or subtraction strategy in which you split the tens and ones and add or subtract them separately before combining them back together to find the total. Look at the following examples to see how this works…</a:t>
            </a:r>
          </a:p>
        </p:txBody>
      </p:sp>
      <p:sp>
        <p:nvSpPr>
          <p:cNvPr id="6" name="TextBox 5"/>
          <p:cNvSpPr txBox="1"/>
          <p:nvPr/>
        </p:nvSpPr>
        <p:spPr>
          <a:xfrm>
            <a:off x="1090570" y="2772038"/>
            <a:ext cx="1375795" cy="369332"/>
          </a:xfrm>
          <a:prstGeom prst="rect">
            <a:avLst/>
          </a:prstGeom>
          <a:noFill/>
        </p:spPr>
        <p:txBody>
          <a:bodyPr wrap="square" rtlCol="0">
            <a:spAutoFit/>
          </a:bodyPr>
          <a:lstStyle/>
          <a:p>
            <a:r>
              <a:rPr lang="en-GB" dirty="0"/>
              <a:t>14 + 13 =</a:t>
            </a:r>
          </a:p>
        </p:txBody>
      </p:sp>
      <p:sp>
        <p:nvSpPr>
          <p:cNvPr id="31" name="TextBox 30"/>
          <p:cNvSpPr txBox="1"/>
          <p:nvPr/>
        </p:nvSpPr>
        <p:spPr>
          <a:xfrm>
            <a:off x="2932073" y="2772038"/>
            <a:ext cx="1475063" cy="369332"/>
          </a:xfrm>
          <a:prstGeom prst="rect">
            <a:avLst/>
          </a:prstGeom>
          <a:noFill/>
        </p:spPr>
        <p:txBody>
          <a:bodyPr wrap="square" rtlCol="0">
            <a:spAutoFit/>
          </a:bodyPr>
          <a:lstStyle/>
          <a:p>
            <a:r>
              <a:rPr lang="en-GB" dirty="0"/>
              <a:t>10 + 10 =</a:t>
            </a:r>
          </a:p>
        </p:txBody>
      </p:sp>
      <p:grpSp>
        <p:nvGrpSpPr>
          <p:cNvPr id="13" name="Group 12"/>
          <p:cNvGrpSpPr/>
          <p:nvPr/>
        </p:nvGrpSpPr>
        <p:grpSpPr>
          <a:xfrm>
            <a:off x="3401086" y="3256657"/>
            <a:ext cx="195409" cy="2904623"/>
            <a:chOff x="3401086" y="3256657"/>
            <a:chExt cx="195409" cy="2904623"/>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086" y="3256657"/>
              <a:ext cx="185672" cy="1360995"/>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0823" y="4800285"/>
              <a:ext cx="185672" cy="1360995"/>
            </a:xfrm>
            <a:prstGeom prst="rect">
              <a:avLst/>
            </a:prstGeom>
          </p:spPr>
        </p:pic>
      </p:grpSp>
      <p:sp>
        <p:nvSpPr>
          <p:cNvPr id="45" name="TextBox 44"/>
          <p:cNvSpPr txBox="1"/>
          <p:nvPr/>
        </p:nvSpPr>
        <p:spPr>
          <a:xfrm>
            <a:off x="4872844" y="2772038"/>
            <a:ext cx="1475063" cy="369332"/>
          </a:xfrm>
          <a:prstGeom prst="rect">
            <a:avLst/>
          </a:prstGeom>
          <a:noFill/>
        </p:spPr>
        <p:txBody>
          <a:bodyPr wrap="square" rtlCol="0">
            <a:spAutoFit/>
          </a:bodyPr>
          <a:lstStyle/>
          <a:p>
            <a:r>
              <a:rPr lang="en-GB" dirty="0"/>
              <a:t>4 + 3 =</a:t>
            </a:r>
          </a:p>
        </p:txBody>
      </p:sp>
      <p:sp>
        <p:nvSpPr>
          <p:cNvPr id="50" name="TextBox 49"/>
          <p:cNvSpPr txBox="1"/>
          <p:nvPr/>
        </p:nvSpPr>
        <p:spPr>
          <a:xfrm>
            <a:off x="6813615" y="2772038"/>
            <a:ext cx="1475063" cy="369332"/>
          </a:xfrm>
          <a:prstGeom prst="rect">
            <a:avLst/>
          </a:prstGeom>
          <a:noFill/>
        </p:spPr>
        <p:txBody>
          <a:bodyPr wrap="square" rtlCol="0">
            <a:spAutoFit/>
          </a:bodyPr>
          <a:lstStyle/>
          <a:p>
            <a:r>
              <a:rPr lang="en-GB" dirty="0"/>
              <a:t>20 + 7 =</a:t>
            </a:r>
          </a:p>
        </p:txBody>
      </p:sp>
      <p:sp>
        <p:nvSpPr>
          <p:cNvPr id="61" name="TextBox 60"/>
          <p:cNvSpPr txBox="1"/>
          <p:nvPr/>
        </p:nvSpPr>
        <p:spPr>
          <a:xfrm>
            <a:off x="4008473" y="2765495"/>
            <a:ext cx="510217" cy="369332"/>
          </a:xfrm>
          <a:prstGeom prst="rect">
            <a:avLst/>
          </a:prstGeom>
          <a:noFill/>
        </p:spPr>
        <p:txBody>
          <a:bodyPr wrap="square" rtlCol="0">
            <a:spAutoFit/>
          </a:bodyPr>
          <a:lstStyle/>
          <a:p>
            <a:r>
              <a:rPr lang="en-GB" dirty="0"/>
              <a:t>20</a:t>
            </a:r>
          </a:p>
        </p:txBody>
      </p:sp>
      <p:sp>
        <p:nvSpPr>
          <p:cNvPr id="64" name="TextBox 63"/>
          <p:cNvSpPr txBox="1"/>
          <p:nvPr/>
        </p:nvSpPr>
        <p:spPr>
          <a:xfrm>
            <a:off x="5667319" y="2772038"/>
            <a:ext cx="312349" cy="369332"/>
          </a:xfrm>
          <a:prstGeom prst="rect">
            <a:avLst/>
          </a:prstGeom>
          <a:noFill/>
        </p:spPr>
        <p:txBody>
          <a:bodyPr wrap="square" rtlCol="0">
            <a:spAutoFit/>
          </a:bodyPr>
          <a:lstStyle/>
          <a:p>
            <a:r>
              <a:rPr lang="en-GB" dirty="0"/>
              <a:t>7</a:t>
            </a:r>
          </a:p>
        </p:txBody>
      </p:sp>
      <p:sp>
        <p:nvSpPr>
          <p:cNvPr id="66" name="TextBox 65"/>
          <p:cNvSpPr txBox="1"/>
          <p:nvPr/>
        </p:nvSpPr>
        <p:spPr>
          <a:xfrm>
            <a:off x="7745547" y="2772038"/>
            <a:ext cx="483409" cy="369332"/>
          </a:xfrm>
          <a:prstGeom prst="rect">
            <a:avLst/>
          </a:prstGeom>
          <a:noFill/>
        </p:spPr>
        <p:txBody>
          <a:bodyPr wrap="square" rtlCol="0">
            <a:spAutoFit/>
          </a:bodyPr>
          <a:lstStyle/>
          <a:p>
            <a:r>
              <a:rPr lang="en-GB" dirty="0"/>
              <a:t>27</a:t>
            </a:r>
          </a:p>
        </p:txBody>
      </p:sp>
      <p:sp>
        <p:nvSpPr>
          <p:cNvPr id="67" name="TextBox 66"/>
          <p:cNvSpPr txBox="1"/>
          <p:nvPr/>
        </p:nvSpPr>
        <p:spPr>
          <a:xfrm>
            <a:off x="2080425" y="2772038"/>
            <a:ext cx="483409" cy="369332"/>
          </a:xfrm>
          <a:prstGeom prst="rect">
            <a:avLst/>
          </a:prstGeom>
          <a:noFill/>
        </p:spPr>
        <p:txBody>
          <a:bodyPr wrap="square" rtlCol="0">
            <a:spAutoFit/>
          </a:bodyPr>
          <a:lstStyle/>
          <a:p>
            <a:r>
              <a:rPr lang="en-GB" dirty="0"/>
              <a:t>27</a:t>
            </a:r>
          </a:p>
        </p:txBody>
      </p:sp>
      <p:grpSp>
        <p:nvGrpSpPr>
          <p:cNvPr id="12" name="Group 11"/>
          <p:cNvGrpSpPr/>
          <p:nvPr/>
        </p:nvGrpSpPr>
        <p:grpSpPr>
          <a:xfrm>
            <a:off x="1510747" y="3290330"/>
            <a:ext cx="583937" cy="2870950"/>
            <a:chOff x="1510747" y="3290330"/>
            <a:chExt cx="583937" cy="287095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747" y="4800285"/>
              <a:ext cx="185672" cy="136099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003" y="3290330"/>
              <a:ext cx="185672" cy="136099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4457168"/>
              <a:ext cx="185672" cy="17737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4178042"/>
              <a:ext cx="185672" cy="17737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3882138"/>
              <a:ext cx="185672" cy="17737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3586234"/>
              <a:ext cx="185672" cy="177379"/>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983901"/>
              <a:ext cx="185672" cy="177379"/>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687997"/>
              <a:ext cx="185672" cy="177379"/>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392093"/>
              <a:ext cx="185672" cy="177379"/>
            </a:xfrm>
            <a:prstGeom prst="rect">
              <a:avLst/>
            </a:prstGeom>
          </p:spPr>
        </p:pic>
      </p:grpSp>
      <p:grpSp>
        <p:nvGrpSpPr>
          <p:cNvPr id="14" name="Group 13"/>
          <p:cNvGrpSpPr/>
          <p:nvPr/>
        </p:nvGrpSpPr>
        <p:grpSpPr>
          <a:xfrm>
            <a:off x="5222429" y="3555175"/>
            <a:ext cx="185672" cy="2606105"/>
            <a:chOff x="5222429" y="3555175"/>
            <a:chExt cx="185672" cy="2606105"/>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429" y="4426109"/>
              <a:ext cx="185672" cy="177379"/>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429" y="4146983"/>
              <a:ext cx="185672" cy="177379"/>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429" y="3851079"/>
              <a:ext cx="185672" cy="177379"/>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429" y="3555175"/>
              <a:ext cx="185672" cy="177379"/>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429" y="5983901"/>
              <a:ext cx="185672" cy="177379"/>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429" y="5687997"/>
              <a:ext cx="185672" cy="177379"/>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429" y="5392093"/>
              <a:ext cx="185672" cy="177379"/>
            </a:xfrm>
            <a:prstGeom prst="rect">
              <a:avLst/>
            </a:prstGeom>
          </p:spPr>
        </p:pic>
      </p:grpSp>
      <p:grpSp>
        <p:nvGrpSpPr>
          <p:cNvPr id="15" name="Group 14"/>
          <p:cNvGrpSpPr/>
          <p:nvPr/>
        </p:nvGrpSpPr>
        <p:grpSpPr>
          <a:xfrm>
            <a:off x="7125046" y="3290330"/>
            <a:ext cx="518936" cy="2870950"/>
            <a:chOff x="7125046" y="3290330"/>
            <a:chExt cx="518936" cy="2870950"/>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046" y="3290330"/>
              <a:ext cx="185672" cy="1360995"/>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8310" y="3290330"/>
              <a:ext cx="185672" cy="1360995"/>
            </a:xfrm>
            <a:prstGeom prst="rect">
              <a:avLst/>
            </a:prstGeom>
          </p:spPr>
        </p:pic>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046" y="5983901"/>
              <a:ext cx="185672" cy="177379"/>
            </a:xfrm>
            <a:prstGeom prst="rect">
              <a:avLst/>
            </a:prstGeom>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046" y="5687997"/>
              <a:ext cx="185672" cy="177379"/>
            </a:xfrm>
            <a:prstGeom prst="rect">
              <a:avLst/>
            </a:prstGeom>
          </p:spPr>
        </p:pic>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046" y="5392093"/>
              <a:ext cx="185672" cy="177379"/>
            </a:xfrm>
            <a:prstGeom prst="rect">
              <a:avLst/>
            </a:prstGeom>
          </p:spPr>
        </p:pic>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046" y="5096189"/>
              <a:ext cx="185672" cy="177379"/>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310" y="5983901"/>
              <a:ext cx="185672" cy="177379"/>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310" y="5687997"/>
              <a:ext cx="185672" cy="177379"/>
            </a:xfrm>
            <a:prstGeom prst="rect">
              <a:avLst/>
            </a:prstGeom>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310" y="5392093"/>
              <a:ext cx="185672" cy="177379"/>
            </a:xfrm>
            <a:prstGeom prst="rect">
              <a:avLst/>
            </a:prstGeom>
          </p:spPr>
        </p:pic>
      </p:grpSp>
    </p:spTree>
    <p:extLst>
      <p:ext uri="{BB962C8B-B14F-4D97-AF65-F5344CB8AC3E}">
        <p14:creationId xmlns:p14="http://schemas.microsoft.com/office/powerpoint/2010/main" val="9268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xEl>
                                              <p:pRg st="0" end="0"/>
                                            </p:txEl>
                                          </p:spTgt>
                                        </p:tgtEl>
                                        <p:attrNameLst>
                                          <p:attrName>style.visibility</p:attrName>
                                        </p:attrNameLst>
                                      </p:cBhvr>
                                      <p:to>
                                        <p:strVal val="visible"/>
                                      </p:to>
                                    </p:set>
                                    <p:animEffect transition="in" filter="fade">
                                      <p:cBhvr>
                                        <p:cTn id="23" dur="500"/>
                                        <p:tgtEl>
                                          <p:spTgt spid="6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500"/>
                                        <p:tgtEl>
                                          <p:spTgt spid="6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P spid="64"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Split Strategy for Addition</a:t>
            </a:r>
          </a:p>
        </p:txBody>
      </p:sp>
      <p:sp>
        <p:nvSpPr>
          <p:cNvPr id="6" name="TextBox 5"/>
          <p:cNvSpPr txBox="1"/>
          <p:nvPr/>
        </p:nvSpPr>
        <p:spPr>
          <a:xfrm>
            <a:off x="1090570" y="1991862"/>
            <a:ext cx="1375795" cy="369332"/>
          </a:xfrm>
          <a:prstGeom prst="rect">
            <a:avLst/>
          </a:prstGeom>
          <a:noFill/>
        </p:spPr>
        <p:txBody>
          <a:bodyPr wrap="square" rtlCol="0">
            <a:spAutoFit/>
          </a:bodyPr>
          <a:lstStyle/>
          <a:p>
            <a:r>
              <a:rPr lang="en-GB" dirty="0"/>
              <a:t>11 + 17 =</a:t>
            </a:r>
          </a:p>
        </p:txBody>
      </p:sp>
      <p:sp>
        <p:nvSpPr>
          <p:cNvPr id="31" name="TextBox 30"/>
          <p:cNvSpPr txBox="1"/>
          <p:nvPr/>
        </p:nvSpPr>
        <p:spPr>
          <a:xfrm>
            <a:off x="2932073" y="1991862"/>
            <a:ext cx="1475063" cy="369332"/>
          </a:xfrm>
          <a:prstGeom prst="rect">
            <a:avLst/>
          </a:prstGeom>
          <a:noFill/>
        </p:spPr>
        <p:txBody>
          <a:bodyPr wrap="square" rtlCol="0">
            <a:spAutoFit/>
          </a:bodyPr>
          <a:lstStyle/>
          <a:p>
            <a:r>
              <a:rPr lang="en-GB" dirty="0"/>
              <a:t>10 + 10 =</a:t>
            </a:r>
          </a:p>
        </p:txBody>
      </p:sp>
      <p:grpSp>
        <p:nvGrpSpPr>
          <p:cNvPr id="13" name="Group 12"/>
          <p:cNvGrpSpPr/>
          <p:nvPr/>
        </p:nvGrpSpPr>
        <p:grpSpPr>
          <a:xfrm>
            <a:off x="3401086" y="2476481"/>
            <a:ext cx="195409" cy="3172253"/>
            <a:chOff x="3401086" y="3256657"/>
            <a:chExt cx="195409" cy="3172253"/>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086" y="3256657"/>
              <a:ext cx="185672" cy="1360995"/>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0823" y="5067915"/>
              <a:ext cx="185672" cy="1360995"/>
            </a:xfrm>
            <a:prstGeom prst="rect">
              <a:avLst/>
            </a:prstGeom>
          </p:spPr>
        </p:pic>
      </p:grpSp>
      <p:sp>
        <p:nvSpPr>
          <p:cNvPr id="45" name="TextBox 44"/>
          <p:cNvSpPr txBox="1"/>
          <p:nvPr/>
        </p:nvSpPr>
        <p:spPr>
          <a:xfrm>
            <a:off x="4872844" y="1991862"/>
            <a:ext cx="1475063" cy="369332"/>
          </a:xfrm>
          <a:prstGeom prst="rect">
            <a:avLst/>
          </a:prstGeom>
          <a:noFill/>
        </p:spPr>
        <p:txBody>
          <a:bodyPr wrap="square" rtlCol="0">
            <a:spAutoFit/>
          </a:bodyPr>
          <a:lstStyle/>
          <a:p>
            <a:r>
              <a:rPr lang="en-GB" dirty="0"/>
              <a:t>1 + 7 =</a:t>
            </a:r>
          </a:p>
        </p:txBody>
      </p:sp>
      <p:sp>
        <p:nvSpPr>
          <p:cNvPr id="50" name="TextBox 49"/>
          <p:cNvSpPr txBox="1"/>
          <p:nvPr/>
        </p:nvSpPr>
        <p:spPr>
          <a:xfrm>
            <a:off x="6813615" y="1991862"/>
            <a:ext cx="1475063" cy="369332"/>
          </a:xfrm>
          <a:prstGeom prst="rect">
            <a:avLst/>
          </a:prstGeom>
          <a:noFill/>
        </p:spPr>
        <p:txBody>
          <a:bodyPr wrap="square" rtlCol="0">
            <a:spAutoFit/>
          </a:bodyPr>
          <a:lstStyle/>
          <a:p>
            <a:r>
              <a:rPr lang="en-GB" dirty="0"/>
              <a:t>20 + 8 =</a:t>
            </a:r>
          </a:p>
        </p:txBody>
      </p:sp>
      <p:sp>
        <p:nvSpPr>
          <p:cNvPr id="61" name="TextBox 60"/>
          <p:cNvSpPr txBox="1"/>
          <p:nvPr/>
        </p:nvSpPr>
        <p:spPr>
          <a:xfrm>
            <a:off x="4008473" y="1985319"/>
            <a:ext cx="510217" cy="369332"/>
          </a:xfrm>
          <a:prstGeom prst="rect">
            <a:avLst/>
          </a:prstGeom>
          <a:noFill/>
        </p:spPr>
        <p:txBody>
          <a:bodyPr wrap="square" rtlCol="0">
            <a:spAutoFit/>
          </a:bodyPr>
          <a:lstStyle/>
          <a:p>
            <a:r>
              <a:rPr lang="en-GB" dirty="0"/>
              <a:t>20</a:t>
            </a:r>
          </a:p>
        </p:txBody>
      </p:sp>
      <p:sp>
        <p:nvSpPr>
          <p:cNvPr id="64" name="TextBox 63"/>
          <p:cNvSpPr txBox="1"/>
          <p:nvPr/>
        </p:nvSpPr>
        <p:spPr>
          <a:xfrm>
            <a:off x="5667319" y="1991862"/>
            <a:ext cx="312349" cy="369332"/>
          </a:xfrm>
          <a:prstGeom prst="rect">
            <a:avLst/>
          </a:prstGeom>
          <a:noFill/>
        </p:spPr>
        <p:txBody>
          <a:bodyPr wrap="square" rtlCol="0">
            <a:spAutoFit/>
          </a:bodyPr>
          <a:lstStyle/>
          <a:p>
            <a:r>
              <a:rPr lang="en-GB" dirty="0"/>
              <a:t>8</a:t>
            </a:r>
          </a:p>
        </p:txBody>
      </p:sp>
      <p:sp>
        <p:nvSpPr>
          <p:cNvPr id="66" name="TextBox 65"/>
          <p:cNvSpPr txBox="1"/>
          <p:nvPr/>
        </p:nvSpPr>
        <p:spPr>
          <a:xfrm>
            <a:off x="7745547" y="1991862"/>
            <a:ext cx="483409" cy="369332"/>
          </a:xfrm>
          <a:prstGeom prst="rect">
            <a:avLst/>
          </a:prstGeom>
          <a:noFill/>
        </p:spPr>
        <p:txBody>
          <a:bodyPr wrap="square" rtlCol="0">
            <a:spAutoFit/>
          </a:bodyPr>
          <a:lstStyle/>
          <a:p>
            <a:r>
              <a:rPr lang="en-GB" dirty="0"/>
              <a:t>28</a:t>
            </a:r>
          </a:p>
        </p:txBody>
      </p:sp>
      <p:sp>
        <p:nvSpPr>
          <p:cNvPr id="67" name="TextBox 66"/>
          <p:cNvSpPr txBox="1"/>
          <p:nvPr/>
        </p:nvSpPr>
        <p:spPr>
          <a:xfrm>
            <a:off x="2080425" y="1991862"/>
            <a:ext cx="483409" cy="369332"/>
          </a:xfrm>
          <a:prstGeom prst="rect">
            <a:avLst/>
          </a:prstGeom>
          <a:noFill/>
        </p:spPr>
        <p:txBody>
          <a:bodyPr wrap="square" rtlCol="0">
            <a:spAutoFit/>
          </a:bodyPr>
          <a:lstStyle/>
          <a:p>
            <a:r>
              <a:rPr lang="en-GB" dirty="0"/>
              <a:t>28</a:t>
            </a:r>
          </a:p>
        </p:txBody>
      </p:sp>
      <p:grpSp>
        <p:nvGrpSpPr>
          <p:cNvPr id="17" name="Group 16"/>
          <p:cNvGrpSpPr/>
          <p:nvPr/>
        </p:nvGrpSpPr>
        <p:grpSpPr>
          <a:xfrm>
            <a:off x="7125046" y="2510154"/>
            <a:ext cx="518936" cy="1360995"/>
            <a:chOff x="7125046" y="2510154"/>
            <a:chExt cx="518936" cy="1360995"/>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046" y="2510154"/>
              <a:ext cx="185672" cy="1360995"/>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8310" y="2510154"/>
              <a:ext cx="185672" cy="1360995"/>
            </a:xfrm>
            <a:prstGeom prst="rect">
              <a:avLst/>
            </a:prstGeom>
          </p:spPr>
        </p:pic>
      </p:grpSp>
      <p:grpSp>
        <p:nvGrpSpPr>
          <p:cNvPr id="16" name="Group 15"/>
          <p:cNvGrpSpPr/>
          <p:nvPr/>
        </p:nvGrpSpPr>
        <p:grpSpPr>
          <a:xfrm>
            <a:off x="1510747" y="2510154"/>
            <a:ext cx="919616" cy="3137370"/>
            <a:chOff x="1510747" y="2510154"/>
            <a:chExt cx="919616" cy="313737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747" y="4286529"/>
              <a:ext cx="185672" cy="136099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003" y="2510154"/>
              <a:ext cx="185672" cy="136099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3676992"/>
              <a:ext cx="185672" cy="177379"/>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470145"/>
              <a:ext cx="185672" cy="177379"/>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174241"/>
              <a:ext cx="185672" cy="177379"/>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4878337"/>
              <a:ext cx="185672" cy="177379"/>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4582433"/>
              <a:ext cx="185672" cy="177379"/>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4286529"/>
              <a:ext cx="185672" cy="177379"/>
            </a:xfrm>
            <a:prstGeom prst="rect">
              <a:avLst/>
            </a:prstGeom>
          </p:spPr>
        </p:pic>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691" y="5470145"/>
              <a:ext cx="185672" cy="177379"/>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691" y="5174241"/>
              <a:ext cx="185672" cy="177379"/>
            </a:xfrm>
            <a:prstGeom prst="rect">
              <a:avLst/>
            </a:prstGeom>
          </p:spPr>
        </p:pic>
      </p:grpSp>
      <p:grpSp>
        <p:nvGrpSpPr>
          <p:cNvPr id="58" name="Group 57"/>
          <p:cNvGrpSpPr/>
          <p:nvPr/>
        </p:nvGrpSpPr>
        <p:grpSpPr>
          <a:xfrm>
            <a:off x="5291425" y="3676992"/>
            <a:ext cx="526476" cy="1970532"/>
            <a:chOff x="1903887" y="3676992"/>
            <a:chExt cx="526476" cy="1970532"/>
          </a:xfrm>
        </p:grpSpPr>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3676992"/>
              <a:ext cx="185672" cy="177379"/>
            </a:xfrm>
            <a:prstGeom prst="rect">
              <a:avLst/>
            </a:prstGeom>
          </p:spPr>
        </p:pic>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470145"/>
              <a:ext cx="185672" cy="177379"/>
            </a:xfrm>
            <a:prstGeom prst="rect">
              <a:avLst/>
            </a:prstGeom>
          </p:spPr>
        </p:pic>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174241"/>
              <a:ext cx="185672" cy="177379"/>
            </a:xfrm>
            <a:prstGeom prst="rect">
              <a:avLst/>
            </a:prstGeom>
          </p:spPr>
        </p:pic>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4878337"/>
              <a:ext cx="185672" cy="177379"/>
            </a:xfrm>
            <a:prstGeom prst="rect">
              <a:avLst/>
            </a:prstGeom>
          </p:spPr>
        </p:pic>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4582433"/>
              <a:ext cx="185672" cy="177379"/>
            </a:xfrm>
            <a:prstGeom prst="rect">
              <a:avLst/>
            </a:prstGeom>
          </p:spPr>
        </p:pic>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4286529"/>
              <a:ext cx="185672" cy="177379"/>
            </a:xfrm>
            <a:prstGeom prst="rect">
              <a:avLst/>
            </a:prstGeom>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691" y="5470145"/>
              <a:ext cx="185672" cy="177379"/>
            </a:xfrm>
            <a:prstGeom prst="rect">
              <a:avLst/>
            </a:prstGeom>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691" y="5174241"/>
              <a:ext cx="185672" cy="177379"/>
            </a:xfrm>
            <a:prstGeom prst="rect">
              <a:avLst/>
            </a:prstGeom>
          </p:spPr>
        </p:pic>
      </p:grpSp>
      <p:grpSp>
        <p:nvGrpSpPr>
          <p:cNvPr id="82" name="Group 81"/>
          <p:cNvGrpSpPr/>
          <p:nvPr/>
        </p:nvGrpSpPr>
        <p:grpSpPr>
          <a:xfrm>
            <a:off x="7121276" y="4283462"/>
            <a:ext cx="526476" cy="1360995"/>
            <a:chOff x="1903887" y="4286529"/>
            <a:chExt cx="526476" cy="1360995"/>
          </a:xfrm>
        </p:grpSpPr>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921" y="4878337"/>
              <a:ext cx="185672" cy="177379"/>
            </a:xfrm>
            <a:prstGeom prst="rect">
              <a:avLst/>
            </a:prstGeom>
          </p:spPr>
        </p:pic>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470145"/>
              <a:ext cx="185672" cy="177379"/>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174241"/>
              <a:ext cx="185672" cy="177379"/>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4878337"/>
              <a:ext cx="185672" cy="177379"/>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4582433"/>
              <a:ext cx="185672" cy="177379"/>
            </a:xfrm>
            <a:prstGeom prst="rect">
              <a:avLst/>
            </a:prstGeom>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4286529"/>
              <a:ext cx="185672" cy="177379"/>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691" y="5470145"/>
              <a:ext cx="185672" cy="177379"/>
            </a:xfrm>
            <a:prstGeom prst="rect">
              <a:avLst/>
            </a:prstGeom>
          </p:spPr>
        </p:pic>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691" y="5174241"/>
              <a:ext cx="185672" cy="177379"/>
            </a:xfrm>
            <a:prstGeom prst="rect">
              <a:avLst/>
            </a:prstGeom>
          </p:spPr>
        </p:pic>
      </p:grpSp>
    </p:spTree>
    <p:extLst>
      <p:ext uri="{BB962C8B-B14F-4D97-AF65-F5344CB8AC3E}">
        <p14:creationId xmlns:p14="http://schemas.microsoft.com/office/powerpoint/2010/main" val="88436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xEl>
                                              <p:pRg st="0" end="0"/>
                                            </p:txEl>
                                          </p:spTgt>
                                        </p:tgtEl>
                                        <p:attrNameLst>
                                          <p:attrName>style.visibility</p:attrName>
                                        </p:attrNameLst>
                                      </p:cBhvr>
                                      <p:to>
                                        <p:strVal val="visible"/>
                                      </p:to>
                                    </p:set>
                                    <p:animEffect transition="in" filter="fade">
                                      <p:cBhvr>
                                        <p:cTn id="23" dur="500"/>
                                        <p:tgtEl>
                                          <p:spTgt spid="6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P spid="64"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Split Strategy for Addition</a:t>
            </a:r>
          </a:p>
        </p:txBody>
      </p:sp>
      <p:sp>
        <p:nvSpPr>
          <p:cNvPr id="6" name="TextBox 5"/>
          <p:cNvSpPr txBox="1"/>
          <p:nvPr/>
        </p:nvSpPr>
        <p:spPr>
          <a:xfrm>
            <a:off x="1090570" y="1991862"/>
            <a:ext cx="1375795" cy="369332"/>
          </a:xfrm>
          <a:prstGeom prst="rect">
            <a:avLst/>
          </a:prstGeom>
          <a:noFill/>
        </p:spPr>
        <p:txBody>
          <a:bodyPr wrap="square" rtlCol="0">
            <a:spAutoFit/>
          </a:bodyPr>
          <a:lstStyle/>
          <a:p>
            <a:r>
              <a:rPr lang="en-GB" dirty="0"/>
              <a:t>15 + 23 =</a:t>
            </a:r>
          </a:p>
        </p:txBody>
      </p:sp>
      <p:sp>
        <p:nvSpPr>
          <p:cNvPr id="31" name="TextBox 30"/>
          <p:cNvSpPr txBox="1"/>
          <p:nvPr/>
        </p:nvSpPr>
        <p:spPr>
          <a:xfrm>
            <a:off x="2932073" y="1991862"/>
            <a:ext cx="1475063" cy="369332"/>
          </a:xfrm>
          <a:prstGeom prst="rect">
            <a:avLst/>
          </a:prstGeom>
          <a:noFill/>
        </p:spPr>
        <p:txBody>
          <a:bodyPr wrap="square" rtlCol="0">
            <a:spAutoFit/>
          </a:bodyPr>
          <a:lstStyle/>
          <a:p>
            <a:r>
              <a:rPr lang="en-GB" dirty="0"/>
              <a:t>10 + 20 =</a:t>
            </a:r>
          </a:p>
        </p:txBody>
      </p:sp>
      <p:sp>
        <p:nvSpPr>
          <p:cNvPr id="45" name="TextBox 44"/>
          <p:cNvSpPr txBox="1"/>
          <p:nvPr/>
        </p:nvSpPr>
        <p:spPr>
          <a:xfrm>
            <a:off x="4872844" y="1991862"/>
            <a:ext cx="1475063" cy="369332"/>
          </a:xfrm>
          <a:prstGeom prst="rect">
            <a:avLst/>
          </a:prstGeom>
          <a:noFill/>
        </p:spPr>
        <p:txBody>
          <a:bodyPr wrap="square" rtlCol="0">
            <a:spAutoFit/>
          </a:bodyPr>
          <a:lstStyle/>
          <a:p>
            <a:r>
              <a:rPr lang="en-GB" dirty="0"/>
              <a:t>5 + 3 =</a:t>
            </a:r>
          </a:p>
        </p:txBody>
      </p:sp>
      <p:sp>
        <p:nvSpPr>
          <p:cNvPr id="50" name="TextBox 49"/>
          <p:cNvSpPr txBox="1"/>
          <p:nvPr/>
        </p:nvSpPr>
        <p:spPr>
          <a:xfrm>
            <a:off x="6813615" y="1991862"/>
            <a:ext cx="1475063" cy="369332"/>
          </a:xfrm>
          <a:prstGeom prst="rect">
            <a:avLst/>
          </a:prstGeom>
          <a:noFill/>
        </p:spPr>
        <p:txBody>
          <a:bodyPr wrap="square" rtlCol="0">
            <a:spAutoFit/>
          </a:bodyPr>
          <a:lstStyle/>
          <a:p>
            <a:r>
              <a:rPr lang="en-GB" dirty="0"/>
              <a:t>30 + 8 =</a:t>
            </a:r>
          </a:p>
        </p:txBody>
      </p:sp>
      <p:sp>
        <p:nvSpPr>
          <p:cNvPr id="61" name="TextBox 60"/>
          <p:cNvSpPr txBox="1"/>
          <p:nvPr/>
        </p:nvSpPr>
        <p:spPr>
          <a:xfrm>
            <a:off x="4008473" y="1985319"/>
            <a:ext cx="510217" cy="369332"/>
          </a:xfrm>
          <a:prstGeom prst="rect">
            <a:avLst/>
          </a:prstGeom>
          <a:noFill/>
        </p:spPr>
        <p:txBody>
          <a:bodyPr wrap="square" rtlCol="0">
            <a:spAutoFit/>
          </a:bodyPr>
          <a:lstStyle/>
          <a:p>
            <a:r>
              <a:rPr lang="en-GB" dirty="0"/>
              <a:t>30</a:t>
            </a:r>
          </a:p>
        </p:txBody>
      </p:sp>
      <p:sp>
        <p:nvSpPr>
          <p:cNvPr id="64" name="TextBox 63"/>
          <p:cNvSpPr txBox="1"/>
          <p:nvPr/>
        </p:nvSpPr>
        <p:spPr>
          <a:xfrm>
            <a:off x="5667319" y="1991862"/>
            <a:ext cx="312349" cy="369332"/>
          </a:xfrm>
          <a:prstGeom prst="rect">
            <a:avLst/>
          </a:prstGeom>
          <a:noFill/>
        </p:spPr>
        <p:txBody>
          <a:bodyPr wrap="square" rtlCol="0">
            <a:spAutoFit/>
          </a:bodyPr>
          <a:lstStyle/>
          <a:p>
            <a:r>
              <a:rPr lang="en-GB" dirty="0"/>
              <a:t>8</a:t>
            </a:r>
          </a:p>
        </p:txBody>
      </p:sp>
      <p:sp>
        <p:nvSpPr>
          <p:cNvPr id="66" name="TextBox 65"/>
          <p:cNvSpPr txBox="1"/>
          <p:nvPr/>
        </p:nvSpPr>
        <p:spPr>
          <a:xfrm>
            <a:off x="7745547" y="1991862"/>
            <a:ext cx="483409" cy="369332"/>
          </a:xfrm>
          <a:prstGeom prst="rect">
            <a:avLst/>
          </a:prstGeom>
          <a:noFill/>
        </p:spPr>
        <p:txBody>
          <a:bodyPr wrap="square" rtlCol="0">
            <a:spAutoFit/>
          </a:bodyPr>
          <a:lstStyle/>
          <a:p>
            <a:r>
              <a:rPr lang="en-GB" dirty="0"/>
              <a:t>38</a:t>
            </a:r>
          </a:p>
        </p:txBody>
      </p:sp>
      <p:sp>
        <p:nvSpPr>
          <p:cNvPr id="67" name="TextBox 66"/>
          <p:cNvSpPr txBox="1"/>
          <p:nvPr/>
        </p:nvSpPr>
        <p:spPr>
          <a:xfrm>
            <a:off x="2080425" y="1991862"/>
            <a:ext cx="483409" cy="369332"/>
          </a:xfrm>
          <a:prstGeom prst="rect">
            <a:avLst/>
          </a:prstGeom>
          <a:noFill/>
        </p:spPr>
        <p:txBody>
          <a:bodyPr wrap="square" rtlCol="0">
            <a:spAutoFit/>
          </a:bodyPr>
          <a:lstStyle/>
          <a:p>
            <a:r>
              <a:rPr lang="en-GB" dirty="0"/>
              <a:t>38</a:t>
            </a:r>
          </a:p>
        </p:txBody>
      </p:sp>
      <p:grpSp>
        <p:nvGrpSpPr>
          <p:cNvPr id="82" name="Group 81"/>
          <p:cNvGrpSpPr/>
          <p:nvPr/>
        </p:nvGrpSpPr>
        <p:grpSpPr>
          <a:xfrm>
            <a:off x="7265098" y="4283462"/>
            <a:ext cx="526476" cy="1360995"/>
            <a:chOff x="1903887" y="4286529"/>
            <a:chExt cx="526476" cy="1360995"/>
          </a:xfrm>
        </p:grpSpPr>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0921" y="4878337"/>
              <a:ext cx="185672" cy="177379"/>
            </a:xfrm>
            <a:prstGeom prst="rect">
              <a:avLst/>
            </a:prstGeom>
          </p:spPr>
        </p:pic>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5470145"/>
              <a:ext cx="185672" cy="177379"/>
            </a:xfrm>
            <a:prstGeom prst="rect">
              <a:avLst/>
            </a:prstGeom>
          </p:spPr>
        </p:pic>
        <p:pic>
          <p:nvPicPr>
            <p:cNvPr id="85" name="Picture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5174241"/>
              <a:ext cx="185672" cy="177379"/>
            </a:xfrm>
            <a:prstGeom prst="rect">
              <a:avLst/>
            </a:prstGeom>
          </p:spPr>
        </p:pic>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4878337"/>
              <a:ext cx="185672" cy="177379"/>
            </a:xfrm>
            <a:prstGeom prst="rect">
              <a:avLst/>
            </a:prstGeom>
          </p:spPr>
        </p:pic>
        <p:pic>
          <p:nvPicPr>
            <p:cNvPr id="87" name="Picture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4582433"/>
              <a:ext cx="185672" cy="177379"/>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4286529"/>
              <a:ext cx="185672" cy="177379"/>
            </a:xfrm>
            <a:prstGeom prst="rect">
              <a:avLst/>
            </a:prstGeom>
          </p:spPr>
        </p:pic>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691" y="5470145"/>
              <a:ext cx="185672" cy="177379"/>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691" y="5174241"/>
              <a:ext cx="185672" cy="177379"/>
            </a:xfrm>
            <a:prstGeom prst="rect">
              <a:avLst/>
            </a:prstGeom>
          </p:spPr>
        </p:pic>
      </p:grpSp>
      <p:grpSp>
        <p:nvGrpSpPr>
          <p:cNvPr id="3" name="Group 2"/>
          <p:cNvGrpSpPr/>
          <p:nvPr/>
        </p:nvGrpSpPr>
        <p:grpSpPr>
          <a:xfrm>
            <a:off x="1125943" y="2510154"/>
            <a:ext cx="968741" cy="3137370"/>
            <a:chOff x="1125943" y="2510154"/>
            <a:chExt cx="968741" cy="313737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747" y="4286529"/>
              <a:ext cx="185672" cy="13609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003" y="2510154"/>
              <a:ext cx="185672" cy="1360995"/>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3676992"/>
              <a:ext cx="185672" cy="177379"/>
            </a:xfrm>
            <a:prstGeom prst="rect">
              <a:avLst/>
            </a:prstGeom>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5470145"/>
              <a:ext cx="185672" cy="177379"/>
            </a:xfrm>
            <a:prstGeom prst="rect">
              <a:avLst/>
            </a:prstGeom>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5174241"/>
              <a:ext cx="185672" cy="177379"/>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4878337"/>
              <a:ext cx="185672" cy="177379"/>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3398817"/>
              <a:ext cx="185672" cy="177379"/>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3102913"/>
              <a:ext cx="185672" cy="177379"/>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762" y="2807009"/>
              <a:ext cx="185672" cy="177379"/>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762" y="2511105"/>
              <a:ext cx="185672" cy="177379"/>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943" y="4283462"/>
              <a:ext cx="185672" cy="1360995"/>
            </a:xfrm>
            <a:prstGeom prst="rect">
              <a:avLst/>
            </a:prstGeom>
          </p:spPr>
        </p:pic>
      </p:grpSp>
      <p:grpSp>
        <p:nvGrpSpPr>
          <p:cNvPr id="8" name="Group 7"/>
          <p:cNvGrpSpPr/>
          <p:nvPr/>
        </p:nvGrpSpPr>
        <p:grpSpPr>
          <a:xfrm>
            <a:off x="3192572" y="2476481"/>
            <a:ext cx="569868" cy="3172253"/>
            <a:chOff x="3192572" y="2476481"/>
            <a:chExt cx="569868" cy="3172253"/>
          </a:xfrm>
        </p:grpSpPr>
        <p:grpSp>
          <p:nvGrpSpPr>
            <p:cNvPr id="13" name="Group 12"/>
            <p:cNvGrpSpPr/>
            <p:nvPr/>
          </p:nvGrpSpPr>
          <p:grpSpPr>
            <a:xfrm>
              <a:off x="3401086" y="2476481"/>
              <a:ext cx="361354" cy="3172253"/>
              <a:chOff x="3401086" y="3256657"/>
              <a:chExt cx="361354" cy="3172253"/>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086" y="3256657"/>
                <a:ext cx="185672" cy="1360995"/>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768" y="5067915"/>
                <a:ext cx="185672" cy="1360995"/>
              </a:xfrm>
              <a:prstGeom prst="rect">
                <a:avLst/>
              </a:prstGeom>
            </p:spPr>
          </p:pic>
        </p:grpSp>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572" y="4283462"/>
              <a:ext cx="185672" cy="1360995"/>
            </a:xfrm>
            <a:prstGeom prst="rect">
              <a:avLst/>
            </a:prstGeom>
          </p:spPr>
        </p:pic>
      </p:grpSp>
      <p:grpSp>
        <p:nvGrpSpPr>
          <p:cNvPr id="70" name="Group 69"/>
          <p:cNvGrpSpPr/>
          <p:nvPr/>
        </p:nvGrpSpPr>
        <p:grpSpPr>
          <a:xfrm>
            <a:off x="5269891" y="2511105"/>
            <a:ext cx="195922" cy="3136419"/>
            <a:chOff x="1898762" y="2511105"/>
            <a:chExt cx="195922" cy="3136419"/>
          </a:xfrm>
        </p:grpSpPr>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3676992"/>
              <a:ext cx="185672" cy="177379"/>
            </a:xfrm>
            <a:prstGeom prst="rect">
              <a:avLst/>
            </a:prstGeom>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5470145"/>
              <a:ext cx="185672" cy="177379"/>
            </a:xfrm>
            <a:prstGeom prst="rect">
              <a:avLst/>
            </a:prstGeom>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5174241"/>
              <a:ext cx="185672" cy="177379"/>
            </a:xfrm>
            <a:prstGeom prst="rect">
              <a:avLst/>
            </a:prstGeom>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4878337"/>
              <a:ext cx="185672" cy="177379"/>
            </a:xfrm>
            <a:prstGeom prst="rect">
              <a:avLst/>
            </a:prstGeom>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3398817"/>
              <a:ext cx="185672" cy="177379"/>
            </a:xfrm>
            <a:prstGeom prst="rect">
              <a:avLst/>
            </a:prstGeom>
          </p:spPr>
        </p:pic>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3102913"/>
              <a:ext cx="185672" cy="177379"/>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762" y="2807009"/>
              <a:ext cx="185672" cy="177379"/>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762" y="2511105"/>
              <a:ext cx="185672" cy="177379"/>
            </a:xfrm>
            <a:prstGeom prst="rect">
              <a:avLst/>
            </a:prstGeom>
          </p:spPr>
        </p:pic>
      </p:grpSp>
      <p:grpSp>
        <p:nvGrpSpPr>
          <p:cNvPr id="9" name="Group 8"/>
          <p:cNvGrpSpPr/>
          <p:nvPr/>
        </p:nvGrpSpPr>
        <p:grpSpPr>
          <a:xfrm>
            <a:off x="7125046" y="2510153"/>
            <a:ext cx="852200" cy="1360996"/>
            <a:chOff x="7125046" y="2510153"/>
            <a:chExt cx="852200" cy="1360996"/>
          </a:xfrm>
        </p:grpSpPr>
        <p:grpSp>
          <p:nvGrpSpPr>
            <p:cNvPr id="17" name="Group 16"/>
            <p:cNvGrpSpPr/>
            <p:nvPr/>
          </p:nvGrpSpPr>
          <p:grpSpPr>
            <a:xfrm>
              <a:off x="7125046" y="2510154"/>
              <a:ext cx="518936" cy="1360995"/>
              <a:chOff x="7125046" y="2510154"/>
              <a:chExt cx="518936" cy="1360995"/>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046" y="2510154"/>
                <a:ext cx="185672" cy="1360995"/>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310" y="2510154"/>
                <a:ext cx="185672" cy="1360995"/>
              </a:xfrm>
              <a:prstGeom prst="rect">
                <a:avLst/>
              </a:prstGeom>
            </p:spPr>
          </p:pic>
        </p:grpSp>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1574" y="2510153"/>
              <a:ext cx="185672" cy="1360995"/>
            </a:xfrm>
            <a:prstGeom prst="rect">
              <a:avLst/>
            </a:prstGeom>
          </p:spPr>
        </p:pic>
      </p:grpSp>
    </p:spTree>
    <p:extLst>
      <p:ext uri="{BB962C8B-B14F-4D97-AF65-F5344CB8AC3E}">
        <p14:creationId xmlns:p14="http://schemas.microsoft.com/office/powerpoint/2010/main" val="23070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xEl>
                                              <p:pRg st="0" end="0"/>
                                            </p:txEl>
                                          </p:spTgt>
                                        </p:tgtEl>
                                        <p:attrNameLst>
                                          <p:attrName>style.visibility</p:attrName>
                                        </p:attrNameLst>
                                      </p:cBhvr>
                                      <p:to>
                                        <p:strVal val="visible"/>
                                      </p:to>
                                    </p:set>
                                    <p:animEffect transition="in" filter="fade">
                                      <p:cBhvr>
                                        <p:cTn id="23" dur="500"/>
                                        <p:tgtEl>
                                          <p:spTgt spid="6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P spid="64" grpId="0"/>
      <p:bldP spid="66"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Split Strategy for Addition</a:t>
            </a:r>
          </a:p>
        </p:txBody>
      </p:sp>
      <p:sp>
        <p:nvSpPr>
          <p:cNvPr id="6" name="TextBox 5"/>
          <p:cNvSpPr txBox="1"/>
          <p:nvPr/>
        </p:nvSpPr>
        <p:spPr>
          <a:xfrm>
            <a:off x="1090570" y="1991862"/>
            <a:ext cx="1375795" cy="369332"/>
          </a:xfrm>
          <a:prstGeom prst="rect">
            <a:avLst/>
          </a:prstGeom>
          <a:noFill/>
        </p:spPr>
        <p:txBody>
          <a:bodyPr wrap="square" rtlCol="0">
            <a:spAutoFit/>
          </a:bodyPr>
          <a:lstStyle/>
          <a:p>
            <a:r>
              <a:rPr lang="en-GB" dirty="0"/>
              <a:t>22 + 13 =</a:t>
            </a:r>
          </a:p>
        </p:txBody>
      </p:sp>
      <p:sp>
        <p:nvSpPr>
          <p:cNvPr id="31" name="TextBox 30"/>
          <p:cNvSpPr txBox="1"/>
          <p:nvPr/>
        </p:nvSpPr>
        <p:spPr>
          <a:xfrm>
            <a:off x="2932073" y="1991862"/>
            <a:ext cx="1475063" cy="369332"/>
          </a:xfrm>
          <a:prstGeom prst="rect">
            <a:avLst/>
          </a:prstGeom>
          <a:noFill/>
        </p:spPr>
        <p:txBody>
          <a:bodyPr wrap="square" rtlCol="0">
            <a:spAutoFit/>
          </a:bodyPr>
          <a:lstStyle/>
          <a:p>
            <a:r>
              <a:rPr lang="en-GB" dirty="0"/>
              <a:t>20 + 10 =</a:t>
            </a:r>
          </a:p>
        </p:txBody>
      </p:sp>
      <p:sp>
        <p:nvSpPr>
          <p:cNvPr id="45" name="TextBox 44"/>
          <p:cNvSpPr txBox="1"/>
          <p:nvPr/>
        </p:nvSpPr>
        <p:spPr>
          <a:xfrm>
            <a:off x="4872844" y="1991862"/>
            <a:ext cx="1475063" cy="369332"/>
          </a:xfrm>
          <a:prstGeom prst="rect">
            <a:avLst/>
          </a:prstGeom>
          <a:noFill/>
        </p:spPr>
        <p:txBody>
          <a:bodyPr wrap="square" rtlCol="0">
            <a:spAutoFit/>
          </a:bodyPr>
          <a:lstStyle/>
          <a:p>
            <a:r>
              <a:rPr lang="en-GB" dirty="0"/>
              <a:t>2 + 3 =</a:t>
            </a:r>
          </a:p>
        </p:txBody>
      </p:sp>
      <p:sp>
        <p:nvSpPr>
          <p:cNvPr id="50" name="TextBox 49"/>
          <p:cNvSpPr txBox="1"/>
          <p:nvPr/>
        </p:nvSpPr>
        <p:spPr>
          <a:xfrm>
            <a:off x="6813615" y="1991862"/>
            <a:ext cx="1475063" cy="369332"/>
          </a:xfrm>
          <a:prstGeom prst="rect">
            <a:avLst/>
          </a:prstGeom>
          <a:noFill/>
        </p:spPr>
        <p:txBody>
          <a:bodyPr wrap="square" rtlCol="0">
            <a:spAutoFit/>
          </a:bodyPr>
          <a:lstStyle/>
          <a:p>
            <a:r>
              <a:rPr lang="en-GB" dirty="0"/>
              <a:t>30 + 5 =</a:t>
            </a:r>
          </a:p>
        </p:txBody>
      </p:sp>
      <p:sp>
        <p:nvSpPr>
          <p:cNvPr id="61" name="TextBox 60"/>
          <p:cNvSpPr txBox="1"/>
          <p:nvPr/>
        </p:nvSpPr>
        <p:spPr>
          <a:xfrm>
            <a:off x="4008473" y="1985319"/>
            <a:ext cx="510217" cy="369332"/>
          </a:xfrm>
          <a:prstGeom prst="rect">
            <a:avLst/>
          </a:prstGeom>
          <a:noFill/>
        </p:spPr>
        <p:txBody>
          <a:bodyPr wrap="square" rtlCol="0">
            <a:spAutoFit/>
          </a:bodyPr>
          <a:lstStyle/>
          <a:p>
            <a:r>
              <a:rPr lang="en-GB" dirty="0"/>
              <a:t>30</a:t>
            </a:r>
          </a:p>
        </p:txBody>
      </p:sp>
      <p:sp>
        <p:nvSpPr>
          <p:cNvPr id="64" name="TextBox 63"/>
          <p:cNvSpPr txBox="1"/>
          <p:nvPr/>
        </p:nvSpPr>
        <p:spPr>
          <a:xfrm>
            <a:off x="5667319" y="1991862"/>
            <a:ext cx="312349" cy="369332"/>
          </a:xfrm>
          <a:prstGeom prst="rect">
            <a:avLst/>
          </a:prstGeom>
          <a:noFill/>
        </p:spPr>
        <p:txBody>
          <a:bodyPr wrap="square" rtlCol="0">
            <a:spAutoFit/>
          </a:bodyPr>
          <a:lstStyle/>
          <a:p>
            <a:r>
              <a:rPr lang="en-GB" dirty="0"/>
              <a:t>5</a:t>
            </a:r>
          </a:p>
        </p:txBody>
      </p:sp>
      <p:sp>
        <p:nvSpPr>
          <p:cNvPr id="66" name="TextBox 65"/>
          <p:cNvSpPr txBox="1"/>
          <p:nvPr/>
        </p:nvSpPr>
        <p:spPr>
          <a:xfrm>
            <a:off x="7745547" y="1991862"/>
            <a:ext cx="483409" cy="369332"/>
          </a:xfrm>
          <a:prstGeom prst="rect">
            <a:avLst/>
          </a:prstGeom>
          <a:noFill/>
        </p:spPr>
        <p:txBody>
          <a:bodyPr wrap="square" rtlCol="0">
            <a:spAutoFit/>
          </a:bodyPr>
          <a:lstStyle/>
          <a:p>
            <a:r>
              <a:rPr lang="en-GB" dirty="0"/>
              <a:t>35</a:t>
            </a:r>
          </a:p>
        </p:txBody>
      </p:sp>
      <p:sp>
        <p:nvSpPr>
          <p:cNvPr id="67" name="TextBox 66"/>
          <p:cNvSpPr txBox="1"/>
          <p:nvPr/>
        </p:nvSpPr>
        <p:spPr>
          <a:xfrm>
            <a:off x="2080425" y="1991862"/>
            <a:ext cx="483409" cy="369332"/>
          </a:xfrm>
          <a:prstGeom prst="rect">
            <a:avLst/>
          </a:prstGeom>
          <a:noFill/>
        </p:spPr>
        <p:txBody>
          <a:bodyPr wrap="square" rtlCol="0">
            <a:spAutoFit/>
          </a:bodyPr>
          <a:lstStyle/>
          <a:p>
            <a:r>
              <a:rPr lang="en-GB" dirty="0"/>
              <a:t>35</a:t>
            </a:r>
          </a:p>
        </p:txBody>
      </p:sp>
      <p:grpSp>
        <p:nvGrpSpPr>
          <p:cNvPr id="82" name="Group 81"/>
          <p:cNvGrpSpPr/>
          <p:nvPr/>
        </p:nvGrpSpPr>
        <p:grpSpPr>
          <a:xfrm>
            <a:off x="7458310" y="4283462"/>
            <a:ext cx="190797" cy="1360995"/>
            <a:chOff x="1903887" y="4286529"/>
            <a:chExt cx="190797" cy="1360995"/>
          </a:xfrm>
        </p:grpSpPr>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5470145"/>
              <a:ext cx="185672" cy="177379"/>
            </a:xfrm>
            <a:prstGeom prst="rect">
              <a:avLst/>
            </a:prstGeom>
          </p:spPr>
        </p:pic>
        <p:pic>
          <p:nvPicPr>
            <p:cNvPr id="85" name="Picture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5174241"/>
              <a:ext cx="185672" cy="177379"/>
            </a:xfrm>
            <a:prstGeom prst="rect">
              <a:avLst/>
            </a:prstGeom>
          </p:spPr>
        </p:pic>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4878337"/>
              <a:ext cx="185672" cy="177379"/>
            </a:xfrm>
            <a:prstGeom prst="rect">
              <a:avLst/>
            </a:prstGeom>
          </p:spPr>
        </p:pic>
        <p:pic>
          <p:nvPicPr>
            <p:cNvPr id="87" name="Picture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4582433"/>
              <a:ext cx="185672" cy="177379"/>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4286529"/>
              <a:ext cx="185672" cy="177379"/>
            </a:xfrm>
            <a:prstGeom prst="rect">
              <a:avLst/>
            </a:prstGeom>
          </p:spPr>
        </p:pic>
      </p:grpSp>
      <p:grpSp>
        <p:nvGrpSpPr>
          <p:cNvPr id="3" name="Group 2"/>
          <p:cNvGrpSpPr/>
          <p:nvPr/>
        </p:nvGrpSpPr>
        <p:grpSpPr>
          <a:xfrm>
            <a:off x="1125943" y="2510152"/>
            <a:ext cx="963616" cy="3137372"/>
            <a:chOff x="1125943" y="2510152"/>
            <a:chExt cx="963616" cy="313737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615" y="4286529"/>
              <a:ext cx="185672" cy="13609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003" y="2510154"/>
              <a:ext cx="185672" cy="1360995"/>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3676992"/>
              <a:ext cx="185672" cy="177379"/>
            </a:xfrm>
            <a:prstGeom prst="rect">
              <a:avLst/>
            </a:prstGeom>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880" y="5470145"/>
              <a:ext cx="185672" cy="177379"/>
            </a:xfrm>
            <a:prstGeom prst="rect">
              <a:avLst/>
            </a:prstGeom>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880" y="5174241"/>
              <a:ext cx="185672" cy="177379"/>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880" y="4878337"/>
              <a:ext cx="185672" cy="177379"/>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3398817"/>
              <a:ext cx="185672" cy="177379"/>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943" y="2510152"/>
              <a:ext cx="185672" cy="1360995"/>
            </a:xfrm>
            <a:prstGeom prst="rect">
              <a:avLst/>
            </a:prstGeom>
          </p:spPr>
        </p:pic>
      </p:grpSp>
      <p:grpSp>
        <p:nvGrpSpPr>
          <p:cNvPr id="8" name="Group 7"/>
          <p:cNvGrpSpPr/>
          <p:nvPr/>
        </p:nvGrpSpPr>
        <p:grpSpPr>
          <a:xfrm>
            <a:off x="3202213" y="2476481"/>
            <a:ext cx="560227" cy="3167976"/>
            <a:chOff x="3202213" y="2476481"/>
            <a:chExt cx="560227" cy="3167976"/>
          </a:xfrm>
        </p:grpSpPr>
        <p:grpSp>
          <p:nvGrpSpPr>
            <p:cNvPr id="13" name="Group 12"/>
            <p:cNvGrpSpPr/>
            <p:nvPr/>
          </p:nvGrpSpPr>
          <p:grpSpPr>
            <a:xfrm>
              <a:off x="3202213" y="2476481"/>
              <a:ext cx="560227" cy="1360995"/>
              <a:chOff x="3202213" y="3256657"/>
              <a:chExt cx="560227" cy="1360995"/>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2213" y="3256657"/>
                <a:ext cx="185672" cy="1360995"/>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768" y="3256657"/>
                <a:ext cx="185672" cy="1360995"/>
              </a:xfrm>
              <a:prstGeom prst="rect">
                <a:avLst/>
              </a:prstGeom>
            </p:spPr>
          </p:pic>
        </p:grpSp>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2895" y="4283462"/>
              <a:ext cx="185672" cy="1360995"/>
            </a:xfrm>
            <a:prstGeom prst="rect">
              <a:avLst/>
            </a:prstGeom>
          </p:spPr>
        </p:pic>
      </p:grpSp>
      <p:grpSp>
        <p:nvGrpSpPr>
          <p:cNvPr id="70" name="Group 69"/>
          <p:cNvGrpSpPr/>
          <p:nvPr/>
        </p:nvGrpSpPr>
        <p:grpSpPr>
          <a:xfrm>
            <a:off x="5275016" y="3398817"/>
            <a:ext cx="190797" cy="2248707"/>
            <a:chOff x="1903887" y="3398817"/>
            <a:chExt cx="190797" cy="2248707"/>
          </a:xfrm>
        </p:grpSpPr>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3676992"/>
              <a:ext cx="185672" cy="177379"/>
            </a:xfrm>
            <a:prstGeom prst="rect">
              <a:avLst/>
            </a:prstGeom>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5470145"/>
              <a:ext cx="185672" cy="177379"/>
            </a:xfrm>
            <a:prstGeom prst="rect">
              <a:avLst/>
            </a:prstGeom>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5174241"/>
              <a:ext cx="185672" cy="177379"/>
            </a:xfrm>
            <a:prstGeom prst="rect">
              <a:avLst/>
            </a:prstGeom>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012" y="4878337"/>
              <a:ext cx="185672" cy="177379"/>
            </a:xfrm>
            <a:prstGeom prst="rect">
              <a:avLst/>
            </a:prstGeom>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887" y="3398817"/>
              <a:ext cx="185672" cy="177379"/>
            </a:xfrm>
            <a:prstGeom prst="rect">
              <a:avLst/>
            </a:prstGeom>
          </p:spPr>
        </p:pic>
      </p:grpSp>
      <p:grpSp>
        <p:nvGrpSpPr>
          <p:cNvPr id="9" name="Group 8"/>
          <p:cNvGrpSpPr/>
          <p:nvPr/>
        </p:nvGrpSpPr>
        <p:grpSpPr>
          <a:xfrm>
            <a:off x="7125046" y="2510153"/>
            <a:ext cx="852200" cy="1360996"/>
            <a:chOff x="7125046" y="2510153"/>
            <a:chExt cx="852200" cy="1360996"/>
          </a:xfrm>
        </p:grpSpPr>
        <p:grpSp>
          <p:nvGrpSpPr>
            <p:cNvPr id="17" name="Group 16"/>
            <p:cNvGrpSpPr/>
            <p:nvPr/>
          </p:nvGrpSpPr>
          <p:grpSpPr>
            <a:xfrm>
              <a:off x="7125046" y="2510154"/>
              <a:ext cx="518936" cy="1360995"/>
              <a:chOff x="7125046" y="2510154"/>
              <a:chExt cx="518936" cy="1360995"/>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046" y="2510154"/>
                <a:ext cx="185672" cy="1360995"/>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310" y="2510154"/>
                <a:ext cx="185672" cy="1360995"/>
              </a:xfrm>
              <a:prstGeom prst="rect">
                <a:avLst/>
              </a:prstGeom>
            </p:spPr>
          </p:pic>
        </p:grpSp>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1574" y="2510153"/>
              <a:ext cx="185672" cy="1360995"/>
            </a:xfrm>
            <a:prstGeom prst="rect">
              <a:avLst/>
            </a:prstGeom>
          </p:spPr>
        </p:pic>
      </p:grpSp>
    </p:spTree>
    <p:extLst>
      <p:ext uri="{BB962C8B-B14F-4D97-AF65-F5344CB8AC3E}">
        <p14:creationId xmlns:p14="http://schemas.microsoft.com/office/powerpoint/2010/main" val="138187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xEl>
                                              <p:pRg st="0" end="0"/>
                                            </p:txEl>
                                          </p:spTgt>
                                        </p:tgtEl>
                                        <p:attrNameLst>
                                          <p:attrName>style.visibility</p:attrName>
                                        </p:attrNameLst>
                                      </p:cBhvr>
                                      <p:to>
                                        <p:strVal val="visible"/>
                                      </p:to>
                                    </p:set>
                                    <p:animEffect transition="in" filter="fade">
                                      <p:cBhvr>
                                        <p:cTn id="23" dur="500"/>
                                        <p:tgtEl>
                                          <p:spTgt spid="6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P spid="64"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Split Strategy for Addition</a:t>
            </a:r>
          </a:p>
        </p:txBody>
      </p:sp>
      <p:sp>
        <p:nvSpPr>
          <p:cNvPr id="6" name="TextBox 5"/>
          <p:cNvSpPr txBox="1"/>
          <p:nvPr/>
        </p:nvSpPr>
        <p:spPr>
          <a:xfrm>
            <a:off x="1090570" y="1991862"/>
            <a:ext cx="1375795" cy="369332"/>
          </a:xfrm>
          <a:prstGeom prst="rect">
            <a:avLst/>
          </a:prstGeom>
          <a:noFill/>
        </p:spPr>
        <p:txBody>
          <a:bodyPr wrap="square" rtlCol="0">
            <a:spAutoFit/>
          </a:bodyPr>
          <a:lstStyle/>
          <a:p>
            <a:r>
              <a:rPr lang="en-GB" dirty="0"/>
              <a:t>24 + 23 =</a:t>
            </a:r>
          </a:p>
        </p:txBody>
      </p:sp>
      <p:sp>
        <p:nvSpPr>
          <p:cNvPr id="31" name="TextBox 30"/>
          <p:cNvSpPr txBox="1"/>
          <p:nvPr/>
        </p:nvSpPr>
        <p:spPr>
          <a:xfrm>
            <a:off x="2932073" y="1991862"/>
            <a:ext cx="1475063" cy="369332"/>
          </a:xfrm>
          <a:prstGeom prst="rect">
            <a:avLst/>
          </a:prstGeom>
          <a:noFill/>
        </p:spPr>
        <p:txBody>
          <a:bodyPr wrap="square" rtlCol="0">
            <a:spAutoFit/>
          </a:bodyPr>
          <a:lstStyle/>
          <a:p>
            <a:r>
              <a:rPr lang="en-GB" dirty="0"/>
              <a:t>20 + 20 =</a:t>
            </a:r>
          </a:p>
        </p:txBody>
      </p:sp>
      <p:sp>
        <p:nvSpPr>
          <p:cNvPr id="45" name="TextBox 44"/>
          <p:cNvSpPr txBox="1"/>
          <p:nvPr/>
        </p:nvSpPr>
        <p:spPr>
          <a:xfrm>
            <a:off x="4872844" y="1991862"/>
            <a:ext cx="1475063" cy="369332"/>
          </a:xfrm>
          <a:prstGeom prst="rect">
            <a:avLst/>
          </a:prstGeom>
          <a:noFill/>
        </p:spPr>
        <p:txBody>
          <a:bodyPr wrap="square" rtlCol="0">
            <a:spAutoFit/>
          </a:bodyPr>
          <a:lstStyle/>
          <a:p>
            <a:r>
              <a:rPr lang="en-GB" dirty="0"/>
              <a:t>4 + 3 =</a:t>
            </a:r>
          </a:p>
        </p:txBody>
      </p:sp>
      <p:sp>
        <p:nvSpPr>
          <p:cNvPr id="50" name="TextBox 49"/>
          <p:cNvSpPr txBox="1"/>
          <p:nvPr/>
        </p:nvSpPr>
        <p:spPr>
          <a:xfrm>
            <a:off x="6813615" y="1991862"/>
            <a:ext cx="1475063" cy="369332"/>
          </a:xfrm>
          <a:prstGeom prst="rect">
            <a:avLst/>
          </a:prstGeom>
          <a:noFill/>
        </p:spPr>
        <p:txBody>
          <a:bodyPr wrap="square" rtlCol="0">
            <a:spAutoFit/>
          </a:bodyPr>
          <a:lstStyle/>
          <a:p>
            <a:r>
              <a:rPr lang="en-GB" dirty="0"/>
              <a:t>40 + 7 =</a:t>
            </a:r>
          </a:p>
        </p:txBody>
      </p:sp>
      <p:sp>
        <p:nvSpPr>
          <p:cNvPr id="61" name="TextBox 60"/>
          <p:cNvSpPr txBox="1"/>
          <p:nvPr/>
        </p:nvSpPr>
        <p:spPr>
          <a:xfrm>
            <a:off x="4008473" y="1985319"/>
            <a:ext cx="510217" cy="369332"/>
          </a:xfrm>
          <a:prstGeom prst="rect">
            <a:avLst/>
          </a:prstGeom>
          <a:noFill/>
        </p:spPr>
        <p:txBody>
          <a:bodyPr wrap="square" rtlCol="0">
            <a:spAutoFit/>
          </a:bodyPr>
          <a:lstStyle/>
          <a:p>
            <a:r>
              <a:rPr lang="en-GB" dirty="0"/>
              <a:t>40</a:t>
            </a:r>
          </a:p>
        </p:txBody>
      </p:sp>
      <p:sp>
        <p:nvSpPr>
          <p:cNvPr id="64" name="TextBox 63"/>
          <p:cNvSpPr txBox="1"/>
          <p:nvPr/>
        </p:nvSpPr>
        <p:spPr>
          <a:xfrm>
            <a:off x="5667319" y="1991862"/>
            <a:ext cx="312349" cy="369332"/>
          </a:xfrm>
          <a:prstGeom prst="rect">
            <a:avLst/>
          </a:prstGeom>
          <a:noFill/>
        </p:spPr>
        <p:txBody>
          <a:bodyPr wrap="square" rtlCol="0">
            <a:spAutoFit/>
          </a:bodyPr>
          <a:lstStyle/>
          <a:p>
            <a:r>
              <a:rPr lang="en-GB" dirty="0"/>
              <a:t>7</a:t>
            </a:r>
          </a:p>
        </p:txBody>
      </p:sp>
      <p:sp>
        <p:nvSpPr>
          <p:cNvPr id="66" name="TextBox 65"/>
          <p:cNvSpPr txBox="1"/>
          <p:nvPr/>
        </p:nvSpPr>
        <p:spPr>
          <a:xfrm>
            <a:off x="7745547" y="1991862"/>
            <a:ext cx="483409" cy="369332"/>
          </a:xfrm>
          <a:prstGeom prst="rect">
            <a:avLst/>
          </a:prstGeom>
          <a:noFill/>
        </p:spPr>
        <p:txBody>
          <a:bodyPr wrap="square" rtlCol="0">
            <a:spAutoFit/>
          </a:bodyPr>
          <a:lstStyle/>
          <a:p>
            <a:r>
              <a:rPr lang="en-GB" dirty="0"/>
              <a:t>47</a:t>
            </a:r>
          </a:p>
        </p:txBody>
      </p:sp>
      <p:sp>
        <p:nvSpPr>
          <p:cNvPr id="67" name="TextBox 66"/>
          <p:cNvSpPr txBox="1"/>
          <p:nvPr/>
        </p:nvSpPr>
        <p:spPr>
          <a:xfrm>
            <a:off x="2080425" y="1991862"/>
            <a:ext cx="483409" cy="369332"/>
          </a:xfrm>
          <a:prstGeom prst="rect">
            <a:avLst/>
          </a:prstGeom>
          <a:noFill/>
        </p:spPr>
        <p:txBody>
          <a:bodyPr wrap="square" rtlCol="0">
            <a:spAutoFit/>
          </a:bodyPr>
          <a:lstStyle/>
          <a:p>
            <a:r>
              <a:rPr lang="en-GB" dirty="0"/>
              <a:t>47</a:t>
            </a:r>
          </a:p>
        </p:txBody>
      </p:sp>
      <p:grpSp>
        <p:nvGrpSpPr>
          <p:cNvPr id="11" name="Group 10"/>
          <p:cNvGrpSpPr/>
          <p:nvPr/>
        </p:nvGrpSpPr>
        <p:grpSpPr>
          <a:xfrm>
            <a:off x="1125943" y="2510152"/>
            <a:ext cx="973254" cy="3137372"/>
            <a:chOff x="1125943" y="2510152"/>
            <a:chExt cx="973254" cy="3137372"/>
          </a:xfrm>
        </p:grpSpPr>
        <p:grpSp>
          <p:nvGrpSpPr>
            <p:cNvPr id="10" name="Group 9"/>
            <p:cNvGrpSpPr/>
            <p:nvPr/>
          </p:nvGrpSpPr>
          <p:grpSpPr>
            <a:xfrm>
              <a:off x="1125943" y="2510152"/>
              <a:ext cx="973254" cy="3137372"/>
              <a:chOff x="1125943" y="2510152"/>
              <a:chExt cx="973254" cy="3137372"/>
            </a:xfrm>
          </p:grpSpPr>
          <p:grpSp>
            <p:nvGrpSpPr>
              <p:cNvPr id="3" name="Group 2"/>
              <p:cNvGrpSpPr/>
              <p:nvPr/>
            </p:nvGrpSpPr>
            <p:grpSpPr>
              <a:xfrm>
                <a:off x="1125943" y="2510152"/>
                <a:ext cx="968997" cy="3137372"/>
                <a:chOff x="1125943" y="2510152"/>
                <a:chExt cx="968997" cy="3137372"/>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003" y="4286529"/>
                  <a:ext cx="185672" cy="136099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003" y="2510154"/>
                  <a:ext cx="185672" cy="136099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3676992"/>
                  <a:ext cx="185672" cy="177379"/>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68" y="5470145"/>
                  <a:ext cx="185672" cy="177379"/>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68" y="5174241"/>
                  <a:ext cx="185672" cy="177379"/>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68" y="4878337"/>
                  <a:ext cx="185672" cy="177379"/>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3398817"/>
                  <a:ext cx="185672" cy="177379"/>
                </a:xfrm>
                <a:prstGeom prst="rect">
                  <a:avLst/>
                </a:prstGeom>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943" y="2510152"/>
                  <a:ext cx="185672" cy="1360995"/>
                </a:xfrm>
                <a:prstGeom prst="rect">
                  <a:avLst/>
                </a:prstGeom>
              </p:spPr>
            </p:pic>
          </p:gr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525" y="3120642"/>
                <a:ext cx="185672" cy="177379"/>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525" y="2842467"/>
                <a:ext cx="185672" cy="177379"/>
              </a:xfrm>
              <a:prstGeom prst="rect">
                <a:avLst/>
              </a:prstGeom>
            </p:spPr>
          </p:pic>
        </p:gr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943" y="4283462"/>
              <a:ext cx="185672" cy="1360995"/>
            </a:xfrm>
            <a:prstGeom prst="rect">
              <a:avLst/>
            </a:prstGeom>
          </p:spPr>
        </p:pic>
      </p:grpSp>
      <p:grpSp>
        <p:nvGrpSpPr>
          <p:cNvPr id="12" name="Group 11"/>
          <p:cNvGrpSpPr/>
          <p:nvPr/>
        </p:nvGrpSpPr>
        <p:grpSpPr>
          <a:xfrm>
            <a:off x="3202213" y="2476481"/>
            <a:ext cx="560227" cy="3167976"/>
            <a:chOff x="3202213" y="2476481"/>
            <a:chExt cx="560227" cy="3167976"/>
          </a:xfrm>
        </p:grpSpPr>
        <p:grpSp>
          <p:nvGrpSpPr>
            <p:cNvPr id="8" name="Group 7"/>
            <p:cNvGrpSpPr/>
            <p:nvPr/>
          </p:nvGrpSpPr>
          <p:grpSpPr>
            <a:xfrm>
              <a:off x="3202213" y="2476481"/>
              <a:ext cx="560227" cy="3167976"/>
              <a:chOff x="3202213" y="2476481"/>
              <a:chExt cx="560227" cy="3167976"/>
            </a:xfrm>
          </p:grpSpPr>
          <p:grpSp>
            <p:nvGrpSpPr>
              <p:cNvPr id="13" name="Group 12"/>
              <p:cNvGrpSpPr/>
              <p:nvPr/>
            </p:nvGrpSpPr>
            <p:grpSpPr>
              <a:xfrm>
                <a:off x="3202213" y="2476481"/>
                <a:ext cx="560227" cy="1360995"/>
                <a:chOff x="3202213" y="3256657"/>
                <a:chExt cx="560227" cy="1360995"/>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2213" y="3256657"/>
                  <a:ext cx="185672" cy="1360995"/>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768" y="3256657"/>
                  <a:ext cx="185672" cy="1360995"/>
                </a:xfrm>
                <a:prstGeom prst="rect">
                  <a:avLst/>
                </a:prstGeom>
              </p:spPr>
            </p:pic>
          </p:grpSp>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768" y="4283462"/>
                <a:ext cx="185672" cy="1360995"/>
              </a:xfrm>
              <a:prstGeom prst="rect">
                <a:avLst/>
              </a:prstGeom>
            </p:spPr>
          </p:pic>
        </p:grpSp>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2213" y="4283462"/>
              <a:ext cx="185672" cy="1360995"/>
            </a:xfrm>
            <a:prstGeom prst="rect">
              <a:avLst/>
            </a:prstGeom>
          </p:spPr>
        </p:pic>
      </p:grpSp>
      <p:grpSp>
        <p:nvGrpSpPr>
          <p:cNvPr id="14" name="Group 13"/>
          <p:cNvGrpSpPr/>
          <p:nvPr/>
        </p:nvGrpSpPr>
        <p:grpSpPr>
          <a:xfrm>
            <a:off x="5275016" y="2824738"/>
            <a:ext cx="190797" cy="2822786"/>
            <a:chOff x="5275016" y="2824738"/>
            <a:chExt cx="190797" cy="2822786"/>
          </a:xfrm>
        </p:grpSpPr>
        <p:grpSp>
          <p:nvGrpSpPr>
            <p:cNvPr id="70" name="Group 69"/>
            <p:cNvGrpSpPr/>
            <p:nvPr/>
          </p:nvGrpSpPr>
          <p:grpSpPr>
            <a:xfrm>
              <a:off x="5275016" y="3398817"/>
              <a:ext cx="190797" cy="2248707"/>
              <a:chOff x="1903887" y="3398817"/>
              <a:chExt cx="190797" cy="2248707"/>
            </a:xfrm>
          </p:grpSpPr>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3676992"/>
                <a:ext cx="185672" cy="177379"/>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470145"/>
                <a:ext cx="185672" cy="177379"/>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174241"/>
                <a:ext cx="185672" cy="177379"/>
              </a:xfrm>
              <a:prstGeom prst="rect">
                <a:avLst/>
              </a:prstGeom>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4878337"/>
                <a:ext cx="185672" cy="177379"/>
              </a:xfrm>
              <a:prstGeom prst="rect">
                <a:avLst/>
              </a:prstGeom>
            </p:spPr>
          </p:pic>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3398817"/>
                <a:ext cx="185672" cy="177379"/>
              </a:xfrm>
              <a:prstGeom prst="rect">
                <a:avLst/>
              </a:prstGeom>
            </p:spPr>
          </p:pic>
        </p:gr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016" y="3102913"/>
              <a:ext cx="185672" cy="177379"/>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016" y="2824738"/>
              <a:ext cx="185672" cy="177379"/>
            </a:xfrm>
            <a:prstGeom prst="rect">
              <a:avLst/>
            </a:prstGeom>
          </p:spPr>
        </p:pic>
      </p:grpSp>
      <p:grpSp>
        <p:nvGrpSpPr>
          <p:cNvPr id="16" name="Group 15"/>
          <p:cNvGrpSpPr/>
          <p:nvPr/>
        </p:nvGrpSpPr>
        <p:grpSpPr>
          <a:xfrm>
            <a:off x="6958414" y="2510153"/>
            <a:ext cx="1185464" cy="3134304"/>
            <a:chOff x="6958414" y="2510153"/>
            <a:chExt cx="1185464" cy="3134304"/>
          </a:xfrm>
        </p:grpSpPr>
        <p:grpSp>
          <p:nvGrpSpPr>
            <p:cNvPr id="82" name="Group 81"/>
            <p:cNvGrpSpPr/>
            <p:nvPr/>
          </p:nvGrpSpPr>
          <p:grpSpPr>
            <a:xfrm>
              <a:off x="7291678" y="4283462"/>
              <a:ext cx="190797" cy="1360995"/>
              <a:chOff x="1903887" y="4286529"/>
              <a:chExt cx="190797" cy="1360995"/>
            </a:xfrm>
          </p:grpSpPr>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470145"/>
                <a:ext cx="185672" cy="177379"/>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174241"/>
                <a:ext cx="185672" cy="177379"/>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4878337"/>
                <a:ext cx="185672" cy="177379"/>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4582433"/>
                <a:ext cx="185672" cy="177379"/>
              </a:xfrm>
              <a:prstGeom prst="rect">
                <a:avLst/>
              </a:prstGeom>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887" y="4286529"/>
                <a:ext cx="185672" cy="177379"/>
              </a:xfrm>
              <a:prstGeom prst="rect">
                <a:avLst/>
              </a:prstGeom>
            </p:spPr>
          </p:pic>
        </p:grpSp>
        <p:grpSp>
          <p:nvGrpSpPr>
            <p:cNvPr id="15" name="Group 14"/>
            <p:cNvGrpSpPr/>
            <p:nvPr/>
          </p:nvGrpSpPr>
          <p:grpSpPr>
            <a:xfrm>
              <a:off x="6958414" y="2510153"/>
              <a:ext cx="1185464" cy="1362142"/>
              <a:chOff x="7125046" y="2510153"/>
              <a:chExt cx="1185464" cy="1362142"/>
            </a:xfrm>
          </p:grpSpPr>
          <p:grpSp>
            <p:nvGrpSpPr>
              <p:cNvPr id="9" name="Group 8"/>
              <p:cNvGrpSpPr/>
              <p:nvPr/>
            </p:nvGrpSpPr>
            <p:grpSpPr>
              <a:xfrm>
                <a:off x="7125046" y="2510153"/>
                <a:ext cx="852200" cy="1360996"/>
                <a:chOff x="7125046" y="2510153"/>
                <a:chExt cx="852200" cy="1360996"/>
              </a:xfrm>
            </p:grpSpPr>
            <p:grpSp>
              <p:nvGrpSpPr>
                <p:cNvPr id="17" name="Group 16"/>
                <p:cNvGrpSpPr/>
                <p:nvPr/>
              </p:nvGrpSpPr>
              <p:grpSpPr>
                <a:xfrm>
                  <a:off x="7125046" y="2510154"/>
                  <a:ext cx="518936" cy="1360995"/>
                  <a:chOff x="7125046" y="2510154"/>
                  <a:chExt cx="518936" cy="1360995"/>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046" y="2510154"/>
                    <a:ext cx="185672" cy="1360995"/>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8310" y="2510154"/>
                    <a:ext cx="185672" cy="1360995"/>
                  </a:xfrm>
                  <a:prstGeom prst="rect">
                    <a:avLst/>
                  </a:prstGeom>
                </p:spPr>
              </p:pic>
            </p:grpSp>
            <p:pic>
              <p:nvPicPr>
                <p:cNvPr id="96" name="Picture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1574" y="2510153"/>
                  <a:ext cx="185672" cy="1360995"/>
                </a:xfrm>
                <a:prstGeom prst="rect">
                  <a:avLst/>
                </a:prstGeom>
              </p:spPr>
            </p:pic>
          </p:grpSp>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4838" y="2511300"/>
                <a:ext cx="185672" cy="1360995"/>
              </a:xfrm>
              <a:prstGeom prst="rect">
                <a:avLst/>
              </a:prstGeom>
            </p:spPr>
          </p:pic>
        </p:grpSp>
        <p:grpSp>
          <p:nvGrpSpPr>
            <p:cNvPr id="56" name="Group 55"/>
            <p:cNvGrpSpPr/>
            <p:nvPr/>
          </p:nvGrpSpPr>
          <p:grpSpPr>
            <a:xfrm>
              <a:off x="7630067" y="5171174"/>
              <a:ext cx="185672" cy="473283"/>
              <a:chOff x="1909012" y="5174241"/>
              <a:chExt cx="185672" cy="473283"/>
            </a:xfrm>
          </p:grpSpPr>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470145"/>
                <a:ext cx="185672" cy="177379"/>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012" y="5174241"/>
                <a:ext cx="185672" cy="177379"/>
              </a:xfrm>
              <a:prstGeom prst="rect">
                <a:avLst/>
              </a:prstGeom>
            </p:spPr>
          </p:pic>
        </p:grpSp>
      </p:grpSp>
    </p:spTree>
    <p:extLst>
      <p:ext uri="{BB962C8B-B14F-4D97-AF65-F5344CB8AC3E}">
        <p14:creationId xmlns:p14="http://schemas.microsoft.com/office/powerpoint/2010/main" val="165504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xEl>
                                              <p:pRg st="0" end="0"/>
                                            </p:txEl>
                                          </p:spTgt>
                                        </p:tgtEl>
                                        <p:attrNameLst>
                                          <p:attrName>style.visibility</p:attrName>
                                        </p:attrNameLst>
                                      </p:cBhvr>
                                      <p:to>
                                        <p:strVal val="visible"/>
                                      </p:to>
                                    </p:set>
                                    <p:animEffect transition="in" filter="fade">
                                      <p:cBhvr>
                                        <p:cTn id="23" dur="500"/>
                                        <p:tgtEl>
                                          <p:spTgt spid="6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500"/>
                                        <p:tgtEl>
                                          <p:spTgt spid="6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P spid="64" grpId="0"/>
      <p:bldP spid="6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Split Strategy for Addition</a:t>
            </a:r>
          </a:p>
        </p:txBody>
      </p:sp>
      <p:sp>
        <p:nvSpPr>
          <p:cNvPr id="3" name="TextBox 1"/>
          <p:cNvSpPr txBox="1">
            <a:spLocks noChangeArrowheads="1"/>
          </p:cNvSpPr>
          <p:nvPr/>
        </p:nvSpPr>
        <p:spPr bwMode="auto">
          <a:xfrm>
            <a:off x="3035300" y="2428240"/>
            <a:ext cx="306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chemeClr val="tx1"/>
                </a:solidFill>
                <a:latin typeface="Twinkl SemiBold" pitchFamily="2" charset="0"/>
              </a:rPr>
              <a:t>17 + 12 =</a:t>
            </a:r>
          </a:p>
        </p:txBody>
      </p:sp>
      <p:sp>
        <p:nvSpPr>
          <p:cNvPr id="4" name="TextBox 3"/>
          <p:cNvSpPr txBox="1">
            <a:spLocks noChangeArrowheads="1"/>
          </p:cNvSpPr>
          <p:nvPr/>
        </p:nvSpPr>
        <p:spPr bwMode="auto">
          <a:xfrm>
            <a:off x="3043238" y="3299778"/>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chemeClr val="tx1"/>
                </a:solidFill>
                <a:latin typeface="Twinkl SemiBold" pitchFamily="2" charset="0"/>
              </a:rPr>
              <a:t>+         =</a:t>
            </a:r>
          </a:p>
        </p:txBody>
      </p:sp>
      <p:sp>
        <p:nvSpPr>
          <p:cNvPr id="5" name="Rectangle 4"/>
          <p:cNvSpPr/>
          <p:nvPr/>
        </p:nvSpPr>
        <p:spPr>
          <a:xfrm>
            <a:off x="3035300" y="3214053"/>
            <a:ext cx="693738" cy="695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5"/>
          <p:cNvSpPr/>
          <p:nvPr/>
        </p:nvSpPr>
        <p:spPr>
          <a:xfrm>
            <a:off x="4216400" y="3214053"/>
            <a:ext cx="693738" cy="695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6"/>
          <p:cNvSpPr/>
          <p:nvPr/>
        </p:nvSpPr>
        <p:spPr>
          <a:xfrm>
            <a:off x="5397500" y="3214053"/>
            <a:ext cx="693738" cy="695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TextBox 7"/>
          <p:cNvSpPr txBox="1">
            <a:spLocks noChangeArrowheads="1"/>
          </p:cNvSpPr>
          <p:nvPr/>
        </p:nvSpPr>
        <p:spPr bwMode="auto">
          <a:xfrm>
            <a:off x="2992438" y="3299778"/>
            <a:ext cx="782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F58129"/>
                </a:solidFill>
                <a:latin typeface="Twinkl SemiBold" pitchFamily="2" charset="0"/>
              </a:rPr>
              <a:t>10</a:t>
            </a:r>
          </a:p>
        </p:txBody>
      </p:sp>
      <p:sp>
        <p:nvSpPr>
          <p:cNvPr id="9" name="TextBox 8"/>
          <p:cNvSpPr txBox="1">
            <a:spLocks noChangeArrowheads="1"/>
          </p:cNvSpPr>
          <p:nvPr/>
        </p:nvSpPr>
        <p:spPr bwMode="auto">
          <a:xfrm>
            <a:off x="4171950" y="3299778"/>
            <a:ext cx="782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F58129"/>
                </a:solidFill>
                <a:latin typeface="Twinkl SemiBold" pitchFamily="2" charset="0"/>
              </a:rPr>
              <a:t>10</a:t>
            </a:r>
          </a:p>
        </p:txBody>
      </p:sp>
      <p:sp>
        <p:nvSpPr>
          <p:cNvPr id="10" name="TextBox 9"/>
          <p:cNvSpPr txBox="1">
            <a:spLocks noChangeArrowheads="1"/>
          </p:cNvSpPr>
          <p:nvPr/>
        </p:nvSpPr>
        <p:spPr bwMode="auto">
          <a:xfrm>
            <a:off x="5354638" y="3299778"/>
            <a:ext cx="782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F58129"/>
                </a:solidFill>
                <a:latin typeface="Twinkl SemiBold" pitchFamily="2" charset="0"/>
              </a:rPr>
              <a:t>20</a:t>
            </a:r>
          </a:p>
        </p:txBody>
      </p:sp>
      <p:sp>
        <p:nvSpPr>
          <p:cNvPr id="11" name="TextBox 13"/>
          <p:cNvSpPr txBox="1">
            <a:spLocks noChangeArrowheads="1"/>
          </p:cNvSpPr>
          <p:nvPr/>
        </p:nvSpPr>
        <p:spPr bwMode="auto">
          <a:xfrm>
            <a:off x="3044825" y="4401503"/>
            <a:ext cx="3048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chemeClr val="tx1"/>
                </a:solidFill>
                <a:latin typeface="Twinkl SemiBold" pitchFamily="2" charset="0"/>
              </a:rPr>
              <a:t>+         =</a:t>
            </a:r>
          </a:p>
        </p:txBody>
      </p:sp>
      <p:sp>
        <p:nvSpPr>
          <p:cNvPr id="12" name="Rectangle 11"/>
          <p:cNvSpPr/>
          <p:nvPr/>
        </p:nvSpPr>
        <p:spPr>
          <a:xfrm>
            <a:off x="3036888" y="4315778"/>
            <a:ext cx="693737" cy="693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Rectangle 12"/>
          <p:cNvSpPr/>
          <p:nvPr/>
        </p:nvSpPr>
        <p:spPr>
          <a:xfrm>
            <a:off x="4217988" y="4315778"/>
            <a:ext cx="693737" cy="693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ectangle 13"/>
          <p:cNvSpPr/>
          <p:nvPr/>
        </p:nvSpPr>
        <p:spPr>
          <a:xfrm>
            <a:off x="5399088" y="4315778"/>
            <a:ext cx="693737" cy="693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TextBox 14"/>
          <p:cNvSpPr txBox="1">
            <a:spLocks noChangeArrowheads="1"/>
          </p:cNvSpPr>
          <p:nvPr/>
        </p:nvSpPr>
        <p:spPr bwMode="auto">
          <a:xfrm>
            <a:off x="2994025" y="4401503"/>
            <a:ext cx="782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C9AE0B"/>
                </a:solidFill>
                <a:latin typeface="Twinkl SemiBold" pitchFamily="2" charset="0"/>
              </a:rPr>
              <a:t>7</a:t>
            </a:r>
          </a:p>
        </p:txBody>
      </p:sp>
      <p:sp>
        <p:nvSpPr>
          <p:cNvPr id="16" name="TextBox 15"/>
          <p:cNvSpPr txBox="1"/>
          <p:nvPr/>
        </p:nvSpPr>
        <p:spPr>
          <a:xfrm>
            <a:off x="4173538" y="4401503"/>
            <a:ext cx="782637" cy="522287"/>
          </a:xfrm>
          <a:prstGeom prst="rect">
            <a:avLst/>
          </a:prstGeom>
          <a:noFill/>
        </p:spPr>
        <p:txBody>
          <a:bodyPr>
            <a:spAutoFit/>
          </a:bodyPr>
          <a:lstStyle/>
          <a:p>
            <a:pPr algn="ctr" eaLnBrk="1" fontAlgn="auto" hangingPunct="1">
              <a:spcBef>
                <a:spcPts val="0"/>
              </a:spcBef>
              <a:spcAft>
                <a:spcPts val="0"/>
              </a:spcAft>
              <a:defRPr/>
            </a:pPr>
            <a:r>
              <a:rPr lang="en-GB" sz="2800" dirty="0">
                <a:solidFill>
                  <a:schemeClr val="accent3">
                    <a:lumMod val="75000"/>
                  </a:schemeClr>
                </a:solidFill>
                <a:latin typeface="Twinkl SemiBold" pitchFamily="2" charset="0"/>
              </a:rPr>
              <a:t>2</a:t>
            </a:r>
          </a:p>
        </p:txBody>
      </p:sp>
      <p:sp>
        <p:nvSpPr>
          <p:cNvPr id="17" name="TextBox 16"/>
          <p:cNvSpPr txBox="1">
            <a:spLocks noChangeArrowheads="1"/>
          </p:cNvSpPr>
          <p:nvPr/>
        </p:nvSpPr>
        <p:spPr bwMode="auto">
          <a:xfrm>
            <a:off x="5356225" y="4401503"/>
            <a:ext cx="782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C9AE0B"/>
                </a:solidFill>
                <a:latin typeface="Twinkl SemiBold" pitchFamily="2" charset="0"/>
              </a:rPr>
              <a:t>9</a:t>
            </a:r>
          </a:p>
        </p:txBody>
      </p:sp>
      <p:sp>
        <p:nvSpPr>
          <p:cNvPr id="18" name="TextBox 21"/>
          <p:cNvSpPr txBox="1">
            <a:spLocks noChangeArrowheads="1"/>
          </p:cNvSpPr>
          <p:nvPr/>
        </p:nvSpPr>
        <p:spPr bwMode="auto">
          <a:xfrm>
            <a:off x="3043238" y="5501640"/>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         =</a:t>
            </a:r>
          </a:p>
        </p:txBody>
      </p:sp>
      <p:sp>
        <p:nvSpPr>
          <p:cNvPr id="19" name="Rectangle 18"/>
          <p:cNvSpPr/>
          <p:nvPr/>
        </p:nvSpPr>
        <p:spPr>
          <a:xfrm>
            <a:off x="3035300" y="5415915"/>
            <a:ext cx="693738" cy="693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Rectangle 19"/>
          <p:cNvSpPr/>
          <p:nvPr/>
        </p:nvSpPr>
        <p:spPr>
          <a:xfrm>
            <a:off x="4216400" y="5415915"/>
            <a:ext cx="693738" cy="693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 name="Rectangle 20"/>
          <p:cNvSpPr/>
          <p:nvPr/>
        </p:nvSpPr>
        <p:spPr>
          <a:xfrm>
            <a:off x="5397500" y="5415915"/>
            <a:ext cx="693738" cy="693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TextBox 21"/>
          <p:cNvSpPr txBox="1">
            <a:spLocks noChangeArrowheads="1"/>
          </p:cNvSpPr>
          <p:nvPr/>
        </p:nvSpPr>
        <p:spPr bwMode="auto">
          <a:xfrm>
            <a:off x="2992438" y="5501640"/>
            <a:ext cx="782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F58129"/>
                </a:solidFill>
                <a:latin typeface="Twinkl SemiBold" pitchFamily="2" charset="0"/>
              </a:rPr>
              <a:t>20</a:t>
            </a:r>
          </a:p>
        </p:txBody>
      </p:sp>
      <p:sp>
        <p:nvSpPr>
          <p:cNvPr id="23" name="TextBox 22"/>
          <p:cNvSpPr txBox="1">
            <a:spLocks noChangeArrowheads="1"/>
          </p:cNvSpPr>
          <p:nvPr/>
        </p:nvSpPr>
        <p:spPr bwMode="auto">
          <a:xfrm>
            <a:off x="4171950" y="5501640"/>
            <a:ext cx="782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C9AE0B"/>
                </a:solidFill>
                <a:latin typeface="Twinkl SemiBold" pitchFamily="2" charset="0"/>
              </a:rPr>
              <a:t>9</a:t>
            </a:r>
          </a:p>
        </p:txBody>
      </p:sp>
      <p:sp>
        <p:nvSpPr>
          <p:cNvPr id="24" name="TextBox 23"/>
          <p:cNvSpPr txBox="1">
            <a:spLocks noChangeArrowheads="1"/>
          </p:cNvSpPr>
          <p:nvPr/>
        </p:nvSpPr>
        <p:spPr bwMode="auto">
          <a:xfrm>
            <a:off x="5354638" y="5501640"/>
            <a:ext cx="782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72AF2F"/>
                </a:solidFill>
                <a:latin typeface="Twinkl SemiBold" pitchFamily="2" charset="0"/>
              </a:rPr>
              <a:t>29</a:t>
            </a:r>
          </a:p>
        </p:txBody>
      </p:sp>
      <p:sp>
        <p:nvSpPr>
          <p:cNvPr id="25" name="Title 20">
            <a:extLst>
              <a:ext uri="{FF2B5EF4-FFF2-40B4-BE49-F238E27FC236}">
                <a16:creationId xmlns:a16="http://schemas.microsoft.com/office/drawing/2014/main" xmlns="" id="{7FAD8FD0-21D4-434E-9485-7008ED4D5F67}"/>
              </a:ext>
            </a:extLst>
          </p:cNvPr>
          <p:cNvSpPr txBox="1">
            <a:spLocks/>
          </p:cNvSpPr>
          <p:nvPr/>
        </p:nvSpPr>
        <p:spPr>
          <a:xfrm>
            <a:off x="1100138" y="1691719"/>
            <a:ext cx="6781799" cy="404733"/>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altLang="en-US" sz="1800" b="0" dirty="0">
                <a:cs typeface="Twinkl" pitchFamily="2" charset="0"/>
              </a:rPr>
              <a:t>Look at how this question is solved using the split strategy.</a:t>
            </a:r>
            <a:endParaRPr lang="en-GB" altLang="en-US" sz="1800" b="0" dirty="0"/>
          </a:p>
        </p:txBody>
      </p:sp>
    </p:spTree>
    <p:extLst>
      <p:ext uri="{BB962C8B-B14F-4D97-AF65-F5344CB8AC3E}">
        <p14:creationId xmlns:p14="http://schemas.microsoft.com/office/powerpoint/2010/main" val="37904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p:bldP spid="17"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Split Strategy for Addition</a:t>
            </a:r>
          </a:p>
        </p:txBody>
      </p:sp>
      <p:sp>
        <p:nvSpPr>
          <p:cNvPr id="3" name="TextBox 1"/>
          <p:cNvSpPr txBox="1">
            <a:spLocks noChangeArrowheads="1"/>
          </p:cNvSpPr>
          <p:nvPr/>
        </p:nvSpPr>
        <p:spPr bwMode="auto">
          <a:xfrm>
            <a:off x="3035300" y="2428240"/>
            <a:ext cx="306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chemeClr val="tx1"/>
                </a:solidFill>
                <a:latin typeface="Twinkl SemiBold" pitchFamily="2" charset="0"/>
              </a:rPr>
              <a:t>25 + 13 =</a:t>
            </a:r>
          </a:p>
        </p:txBody>
      </p:sp>
      <p:sp>
        <p:nvSpPr>
          <p:cNvPr id="4" name="TextBox 3"/>
          <p:cNvSpPr txBox="1">
            <a:spLocks noChangeArrowheads="1"/>
          </p:cNvSpPr>
          <p:nvPr/>
        </p:nvSpPr>
        <p:spPr bwMode="auto">
          <a:xfrm>
            <a:off x="3043238" y="3299778"/>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chemeClr val="tx1"/>
                </a:solidFill>
                <a:latin typeface="Twinkl SemiBold" pitchFamily="2" charset="0"/>
              </a:rPr>
              <a:t>+         =</a:t>
            </a:r>
          </a:p>
        </p:txBody>
      </p:sp>
      <p:sp>
        <p:nvSpPr>
          <p:cNvPr id="5" name="Rectangle 4"/>
          <p:cNvSpPr/>
          <p:nvPr/>
        </p:nvSpPr>
        <p:spPr>
          <a:xfrm>
            <a:off x="3035300" y="3214053"/>
            <a:ext cx="693738" cy="695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5"/>
          <p:cNvSpPr/>
          <p:nvPr/>
        </p:nvSpPr>
        <p:spPr>
          <a:xfrm>
            <a:off x="4216400" y="3214053"/>
            <a:ext cx="693738" cy="695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6"/>
          <p:cNvSpPr/>
          <p:nvPr/>
        </p:nvSpPr>
        <p:spPr>
          <a:xfrm>
            <a:off x="5397500" y="3214053"/>
            <a:ext cx="693738" cy="695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TextBox 7"/>
          <p:cNvSpPr txBox="1">
            <a:spLocks noChangeArrowheads="1"/>
          </p:cNvSpPr>
          <p:nvPr/>
        </p:nvSpPr>
        <p:spPr bwMode="auto">
          <a:xfrm>
            <a:off x="2992438" y="3299778"/>
            <a:ext cx="782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F58129"/>
                </a:solidFill>
                <a:latin typeface="Twinkl SemiBold" pitchFamily="2" charset="0"/>
              </a:rPr>
              <a:t>20</a:t>
            </a:r>
          </a:p>
        </p:txBody>
      </p:sp>
      <p:sp>
        <p:nvSpPr>
          <p:cNvPr id="9" name="TextBox 8"/>
          <p:cNvSpPr txBox="1">
            <a:spLocks noChangeArrowheads="1"/>
          </p:cNvSpPr>
          <p:nvPr/>
        </p:nvSpPr>
        <p:spPr bwMode="auto">
          <a:xfrm>
            <a:off x="4171950" y="3299778"/>
            <a:ext cx="782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F58129"/>
                </a:solidFill>
                <a:latin typeface="Twinkl SemiBold" pitchFamily="2" charset="0"/>
              </a:rPr>
              <a:t>10</a:t>
            </a:r>
          </a:p>
        </p:txBody>
      </p:sp>
      <p:sp>
        <p:nvSpPr>
          <p:cNvPr id="10" name="TextBox 9"/>
          <p:cNvSpPr txBox="1">
            <a:spLocks noChangeArrowheads="1"/>
          </p:cNvSpPr>
          <p:nvPr/>
        </p:nvSpPr>
        <p:spPr bwMode="auto">
          <a:xfrm>
            <a:off x="5354638" y="3299778"/>
            <a:ext cx="782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F58129"/>
                </a:solidFill>
                <a:latin typeface="Twinkl SemiBold" pitchFamily="2" charset="0"/>
              </a:rPr>
              <a:t>30</a:t>
            </a:r>
          </a:p>
        </p:txBody>
      </p:sp>
      <p:sp>
        <p:nvSpPr>
          <p:cNvPr id="11" name="TextBox 13"/>
          <p:cNvSpPr txBox="1">
            <a:spLocks noChangeArrowheads="1"/>
          </p:cNvSpPr>
          <p:nvPr/>
        </p:nvSpPr>
        <p:spPr bwMode="auto">
          <a:xfrm>
            <a:off x="3044825" y="4401503"/>
            <a:ext cx="3048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chemeClr val="tx1"/>
                </a:solidFill>
                <a:latin typeface="Twinkl SemiBold" pitchFamily="2" charset="0"/>
              </a:rPr>
              <a:t>+         =</a:t>
            </a:r>
          </a:p>
        </p:txBody>
      </p:sp>
      <p:sp>
        <p:nvSpPr>
          <p:cNvPr id="12" name="Rectangle 11"/>
          <p:cNvSpPr/>
          <p:nvPr/>
        </p:nvSpPr>
        <p:spPr>
          <a:xfrm>
            <a:off x="3036888" y="4315778"/>
            <a:ext cx="693737" cy="693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Rectangle 12"/>
          <p:cNvSpPr/>
          <p:nvPr/>
        </p:nvSpPr>
        <p:spPr>
          <a:xfrm>
            <a:off x="4217988" y="4315778"/>
            <a:ext cx="693737" cy="693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ectangle 13"/>
          <p:cNvSpPr/>
          <p:nvPr/>
        </p:nvSpPr>
        <p:spPr>
          <a:xfrm>
            <a:off x="5399088" y="4315778"/>
            <a:ext cx="693737" cy="693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TextBox 14"/>
          <p:cNvSpPr txBox="1">
            <a:spLocks noChangeArrowheads="1"/>
          </p:cNvSpPr>
          <p:nvPr/>
        </p:nvSpPr>
        <p:spPr bwMode="auto">
          <a:xfrm>
            <a:off x="2994025" y="4401503"/>
            <a:ext cx="782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C9AE0B"/>
                </a:solidFill>
                <a:latin typeface="Twinkl SemiBold" pitchFamily="2" charset="0"/>
              </a:rPr>
              <a:t>5</a:t>
            </a:r>
          </a:p>
        </p:txBody>
      </p:sp>
      <p:sp>
        <p:nvSpPr>
          <p:cNvPr id="16" name="TextBox 15"/>
          <p:cNvSpPr txBox="1"/>
          <p:nvPr/>
        </p:nvSpPr>
        <p:spPr>
          <a:xfrm>
            <a:off x="4173538" y="4401503"/>
            <a:ext cx="782637" cy="522287"/>
          </a:xfrm>
          <a:prstGeom prst="rect">
            <a:avLst/>
          </a:prstGeom>
          <a:noFill/>
        </p:spPr>
        <p:txBody>
          <a:bodyPr>
            <a:spAutoFit/>
          </a:bodyPr>
          <a:lstStyle/>
          <a:p>
            <a:pPr algn="ctr" eaLnBrk="1" fontAlgn="auto" hangingPunct="1">
              <a:spcBef>
                <a:spcPts val="0"/>
              </a:spcBef>
              <a:spcAft>
                <a:spcPts val="0"/>
              </a:spcAft>
              <a:defRPr/>
            </a:pPr>
            <a:r>
              <a:rPr lang="en-GB" sz="2800" dirty="0">
                <a:solidFill>
                  <a:schemeClr val="accent3">
                    <a:lumMod val="75000"/>
                  </a:schemeClr>
                </a:solidFill>
                <a:latin typeface="Twinkl SemiBold" pitchFamily="2" charset="0"/>
              </a:rPr>
              <a:t>3</a:t>
            </a:r>
          </a:p>
        </p:txBody>
      </p:sp>
      <p:sp>
        <p:nvSpPr>
          <p:cNvPr id="17" name="TextBox 16"/>
          <p:cNvSpPr txBox="1">
            <a:spLocks noChangeArrowheads="1"/>
          </p:cNvSpPr>
          <p:nvPr/>
        </p:nvSpPr>
        <p:spPr bwMode="auto">
          <a:xfrm>
            <a:off x="5356225" y="4401503"/>
            <a:ext cx="782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C9AE0B"/>
                </a:solidFill>
                <a:latin typeface="Twinkl SemiBold" pitchFamily="2" charset="0"/>
              </a:rPr>
              <a:t>8</a:t>
            </a:r>
          </a:p>
        </p:txBody>
      </p:sp>
      <p:sp>
        <p:nvSpPr>
          <p:cNvPr id="18" name="TextBox 21"/>
          <p:cNvSpPr txBox="1">
            <a:spLocks noChangeArrowheads="1"/>
          </p:cNvSpPr>
          <p:nvPr/>
        </p:nvSpPr>
        <p:spPr bwMode="auto">
          <a:xfrm>
            <a:off x="3043238" y="5501640"/>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         =</a:t>
            </a:r>
          </a:p>
        </p:txBody>
      </p:sp>
      <p:sp>
        <p:nvSpPr>
          <p:cNvPr id="19" name="Rectangle 18"/>
          <p:cNvSpPr/>
          <p:nvPr/>
        </p:nvSpPr>
        <p:spPr>
          <a:xfrm>
            <a:off x="3035300" y="5415915"/>
            <a:ext cx="693738" cy="693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Rectangle 19"/>
          <p:cNvSpPr/>
          <p:nvPr/>
        </p:nvSpPr>
        <p:spPr>
          <a:xfrm>
            <a:off x="4216400" y="5415915"/>
            <a:ext cx="693738" cy="693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 name="Rectangle 20"/>
          <p:cNvSpPr/>
          <p:nvPr/>
        </p:nvSpPr>
        <p:spPr>
          <a:xfrm>
            <a:off x="5397500" y="5415915"/>
            <a:ext cx="693738" cy="693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TextBox 21"/>
          <p:cNvSpPr txBox="1">
            <a:spLocks noChangeArrowheads="1"/>
          </p:cNvSpPr>
          <p:nvPr/>
        </p:nvSpPr>
        <p:spPr bwMode="auto">
          <a:xfrm>
            <a:off x="2992438" y="5501640"/>
            <a:ext cx="782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F58129"/>
                </a:solidFill>
                <a:latin typeface="Twinkl SemiBold" pitchFamily="2" charset="0"/>
              </a:rPr>
              <a:t>30</a:t>
            </a:r>
          </a:p>
        </p:txBody>
      </p:sp>
      <p:sp>
        <p:nvSpPr>
          <p:cNvPr id="23" name="TextBox 22"/>
          <p:cNvSpPr txBox="1">
            <a:spLocks noChangeArrowheads="1"/>
          </p:cNvSpPr>
          <p:nvPr/>
        </p:nvSpPr>
        <p:spPr bwMode="auto">
          <a:xfrm>
            <a:off x="4171950" y="5501640"/>
            <a:ext cx="782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C9AE0B"/>
                </a:solidFill>
                <a:latin typeface="Twinkl SemiBold" pitchFamily="2" charset="0"/>
              </a:rPr>
              <a:t>8</a:t>
            </a:r>
          </a:p>
        </p:txBody>
      </p:sp>
      <p:sp>
        <p:nvSpPr>
          <p:cNvPr id="24" name="TextBox 23"/>
          <p:cNvSpPr txBox="1">
            <a:spLocks noChangeArrowheads="1"/>
          </p:cNvSpPr>
          <p:nvPr/>
        </p:nvSpPr>
        <p:spPr bwMode="auto">
          <a:xfrm>
            <a:off x="5354638" y="5501640"/>
            <a:ext cx="782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rgbClr val="72AF2F"/>
                </a:solidFill>
                <a:latin typeface="Twinkl SemiBold" pitchFamily="2" charset="0"/>
              </a:rPr>
              <a:t>38</a:t>
            </a:r>
          </a:p>
        </p:txBody>
      </p:sp>
      <p:sp>
        <p:nvSpPr>
          <p:cNvPr id="25" name="Title 20">
            <a:extLst>
              <a:ext uri="{FF2B5EF4-FFF2-40B4-BE49-F238E27FC236}">
                <a16:creationId xmlns:a16="http://schemas.microsoft.com/office/drawing/2014/main" xmlns="" id="{7FAD8FD0-21D4-434E-9485-7008ED4D5F67}"/>
              </a:ext>
            </a:extLst>
          </p:cNvPr>
          <p:cNvSpPr txBox="1">
            <a:spLocks/>
          </p:cNvSpPr>
          <p:nvPr/>
        </p:nvSpPr>
        <p:spPr>
          <a:xfrm>
            <a:off x="1100138" y="1691719"/>
            <a:ext cx="6781799" cy="404733"/>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altLang="en-US" sz="1800" b="0" dirty="0">
                <a:cs typeface="Twinkl" pitchFamily="2" charset="0"/>
              </a:rPr>
              <a:t>Look at how this question is solved using the split strategy.</a:t>
            </a:r>
            <a:endParaRPr lang="en-GB" altLang="en-US" sz="1800" b="0" dirty="0"/>
          </a:p>
        </p:txBody>
      </p:sp>
    </p:spTree>
    <p:extLst>
      <p:ext uri="{BB962C8B-B14F-4D97-AF65-F5344CB8AC3E}">
        <p14:creationId xmlns:p14="http://schemas.microsoft.com/office/powerpoint/2010/main" val="347128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p:bldP spid="17"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11636"/>
            <a:ext cx="8220075" cy="994306"/>
          </a:xfrm>
        </p:spPr>
        <p:txBody>
          <a:bodyPr/>
          <a:lstStyle/>
          <a:p>
            <a:pPr algn="ctr"/>
            <a:r>
              <a:rPr lang="en-GB" sz="2400" dirty="0"/>
              <a:t>Solve the following questions using split strategy.</a:t>
            </a:r>
          </a:p>
        </p:txBody>
      </p:sp>
      <p:grpSp>
        <p:nvGrpSpPr>
          <p:cNvPr id="34" name="Group 33"/>
          <p:cNvGrpSpPr/>
          <p:nvPr/>
        </p:nvGrpSpPr>
        <p:grpSpPr>
          <a:xfrm>
            <a:off x="647700" y="1325730"/>
            <a:ext cx="2346960" cy="4328309"/>
            <a:chOff x="647700" y="1775310"/>
            <a:chExt cx="2346960" cy="4328309"/>
          </a:xfrm>
        </p:grpSpPr>
        <p:sp>
          <p:nvSpPr>
            <p:cNvPr id="26" name="TextBox 25"/>
            <p:cNvSpPr txBox="1"/>
            <p:nvPr/>
          </p:nvSpPr>
          <p:spPr>
            <a:xfrm>
              <a:off x="777240" y="1958191"/>
              <a:ext cx="2095500" cy="3970318"/>
            </a:xfrm>
            <a:prstGeom prst="rect">
              <a:avLst/>
            </a:prstGeom>
            <a:noFill/>
          </p:spPr>
          <p:txBody>
            <a:bodyPr wrap="square" rtlCol="0">
              <a:spAutoFit/>
            </a:bodyPr>
            <a:lstStyle/>
            <a:p>
              <a:pPr algn="ctr">
                <a:lnSpc>
                  <a:spcPct val="100000"/>
                </a:lnSpc>
                <a:spcBef>
                  <a:spcPct val="0"/>
                </a:spcBef>
                <a:buNone/>
              </a:pPr>
              <a:r>
                <a:rPr lang="en-GB" altLang="en-US" sz="2800" dirty="0"/>
                <a:t>17 + 11 =  </a:t>
              </a:r>
            </a:p>
            <a:p>
              <a:pPr algn="ctr">
                <a:lnSpc>
                  <a:spcPct val="100000"/>
                </a:lnSpc>
                <a:spcBef>
                  <a:spcPct val="0"/>
                </a:spcBef>
                <a:buNone/>
              </a:pPr>
              <a:endParaRPr lang="en-GB" altLang="en-US" sz="2800" dirty="0"/>
            </a:p>
            <a:p>
              <a:pPr algn="ctr">
                <a:lnSpc>
                  <a:spcPct val="100000"/>
                </a:lnSpc>
                <a:spcBef>
                  <a:spcPct val="0"/>
                </a:spcBef>
                <a:buNone/>
              </a:pPr>
              <a:r>
                <a:rPr lang="en-GB" altLang="en-US" sz="2800" dirty="0"/>
                <a:t>14 + 12 = </a:t>
              </a:r>
            </a:p>
            <a:p>
              <a:pPr algn="ctr">
                <a:spcBef>
                  <a:spcPct val="0"/>
                </a:spcBef>
              </a:pPr>
              <a:endParaRPr lang="en-GB" altLang="en-US" sz="2800" dirty="0"/>
            </a:p>
            <a:p>
              <a:pPr algn="ctr">
                <a:spcBef>
                  <a:spcPct val="0"/>
                </a:spcBef>
              </a:pPr>
              <a:r>
                <a:rPr lang="en-GB" altLang="en-US" sz="2800" dirty="0"/>
                <a:t>16 + 12 =  </a:t>
              </a:r>
            </a:p>
            <a:p>
              <a:pPr algn="ctr">
                <a:spcBef>
                  <a:spcPct val="0"/>
                </a:spcBef>
              </a:pPr>
              <a:endParaRPr lang="en-GB" altLang="en-US" sz="2800" dirty="0"/>
            </a:p>
            <a:p>
              <a:pPr algn="ctr">
                <a:spcBef>
                  <a:spcPct val="0"/>
                </a:spcBef>
              </a:pPr>
              <a:r>
                <a:rPr lang="en-GB" altLang="en-US" sz="2800" dirty="0"/>
                <a:t>15 + 14 = </a:t>
              </a:r>
            </a:p>
            <a:p>
              <a:pPr algn="ctr">
                <a:spcBef>
                  <a:spcPct val="0"/>
                </a:spcBef>
              </a:pPr>
              <a:endParaRPr lang="en-GB" altLang="en-US" sz="2800" dirty="0"/>
            </a:p>
            <a:p>
              <a:pPr algn="ctr">
                <a:spcBef>
                  <a:spcPct val="0"/>
                </a:spcBef>
              </a:pPr>
              <a:r>
                <a:rPr lang="en-GB" altLang="en-US" sz="2800" dirty="0"/>
                <a:t>23 + 11 =  </a:t>
              </a:r>
            </a:p>
          </p:txBody>
        </p:sp>
        <p:sp>
          <p:nvSpPr>
            <p:cNvPr id="27" name="Rounded Rectangle 26"/>
            <p:cNvSpPr/>
            <p:nvPr/>
          </p:nvSpPr>
          <p:spPr>
            <a:xfrm>
              <a:off x="647700" y="1775310"/>
              <a:ext cx="2346960" cy="4328309"/>
            </a:xfrm>
            <a:prstGeom prst="roundRect">
              <a:avLst>
                <a:gd name="adj" fmla="val 10174"/>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3369682" y="1325730"/>
            <a:ext cx="2346960" cy="4328309"/>
            <a:chOff x="3417044" y="1775310"/>
            <a:chExt cx="2346960" cy="4328309"/>
          </a:xfrm>
        </p:grpSpPr>
        <p:sp>
          <p:nvSpPr>
            <p:cNvPr id="29" name="TextBox 28"/>
            <p:cNvSpPr txBox="1"/>
            <p:nvPr/>
          </p:nvSpPr>
          <p:spPr>
            <a:xfrm>
              <a:off x="3546584" y="1958191"/>
              <a:ext cx="2095500" cy="3970318"/>
            </a:xfrm>
            <a:prstGeom prst="rect">
              <a:avLst/>
            </a:prstGeom>
            <a:noFill/>
          </p:spPr>
          <p:txBody>
            <a:bodyPr wrap="square" rtlCol="0">
              <a:spAutoFit/>
            </a:bodyPr>
            <a:lstStyle/>
            <a:p>
              <a:pPr algn="ctr">
                <a:lnSpc>
                  <a:spcPct val="100000"/>
                </a:lnSpc>
                <a:spcBef>
                  <a:spcPct val="0"/>
                </a:spcBef>
                <a:buNone/>
              </a:pPr>
              <a:r>
                <a:rPr lang="en-GB" altLang="en-US" sz="2800" dirty="0"/>
                <a:t>26 + 13 =  </a:t>
              </a:r>
            </a:p>
            <a:p>
              <a:pPr algn="ctr">
                <a:lnSpc>
                  <a:spcPct val="100000"/>
                </a:lnSpc>
                <a:spcBef>
                  <a:spcPct val="0"/>
                </a:spcBef>
                <a:buNone/>
              </a:pPr>
              <a:endParaRPr lang="en-GB" altLang="en-US" sz="2800" dirty="0"/>
            </a:p>
            <a:p>
              <a:pPr algn="ctr">
                <a:lnSpc>
                  <a:spcPct val="100000"/>
                </a:lnSpc>
                <a:spcBef>
                  <a:spcPct val="0"/>
                </a:spcBef>
                <a:buNone/>
              </a:pPr>
              <a:r>
                <a:rPr lang="en-GB" altLang="en-US" sz="2800" dirty="0"/>
                <a:t>37 + 12 = </a:t>
              </a:r>
            </a:p>
            <a:p>
              <a:pPr algn="ctr">
                <a:spcBef>
                  <a:spcPct val="0"/>
                </a:spcBef>
              </a:pPr>
              <a:endParaRPr lang="en-GB" altLang="en-US" sz="2800" dirty="0"/>
            </a:p>
            <a:p>
              <a:pPr algn="ctr">
                <a:spcBef>
                  <a:spcPct val="0"/>
                </a:spcBef>
              </a:pPr>
              <a:r>
                <a:rPr lang="en-GB" altLang="en-US" sz="2800" dirty="0"/>
                <a:t>24 + 22 =  </a:t>
              </a:r>
            </a:p>
            <a:p>
              <a:pPr algn="ctr">
                <a:spcBef>
                  <a:spcPct val="0"/>
                </a:spcBef>
              </a:pPr>
              <a:endParaRPr lang="en-GB" altLang="en-US" sz="2800" dirty="0"/>
            </a:p>
            <a:p>
              <a:pPr algn="ctr">
                <a:spcBef>
                  <a:spcPct val="0"/>
                </a:spcBef>
              </a:pPr>
              <a:r>
                <a:rPr lang="en-GB" altLang="en-US" sz="2800" dirty="0"/>
                <a:t>28 + 21 = </a:t>
              </a:r>
            </a:p>
            <a:p>
              <a:pPr algn="ctr">
                <a:spcBef>
                  <a:spcPct val="0"/>
                </a:spcBef>
              </a:pPr>
              <a:endParaRPr lang="en-GB" altLang="en-US" sz="2800" dirty="0"/>
            </a:p>
            <a:p>
              <a:pPr algn="ctr">
                <a:spcBef>
                  <a:spcPct val="0"/>
                </a:spcBef>
              </a:pPr>
              <a:r>
                <a:rPr lang="en-GB" altLang="en-US" sz="2800" dirty="0"/>
                <a:t>33 + 21 =  </a:t>
              </a:r>
            </a:p>
          </p:txBody>
        </p:sp>
        <p:sp>
          <p:nvSpPr>
            <p:cNvPr id="30" name="Rounded Rectangle 29"/>
            <p:cNvSpPr/>
            <p:nvPr/>
          </p:nvSpPr>
          <p:spPr>
            <a:xfrm>
              <a:off x="3417044" y="1775310"/>
              <a:ext cx="2346960" cy="4328309"/>
            </a:xfrm>
            <a:prstGeom prst="roundRect">
              <a:avLst>
                <a:gd name="adj" fmla="val 10174"/>
              </a:avLst>
            </a:prstGeom>
            <a:no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6091664" y="1325730"/>
            <a:ext cx="2346960" cy="4328309"/>
            <a:chOff x="6091664" y="1775310"/>
            <a:chExt cx="2346960" cy="4328309"/>
          </a:xfrm>
        </p:grpSpPr>
        <p:sp>
          <p:nvSpPr>
            <p:cNvPr id="31" name="TextBox 30"/>
            <p:cNvSpPr txBox="1"/>
            <p:nvPr/>
          </p:nvSpPr>
          <p:spPr>
            <a:xfrm>
              <a:off x="6221204" y="1958191"/>
              <a:ext cx="2095500" cy="3970318"/>
            </a:xfrm>
            <a:prstGeom prst="rect">
              <a:avLst/>
            </a:prstGeom>
            <a:noFill/>
          </p:spPr>
          <p:txBody>
            <a:bodyPr wrap="square" rtlCol="0">
              <a:spAutoFit/>
            </a:bodyPr>
            <a:lstStyle/>
            <a:p>
              <a:pPr algn="ctr">
                <a:lnSpc>
                  <a:spcPct val="100000"/>
                </a:lnSpc>
                <a:spcBef>
                  <a:spcPct val="0"/>
                </a:spcBef>
                <a:buNone/>
              </a:pPr>
              <a:r>
                <a:rPr lang="en-GB" altLang="en-US" sz="2800" dirty="0">
                  <a:latin typeface="Twinkl" pitchFamily="2" charset="0"/>
                </a:rPr>
                <a:t>38 + 20 =  </a:t>
              </a:r>
            </a:p>
            <a:p>
              <a:pPr algn="ctr">
                <a:lnSpc>
                  <a:spcPct val="100000"/>
                </a:lnSpc>
                <a:spcBef>
                  <a:spcPct val="0"/>
                </a:spcBef>
                <a:buNone/>
              </a:pPr>
              <a:endParaRPr lang="en-GB" altLang="en-US" sz="2800" dirty="0">
                <a:latin typeface="Twinkl" pitchFamily="2" charset="0"/>
              </a:endParaRPr>
            </a:p>
            <a:p>
              <a:pPr algn="ctr">
                <a:lnSpc>
                  <a:spcPct val="100000"/>
                </a:lnSpc>
                <a:spcBef>
                  <a:spcPct val="0"/>
                </a:spcBef>
                <a:buNone/>
              </a:pPr>
              <a:r>
                <a:rPr lang="en-GB" altLang="en-US" sz="2800" dirty="0">
                  <a:latin typeface="Twinkl" pitchFamily="2" charset="0"/>
                </a:rPr>
                <a:t>37 + 13 = </a:t>
              </a:r>
            </a:p>
            <a:p>
              <a:pPr algn="ctr">
                <a:spcBef>
                  <a:spcPct val="0"/>
                </a:spcBef>
              </a:pPr>
              <a:endParaRPr lang="en-GB" altLang="en-US" sz="2800" dirty="0">
                <a:latin typeface="Twinkl" pitchFamily="2" charset="0"/>
              </a:endParaRPr>
            </a:p>
            <a:p>
              <a:pPr algn="ctr">
                <a:spcBef>
                  <a:spcPct val="0"/>
                </a:spcBef>
              </a:pPr>
              <a:r>
                <a:rPr lang="en-GB" altLang="en-US" sz="2800" dirty="0">
                  <a:latin typeface="Twinkl" pitchFamily="2" charset="0"/>
                </a:rPr>
                <a:t>36 + 14 =  </a:t>
              </a:r>
            </a:p>
            <a:p>
              <a:pPr algn="ctr">
                <a:spcBef>
                  <a:spcPct val="0"/>
                </a:spcBef>
              </a:pPr>
              <a:endParaRPr lang="en-GB" altLang="en-US" sz="2800" dirty="0">
                <a:latin typeface="Twinkl" pitchFamily="2" charset="0"/>
              </a:endParaRPr>
            </a:p>
            <a:p>
              <a:pPr algn="ctr">
                <a:spcBef>
                  <a:spcPct val="0"/>
                </a:spcBef>
              </a:pPr>
              <a:r>
                <a:rPr lang="en-GB" altLang="en-US" sz="2800" dirty="0">
                  <a:latin typeface="Twinkl" pitchFamily="2" charset="0"/>
                </a:rPr>
                <a:t>29 + 11 = </a:t>
              </a:r>
            </a:p>
            <a:p>
              <a:pPr algn="ctr">
                <a:spcBef>
                  <a:spcPct val="0"/>
                </a:spcBef>
              </a:pPr>
              <a:endParaRPr lang="en-GB" altLang="en-US" sz="2800" dirty="0">
                <a:latin typeface="Twinkl" pitchFamily="2" charset="0"/>
              </a:endParaRPr>
            </a:p>
            <a:p>
              <a:pPr algn="ctr">
                <a:spcBef>
                  <a:spcPct val="0"/>
                </a:spcBef>
              </a:pPr>
              <a:r>
                <a:rPr lang="en-GB" altLang="en-US" sz="2800" dirty="0">
                  <a:latin typeface="Twinkl" pitchFamily="2" charset="0"/>
                </a:rPr>
                <a:t>32 + 19 =  </a:t>
              </a:r>
            </a:p>
          </p:txBody>
        </p:sp>
        <p:sp>
          <p:nvSpPr>
            <p:cNvPr id="32" name="Rounded Rectangle 31"/>
            <p:cNvSpPr/>
            <p:nvPr/>
          </p:nvSpPr>
          <p:spPr>
            <a:xfrm>
              <a:off x="6091664" y="1775310"/>
              <a:ext cx="2346960" cy="4328309"/>
            </a:xfrm>
            <a:prstGeom prst="roundRect">
              <a:avLst>
                <a:gd name="adj" fmla="val 10174"/>
              </a:avLst>
            </a:prstGeom>
            <a:no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Rounded Rectangle 35">
            <a:hlinkClick r:id="rId2" action="ppaction://hlinksldjump"/>
          </p:cNvPr>
          <p:cNvSpPr/>
          <p:nvPr/>
        </p:nvSpPr>
        <p:spPr>
          <a:xfrm>
            <a:off x="3369682" y="5852160"/>
            <a:ext cx="2346960" cy="419100"/>
          </a:xfrm>
          <a:prstGeom prst="roundRect">
            <a:avLst/>
          </a:prstGeom>
          <a:ln w="38100">
            <a:solidFill>
              <a:srgbClr val="25B7B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Reveal Answers</a:t>
            </a:r>
          </a:p>
        </p:txBody>
      </p:sp>
    </p:spTree>
    <p:extLst>
      <p:ext uri="{BB962C8B-B14F-4D97-AF65-F5344CB8AC3E}">
        <p14:creationId xmlns:p14="http://schemas.microsoft.com/office/powerpoint/2010/main" val="1330688882"/>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52347B2A-9523-467B-9247-56728D36972D}" vid="{A45CB5A9-C685-4E6A-B517-7B3840E9BA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102</TotalTime>
  <Words>411</Words>
  <Application>Microsoft Office PowerPoint</Application>
  <PresentationFormat>On-screen Show (4:3)</PresentationFormat>
  <Paragraphs>140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Twinkl</vt:lpstr>
      <vt:lpstr>Sassoon Infant Rg</vt:lpstr>
      <vt:lpstr>Calibri</vt:lpstr>
      <vt:lpstr>Twinkl SemiBold</vt:lpstr>
      <vt:lpstr>Office Theme</vt:lpstr>
      <vt:lpstr>PowerPoint Presentation</vt:lpstr>
      <vt:lpstr>Split Strategy for Addition</vt:lpstr>
      <vt:lpstr>Split Strategy for Addition</vt:lpstr>
      <vt:lpstr>Split Strategy for Addition</vt:lpstr>
      <vt:lpstr>Split Strategy for Addition</vt:lpstr>
      <vt:lpstr>Split Strategy for Addition</vt:lpstr>
      <vt:lpstr>Split Strategy for Addition</vt:lpstr>
      <vt:lpstr>Split Strategy for Addition</vt:lpstr>
      <vt:lpstr>Solve the following questions using split strategy.</vt:lpstr>
      <vt:lpstr>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Mews</dc:creator>
  <cp:lastModifiedBy>marwa zakzouk</cp:lastModifiedBy>
  <cp:revision>12</cp:revision>
  <dcterms:created xsi:type="dcterms:W3CDTF">2020-07-15T09:22:24Z</dcterms:created>
  <dcterms:modified xsi:type="dcterms:W3CDTF">2023-10-13T11:12:16Z</dcterms:modified>
</cp:coreProperties>
</file>