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46A1CD-DCCF-410F-98E7-C9DC2F93277C}">
          <p14:sldIdLst>
            <p14:sldId id="256"/>
            <p14:sldId id="261"/>
          </p14:sldIdLst>
        </p14:section>
        <p14:section name="Untitled Section" id="{1362A8A8-51A8-466B-B7B5-10394E1409E2}">
          <p14:sldIdLst>
            <p14:sldId id="257"/>
            <p14:sldId id="259"/>
            <p14:sldId id="260"/>
          </p14:sldIdLst>
        </p14:section>
        <p14:section name="Untitled Section" id="{21E69A26-38E6-41C5-914B-1898C6E56174}">
          <p14:sldIdLst>
            <p14:sldId id="258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D2F78-9BC4-4D7D-9A77-C48B874129BB}" v="628" dt="2023-09-30T07:43:11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igem.org/Team:Manchester/Human_Practices/Outrea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adifeloft.wordpress.com/2014/03/19/infographic-advic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cabulizate.blogspot.com/2009_11_01_archive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6190" y="2944090"/>
            <a:ext cx="4502000" cy="1089378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latin typeface="Times New Roman"/>
                <a:ea typeface="Calibri Light"/>
                <a:cs typeface="Calibri Light"/>
              </a:rPr>
              <a:t>Y5 Unit1 Lesson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191" y="318037"/>
            <a:ext cx="5094667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dirty="0">
                <a:latin typeface="Times New Roman"/>
                <a:ea typeface="Calibri"/>
                <a:cs typeface="Calibri"/>
              </a:rPr>
              <a:t>   How do I show survey         results?</a:t>
            </a:r>
            <a:endParaRPr lang="en-US" sz="3600" dirty="0">
              <a:latin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ipboard with a check mark and people&#10;&#10;Description automatically generated">
            <a:extLst>
              <a:ext uri="{FF2B5EF4-FFF2-40B4-BE49-F238E27FC236}">
                <a16:creationId xmlns:a16="http://schemas.microsoft.com/office/drawing/2014/main" id="{C0C5D667-2899-3CEA-4719-9C976129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7618" y="1529182"/>
            <a:ext cx="5197335" cy="39948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C8D76B-6ABF-041E-BBD1-F465266CD194}"/>
              </a:ext>
            </a:extLst>
          </p:cNvPr>
          <p:cNvSpPr txBox="1"/>
          <p:nvPr/>
        </p:nvSpPr>
        <p:spPr>
          <a:xfrm>
            <a:off x="4068264" y="5324008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FC581-935F-95C6-5474-9157D9BBEF74}"/>
              </a:ext>
            </a:extLst>
          </p:cNvPr>
          <p:cNvSpPr/>
          <p:nvPr/>
        </p:nvSpPr>
        <p:spPr>
          <a:xfrm>
            <a:off x="3570111" y="5334000"/>
            <a:ext cx="293511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A59C-1729-4FEE-A986-AEA714B1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/>
                <a:ea typeface="+mj-lt"/>
                <a:cs typeface="+mj-lt"/>
              </a:rPr>
              <a:t> look at the survey worksheet 1.4 to work as pairs to create an infographic </a:t>
            </a:r>
            <a:endParaRPr lang="en-US" sz="2400" b="1">
              <a:latin typeface="Times New Roman"/>
              <a:ea typeface="Calibri Light"/>
              <a:cs typeface="Calibri Light"/>
            </a:endParaRPr>
          </a:p>
          <a:p>
            <a:r>
              <a:rPr lang="en-US" sz="2400" b="1" dirty="0">
                <a:latin typeface="Times New Roman"/>
                <a:ea typeface="+mj-lt"/>
                <a:cs typeface="+mj-lt"/>
              </a:rPr>
              <a:t>. present the infographics to the class.</a:t>
            </a:r>
            <a:endParaRPr lang="en-US" sz="2400" b="1">
              <a:latin typeface="Times New Roman"/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Content Placeholder 3" descr="A infographic of a business&#10;&#10;Description automatically generated">
            <a:extLst>
              <a:ext uri="{FF2B5EF4-FFF2-40B4-BE49-F238E27FC236}">
                <a16:creationId xmlns:a16="http://schemas.microsoft.com/office/drawing/2014/main" id="{37528BF5-DB96-57C5-159E-45F1D57D8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6806" y="1656292"/>
            <a:ext cx="6721943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DCD11-6CBC-CCB6-AE11-9A1821C22DB4}"/>
              </a:ext>
            </a:extLst>
          </p:cNvPr>
          <p:cNvSpPr txBox="1"/>
          <p:nvPr/>
        </p:nvSpPr>
        <p:spPr>
          <a:xfrm>
            <a:off x="2707041" y="6007630"/>
            <a:ext cx="672147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3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A2552-32F0-2906-ACF6-17819006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endParaRPr lang="en-US" sz="40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009F0-BBB6-1422-86C7-C4E0DB96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051756"/>
            <a:ext cx="4646905" cy="43045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/>
                <a:ea typeface="Calibri"/>
                <a:cs typeface="Calibri"/>
              </a:rPr>
              <a:t>Is it safe?</a:t>
            </a:r>
          </a:p>
          <a:p>
            <a:r>
              <a:rPr lang="en-US" sz="2400" dirty="0">
                <a:latin typeface="Times New Roman"/>
                <a:ea typeface="Calibri"/>
                <a:cs typeface="Calibri"/>
              </a:rPr>
              <a:t>Is it cheap?</a:t>
            </a:r>
          </a:p>
          <a:p>
            <a:r>
              <a:rPr lang="en-US" sz="2400" dirty="0">
                <a:latin typeface="Times New Roman"/>
                <a:ea typeface="Calibri"/>
                <a:cs typeface="Calibri"/>
              </a:rPr>
              <a:t>Is it quick to build?</a:t>
            </a:r>
            <a:endParaRPr lang="en-US" sz="2400">
              <a:latin typeface="Times New Roman"/>
              <a:ea typeface="+mn-lt"/>
              <a:cs typeface="+mn-lt"/>
            </a:endParaRPr>
          </a:p>
          <a:p>
            <a:r>
              <a:rPr lang="en-US" sz="2400" dirty="0">
                <a:latin typeface="Times New Roman"/>
                <a:ea typeface="Calibri"/>
                <a:cs typeface="Calibri"/>
              </a:rPr>
              <a:t>Is it resistance for natural disasters?</a:t>
            </a: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6249268B-A0F1-289B-5B10-F8023F516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10" r="21386" b="-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FC6BE-ECB3-E47E-0C50-84A50390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blue and black letters&#10;&#10;Description automatically generated">
            <a:extLst>
              <a:ext uri="{FF2B5EF4-FFF2-40B4-BE49-F238E27FC236}">
                <a16:creationId xmlns:a16="http://schemas.microsoft.com/office/drawing/2014/main" id="{CCAE27A3-F017-61DD-8CD9-89CDF356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8955" y="812912"/>
            <a:ext cx="9875259" cy="19503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E1B1-B42C-3516-30B8-CB230115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447" y="3644563"/>
            <a:ext cx="9279020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dirty="0">
              <a:latin typeface="Times New Roman"/>
              <a:ea typeface="Calibri"/>
              <a:cs typeface="Calibri"/>
            </a:endParaRPr>
          </a:p>
          <a:p>
            <a:r>
              <a:rPr lang="en-US" b="1" dirty="0">
                <a:latin typeface="Times New Roman"/>
                <a:ea typeface="Calibri"/>
                <a:cs typeface="Calibri"/>
              </a:rPr>
              <a:t>Revise Infographics – Survey Top Tips (PPT ) on Firefly </a:t>
            </a:r>
          </a:p>
          <a:p>
            <a:endParaRPr lang="en-US" sz="2400" dirty="0">
              <a:latin typeface="Times New Roman"/>
              <a:ea typeface="Calibri"/>
              <a:cs typeface="Calibri"/>
            </a:endParaRPr>
          </a:p>
          <a:p>
            <a:endParaRPr lang="en-US" sz="200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04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E7B1-225C-7CAA-113F-4D5EC127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hand holding a pencil and writing on a paper&#10;&#10;Description automatically generated">
            <a:extLst>
              <a:ext uri="{FF2B5EF4-FFF2-40B4-BE49-F238E27FC236}">
                <a16:creationId xmlns:a16="http://schemas.microsoft.com/office/drawing/2014/main" id="{47C48042-9EE8-390F-5817-443B9FDA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889" y="1350169"/>
            <a:ext cx="8424333" cy="4653138"/>
          </a:xfrm>
        </p:spPr>
      </p:pic>
    </p:spTree>
    <p:extLst>
      <p:ext uri="{BB962C8B-B14F-4D97-AF65-F5344CB8AC3E}">
        <p14:creationId xmlns:p14="http://schemas.microsoft.com/office/powerpoint/2010/main" val="102161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F199-D64B-2D88-C4F8-B8917A55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ea typeface="+mj-lt"/>
                <a:cs typeface="+mj-lt"/>
              </a:rPr>
              <a:t>-Look at the samples of infographics  remember what infographic features are.</a:t>
            </a:r>
            <a:endParaRPr lang="en-US" sz="2400" dirty="0">
              <a:latin typeface="Times New Roman"/>
              <a:ea typeface="Calibri Light" panose="020F0302020204030204"/>
              <a:cs typeface="Calibri Light" panose="020F0302020204030204"/>
            </a:endParaRPr>
          </a:p>
          <a:p>
            <a:endParaRPr lang="en-US"/>
          </a:p>
        </p:txBody>
      </p:sp>
      <p:pic>
        <p:nvPicPr>
          <p:cNvPr id="4" name="Content Placeholder 3" descr="A close-up of a infographic&#10;&#10;Description automatically generated">
            <a:extLst>
              <a:ext uri="{FF2B5EF4-FFF2-40B4-BE49-F238E27FC236}">
                <a16:creationId xmlns:a16="http://schemas.microsoft.com/office/drawing/2014/main" id="{42738B89-D4CF-2ACD-586F-41C622930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1505392"/>
            <a:ext cx="8255000" cy="4639027"/>
          </a:xfrm>
        </p:spPr>
      </p:pic>
    </p:spTree>
    <p:extLst>
      <p:ext uri="{BB962C8B-B14F-4D97-AF65-F5344CB8AC3E}">
        <p14:creationId xmlns:p14="http://schemas.microsoft.com/office/powerpoint/2010/main" val="416323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7E0E-4B16-F58E-6D07-7E340344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D1A5F9-DF0F-17D9-0CB1-D9E9DB3EF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44656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11A8-BD85-96B9-0868-7F843C43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diagram&#10;&#10;Description automatically generated">
            <a:extLst>
              <a:ext uri="{FF2B5EF4-FFF2-40B4-BE49-F238E27FC236}">
                <a16:creationId xmlns:a16="http://schemas.microsoft.com/office/drawing/2014/main" id="{42679F08-E93B-DC9C-8F12-4461BED7B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889" y="1420725"/>
            <a:ext cx="8396111" cy="4723694"/>
          </a:xfrm>
        </p:spPr>
      </p:pic>
    </p:spTree>
    <p:extLst>
      <p:ext uri="{BB962C8B-B14F-4D97-AF65-F5344CB8AC3E}">
        <p14:creationId xmlns:p14="http://schemas.microsoft.com/office/powerpoint/2010/main" val="9155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C93D-D564-2592-3378-517856B1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89" y="365125"/>
            <a:ext cx="11291710" cy="1353785"/>
          </a:xfrm>
        </p:spPr>
        <p:txBody>
          <a:bodyPr/>
          <a:lstStyle/>
          <a:p>
            <a:endParaRPr lang="en-US" sz="1200" dirty="0">
              <a:ea typeface="Calibri Light"/>
              <a:cs typeface="Calibri Light"/>
            </a:endParaRPr>
          </a:p>
          <a:p>
            <a:r>
              <a:rPr lang="en-US" sz="3200" dirty="0">
                <a:latin typeface="Times New Roman"/>
                <a:ea typeface="+mj-lt"/>
                <a:cs typeface="+mj-lt"/>
              </a:rPr>
              <a:t>Read  Adriana’s message and suggest ways in which she could show her results .</a:t>
            </a:r>
            <a:endParaRPr lang="en-US" sz="3200" dirty="0">
              <a:latin typeface="Times New Roman"/>
              <a:ea typeface="Calibri Light" panose="020F0302020204030204"/>
              <a:cs typeface="Calibri Light" panose="020F0302020204030204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2D138-68BB-1D65-28AC-8D25C2452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841" y="1726847"/>
            <a:ext cx="7674317" cy="4351338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3E231D-805D-C409-EAF7-D8CE67B01CA6}"/>
              </a:ext>
            </a:extLst>
          </p:cNvPr>
          <p:cNvSpPr/>
          <p:nvPr/>
        </p:nvSpPr>
        <p:spPr>
          <a:xfrm>
            <a:off x="3810000" y="5037665"/>
            <a:ext cx="3287888" cy="3245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</a:rPr>
              <a:t>P.10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2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B627E-BAD1-F48C-BFBD-B6CC5543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634" y="1420090"/>
            <a:ext cx="4036334" cy="2528711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600" kern="1200" dirty="0"/>
            </a:br>
            <a:r>
              <a:rPr lang="en-US" sz="2600" kern="1200" dirty="0">
                <a:latin typeface="+mj-lt"/>
                <a:ea typeface="+mj-ea"/>
                <a:cs typeface="+mj-cs"/>
              </a:rPr>
              <a:t>         </a:t>
            </a:r>
            <a:br>
              <a:rPr lang="en-US" sz="2600" kern="1200" dirty="0"/>
            </a:br>
            <a:r>
              <a:rPr lang="en-US" sz="26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 together and look at the results in w.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sheet 1.4 and write the survey questions and answers .</a:t>
            </a:r>
            <a:endParaRPr lang="en-US" sz="2800" b="1" kern="1200">
              <a:solidFill>
                <a:schemeClr val="accent1"/>
              </a:solidFill>
              <a:latin typeface="+mj-lt"/>
              <a:ea typeface="Calibri Light"/>
              <a:cs typeface="Calibri Light"/>
            </a:endParaRPr>
          </a:p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sheet of paper with text&#10;&#10;Description automatically generated">
            <a:extLst>
              <a:ext uri="{FF2B5EF4-FFF2-40B4-BE49-F238E27FC236}">
                <a16:creationId xmlns:a16="http://schemas.microsoft.com/office/drawing/2014/main" id="{B9A3BAFC-803F-81BB-C711-9193CA2E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145" y="666728"/>
            <a:ext cx="3798724" cy="54657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29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285C55D3-B184-DB9A-2E88-8F9CFEB5B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4" r="10099" b="9083"/>
          <a:stretch/>
        </p:blipFill>
        <p:spPr>
          <a:xfrm>
            <a:off x="3749266" y="-366879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214BF-8FAC-FF37-2493-0E34C20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48" y="3704696"/>
            <a:ext cx="4023360" cy="946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 Share the answers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0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19602-B4E2-F590-F2FD-E83E8496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630" y="507715"/>
            <a:ext cx="7152170" cy="1297341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 </a:t>
            </a:r>
            <a:r>
              <a:rPr lang="en-US" dirty="0">
                <a:latin typeface="Times New Roman"/>
                <a:ea typeface="Calibri Light"/>
                <a:cs typeface="Calibri Light"/>
              </a:rPr>
              <a:t>Top Tips to create an infographic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oster of a lunch tray&#10;&#10;Description automatically generated">
            <a:extLst>
              <a:ext uri="{FF2B5EF4-FFF2-40B4-BE49-F238E27FC236}">
                <a16:creationId xmlns:a16="http://schemas.microsoft.com/office/drawing/2014/main" id="{4C052C7E-AAB9-8373-1776-8205FDC9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46" y="1315626"/>
            <a:ext cx="3642476" cy="484722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6264-42E4-CEE4-652F-0FF0C53D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074" y="1984443"/>
            <a:ext cx="5698726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Use images and words together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Include numbers and fractions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Make your infographic easy to understand and attractive to look at.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Y5 Unit1 Lesson 5</vt:lpstr>
      <vt:lpstr>PowerPoint Presentation</vt:lpstr>
      <vt:lpstr>-Look at the samples of infographics  remember what infographic features are. </vt:lpstr>
      <vt:lpstr>PowerPoint Presentation</vt:lpstr>
      <vt:lpstr>PowerPoint Presentation</vt:lpstr>
      <vt:lpstr> Read  Adriana’s message and suggest ways in which she could show her results . </vt:lpstr>
      <vt:lpstr>            work together and look at the results in w. sheet 1.4 and write the survey questions and answers .  </vt:lpstr>
      <vt:lpstr> Share the answers </vt:lpstr>
      <vt:lpstr> Top Tips to create an infographic</vt:lpstr>
      <vt:lpstr> look at the survey worksheet 1.4 to work as pairs to create an infographic  . present the infographics to the class.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199</cp:revision>
  <dcterms:created xsi:type="dcterms:W3CDTF">2023-09-30T07:00:01Z</dcterms:created>
  <dcterms:modified xsi:type="dcterms:W3CDTF">2023-09-30T07:43:13Z</dcterms:modified>
</cp:coreProperties>
</file>