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12" r:id="rId3"/>
  </p:sldMasterIdLst>
  <p:notesMasterIdLst>
    <p:notesMasterId r:id="rId12"/>
  </p:notesMasterIdLst>
  <p:handoutMasterIdLst>
    <p:handoutMasterId r:id="rId13"/>
  </p:handoutMasterIdLst>
  <p:sldIdLst>
    <p:sldId id="257" r:id="rId4"/>
    <p:sldId id="259" r:id="rId5"/>
    <p:sldId id="326" r:id="rId6"/>
    <p:sldId id="327" r:id="rId7"/>
    <p:sldId id="328" r:id="rId8"/>
    <p:sldId id="329" r:id="rId9"/>
    <p:sldId id="330" r:id="rId10"/>
    <p:sldId id="32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5" d="100"/>
          <a:sy n="85" d="100"/>
        </p:scale>
        <p:origin x="140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8CDDE2-F70D-39B4-4CD6-F7517C2898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5A3E0-3135-8892-CCCF-553B331A84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9FA15-1A33-44AC-9DE7-46977389497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17B5A-A698-5FD6-8ECD-5B2CDD13CD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D1525-D52C-C488-9629-C031B6E8FC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05E2-1C84-4B09-857C-D6B1317A8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31A4-BD55-4C2B-8D47-E20E5DCB8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5DB1-DB7A-4346-8367-B503D20F6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9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64e038bdd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64e038bdd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88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92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50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F4BAF53-3967-C549-A041-59D416AB2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99D1C-C626-3F47-9A65-EBD87EF16151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6586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10/1/2022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8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F4BAF53-3967-C549-A041-59D416AB2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99D1C-C626-3F47-9A65-EBD87EF16151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56412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BDECDBE-30E4-6644-918F-2944D45C1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6ED2C-A9D7-474A-8469-E6AF94AE87A7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875296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2A5A7E-7E1A-C945-B506-8811AB5B2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8B769-AF9E-C845-8610-A208A95148C3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88782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1737EF-78A9-634B-9EB9-A29914E79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3AD1A-5FB6-0348-9EC8-44F9687BC899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4126559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EB2CB3E-2B0D-844F-9634-455B0F127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5E63CE-BD82-AD40-9FC2-28E221C2DCD5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462860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AA4A5D4-21B0-1943-92A1-FBC4CAFBD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BFA51-A0AE-ED40-B129-7A6D59404D04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87301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10/1/2022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4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F4BAF53-3967-C549-A041-59D416AB2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99D1C-C626-3F47-9A65-EBD87EF16151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645726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BDECDBE-30E4-6644-918F-2944D45C1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6ED2C-A9D7-474A-8469-E6AF94AE87A7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51491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BDECDBE-30E4-6644-918F-2944D45C1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6ED2C-A9D7-474A-8469-E6AF94AE87A7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145944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2A5A7E-7E1A-C945-B506-8811AB5B2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8B769-AF9E-C845-8610-A208A95148C3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4020821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383C96B-1CBF-5A45-A971-2963B2DD1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DB377-3642-984B-AE94-425EC1CF7C1B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4011490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7C26D15-1C38-A640-9F60-264BF3692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98D4A-A90C-8B48-8468-162BEB17C098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998734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1737EF-78A9-634B-9EB9-A29914E79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3AD1A-5FB6-0348-9EC8-44F9687BC899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985668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09CDCB1-8303-FB4E-965F-CD8A097A6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5F211-1B56-A545-9DB0-6A214A27C3EC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973236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AA4A5D4-21B0-1943-92A1-FBC4CAFBD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BFA51-A0AE-ED40-B129-7A6D59404D04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624564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10/1/2022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4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2A5A7E-7E1A-C945-B506-8811AB5B2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8B769-AF9E-C845-8610-A208A95148C3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280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383C96B-1CBF-5A45-A971-2963B2DD1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DB377-3642-984B-AE94-425EC1CF7C1B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35272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7C26D15-1C38-A640-9F60-264BF3692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98D4A-A90C-8B48-8468-162BEB17C098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17100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1737EF-78A9-634B-9EB9-A29914E79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3AD1A-5FB6-0348-9EC8-44F9687BC899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35682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EB2CB3E-2B0D-844F-9634-455B0F127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5E63CE-BD82-AD40-9FC2-28E221C2DCD5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90298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09CDCB1-8303-FB4E-965F-CD8A097A6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5F211-1B56-A545-9DB0-6A214A27C3EC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61357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AA4A5D4-21B0-1943-92A1-FBC4CAFBD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BFA51-A0AE-ED40-B129-7A6D59404D04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72939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3C2AE1A-84B5-C54E-955F-C7AF7980227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9B0ED-2642-D84B-9CA9-8C4AACFE1408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550072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3C2AE1A-84B5-C54E-955F-C7AF7980227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9B0ED-2642-D84B-9CA9-8C4AACFE1408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4571452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9" r:id="rId4"/>
    <p:sldLayoutId id="2147483680" r:id="rId5"/>
    <p:sldLayoutId id="2147483682" r:id="rId6"/>
    <p:sldLayoutId id="214748368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3C2AE1A-84B5-C54E-955F-C7AF7980227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9B0ED-2642-D84B-9CA9-8C4AACFE1408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6218312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20" r:id="rId7"/>
    <p:sldLayoutId id="2147483721" r:id="rId8"/>
    <p:sldLayoutId id="214748372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7"/>
          <p:cNvGrpSpPr/>
          <p:nvPr/>
        </p:nvGrpSpPr>
        <p:grpSpPr>
          <a:xfrm>
            <a:off x="-27455" y="-13161"/>
            <a:ext cx="5971055" cy="1468143"/>
            <a:chOff x="-417139" y="-46637"/>
            <a:chExt cx="6613170" cy="1101107"/>
          </a:xfrm>
        </p:grpSpPr>
        <p:sp>
          <p:nvSpPr>
            <p:cNvPr id="104" name="Google Shape;104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4" name="Google Shape;114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15" name="Google Shape;115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24" name="Google Shape;124;p27"/>
          <p:cNvSpPr txBox="1">
            <a:spLocks noGrp="1"/>
          </p:cNvSpPr>
          <p:nvPr>
            <p:ph type="ctrTitle"/>
          </p:nvPr>
        </p:nvSpPr>
        <p:spPr>
          <a:xfrm>
            <a:off x="18970" y="2285814"/>
            <a:ext cx="7905830" cy="17655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Medium"/>
                <a:sym typeface="Fira Sans Medium"/>
              </a:rPr>
            </a:br>
            <a:endParaRPr sz="4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Medium"/>
              <a:sym typeface="Fira Sans Medium"/>
            </a:endParaRPr>
          </a:p>
        </p:txBody>
      </p:sp>
      <p:grpSp>
        <p:nvGrpSpPr>
          <p:cNvPr id="126" name="Google Shape;126;p27"/>
          <p:cNvGrpSpPr/>
          <p:nvPr/>
        </p:nvGrpSpPr>
        <p:grpSpPr>
          <a:xfrm flipH="1">
            <a:off x="6781800" y="-5683"/>
            <a:ext cx="2382158" cy="1468143"/>
            <a:chOff x="-1179139" y="2488688"/>
            <a:chExt cx="3260370" cy="1101107"/>
          </a:xfrm>
        </p:grpSpPr>
        <p:sp>
          <p:nvSpPr>
            <p:cNvPr id="127" name="Google Shape;127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9" name="Google Shape;149;p27"/>
          <p:cNvGrpSpPr/>
          <p:nvPr/>
        </p:nvGrpSpPr>
        <p:grpSpPr>
          <a:xfrm flipH="1">
            <a:off x="3332850" y="5445071"/>
            <a:ext cx="5846251" cy="1467731"/>
            <a:chOff x="-417139" y="-46637"/>
            <a:chExt cx="6613170" cy="1101107"/>
          </a:xfrm>
        </p:grpSpPr>
        <p:sp>
          <p:nvSpPr>
            <p:cNvPr id="150" name="Google Shape;150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60" name="Google Shape;160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61" name="Google Shape;161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0" name="Google Shape;170;p27"/>
          <p:cNvGrpSpPr/>
          <p:nvPr/>
        </p:nvGrpSpPr>
        <p:grpSpPr>
          <a:xfrm>
            <a:off x="-1" y="5445071"/>
            <a:ext cx="2157431" cy="1468143"/>
            <a:chOff x="-1179139" y="2488688"/>
            <a:chExt cx="3260370" cy="1101107"/>
          </a:xfrm>
        </p:grpSpPr>
        <p:sp>
          <p:nvSpPr>
            <p:cNvPr id="171" name="Google Shape;171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14BC379-1559-9140-ADF1-E0F188021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313" y="-142815"/>
            <a:ext cx="1734641" cy="2312855"/>
          </a:xfrm>
          <a:prstGeom prst="rect">
            <a:avLst/>
          </a:prstGeom>
        </p:spPr>
      </p:pic>
      <p:pic>
        <p:nvPicPr>
          <p:cNvPr id="88" name="Picture 87" descr="Logo, company name&#10;&#10;Description automatically generated">
            <a:extLst>
              <a:ext uri="{FF2B5EF4-FFF2-40B4-BE49-F238E27FC236}">
                <a16:creationId xmlns:a16="http://schemas.microsoft.com/office/drawing/2014/main" id="{F022CC05-2213-534E-9A6F-F308A4091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415" y="5015169"/>
            <a:ext cx="1765805" cy="2354407"/>
          </a:xfrm>
          <a:prstGeom prst="rect">
            <a:avLst/>
          </a:prstGeom>
        </p:spPr>
      </p:pic>
      <p:sp>
        <p:nvSpPr>
          <p:cNvPr id="89" name="Google Shape;125;p27">
            <a:extLst>
              <a:ext uri="{FF2B5EF4-FFF2-40B4-BE49-F238E27FC236}">
                <a16:creationId xmlns:a16="http://schemas.microsoft.com/office/drawing/2014/main" id="{EB619AA6-6E6F-A44F-9EBC-BEDC0727569D}"/>
              </a:ext>
            </a:extLst>
          </p:cNvPr>
          <p:cNvSpPr txBox="1">
            <a:spLocks/>
          </p:cNvSpPr>
          <p:nvPr/>
        </p:nvSpPr>
        <p:spPr>
          <a:xfrm>
            <a:off x="4423097" y="5838535"/>
            <a:ext cx="3981600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>
              <a:buClr>
                <a:srgbClr val="595959"/>
              </a:buClr>
            </a:pPr>
            <a:r>
              <a:rPr lang="en-GB" b="1" kern="0" dirty="0">
                <a:solidFill>
                  <a:srgbClr val="FFFFFF"/>
                </a:solidFill>
              </a:rPr>
              <a:t>English</a:t>
            </a:r>
          </a:p>
        </p:txBody>
      </p:sp>
      <p:pic>
        <p:nvPicPr>
          <p:cNvPr id="1026" name="Picture 2" descr="Vocabulary Lesson Plan - 1st Grade | OER Commons">
            <a:extLst>
              <a:ext uri="{FF2B5EF4-FFF2-40B4-BE49-F238E27FC236}">
                <a16:creationId xmlns:a16="http://schemas.microsoft.com/office/drawing/2014/main" id="{61236EEE-3C12-DD20-C5B7-CA50EBD1E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2" y="1779588"/>
            <a:ext cx="7316578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1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3"/>
          <p:cNvGrpSpPr/>
          <p:nvPr/>
        </p:nvGrpSpPr>
        <p:grpSpPr>
          <a:xfrm>
            <a:off x="4792488" y="2954859"/>
            <a:ext cx="3273243" cy="925600"/>
            <a:chOff x="4521063" y="3123400"/>
            <a:chExt cx="3273243" cy="694200"/>
          </a:xfrm>
          <a:solidFill>
            <a:schemeClr val="accent2"/>
          </a:solidFill>
        </p:grpSpPr>
        <p:sp>
          <p:nvSpPr>
            <p:cNvPr id="787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1" name="Google Shape;821;p33"/>
          <p:cNvSpPr txBox="1"/>
          <p:nvPr/>
        </p:nvSpPr>
        <p:spPr>
          <a:xfrm>
            <a:off x="4755829" y="2961200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latin typeface="Comic Sans MS" pitchFamily="66" charset="0"/>
                <a:ea typeface="Roboto"/>
                <a:cs typeface="Roboto"/>
                <a:sym typeface="Roboto"/>
              </a:rPr>
              <a:t>identify the meaning for the new words.</a:t>
            </a:r>
          </a:p>
        </p:txBody>
      </p:sp>
      <p:grpSp>
        <p:nvGrpSpPr>
          <p:cNvPr id="825" name="Google Shape;825;p33"/>
          <p:cNvGrpSpPr/>
          <p:nvPr/>
        </p:nvGrpSpPr>
        <p:grpSpPr>
          <a:xfrm>
            <a:off x="4758000" y="1729700"/>
            <a:ext cx="3273243" cy="826492"/>
            <a:chOff x="4521875" y="1199075"/>
            <a:chExt cx="3273243" cy="694200"/>
          </a:xfrm>
        </p:grpSpPr>
        <p:sp>
          <p:nvSpPr>
            <p:cNvPr id="826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understand what conjunctions mean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>
            <a:extLst>
              <a:ext uri="{FF2B5EF4-FFF2-40B4-BE49-F238E27FC236}">
                <a16:creationId xmlns:a16="http://schemas.microsoft.com/office/drawing/2014/main" id="{F8D1F15A-7FC0-8E4F-A7F3-D326D4EFF358}"/>
              </a:ext>
            </a:extLst>
          </p:cNvPr>
          <p:cNvSpPr txBox="1">
            <a:spLocks/>
          </p:cNvSpPr>
          <p:nvPr/>
        </p:nvSpPr>
        <p:spPr>
          <a:xfrm>
            <a:off x="1214705" y="747225"/>
            <a:ext cx="485742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By the end of the lesson, learners will be able to 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</a:p>
        </p:txBody>
      </p:sp>
      <p:grpSp>
        <p:nvGrpSpPr>
          <p:cNvPr id="2" name="Google Shape;825;p33">
            <a:extLst>
              <a:ext uri="{FF2B5EF4-FFF2-40B4-BE49-F238E27FC236}">
                <a16:creationId xmlns:a16="http://schemas.microsoft.com/office/drawing/2014/main" id="{E81EBB10-6165-59CE-F4A1-312A8517950A}"/>
              </a:ext>
            </a:extLst>
          </p:cNvPr>
          <p:cNvGrpSpPr/>
          <p:nvPr/>
        </p:nvGrpSpPr>
        <p:grpSpPr>
          <a:xfrm>
            <a:off x="4755688" y="1729700"/>
            <a:ext cx="3273243" cy="826492"/>
            <a:chOff x="4521875" y="1199075"/>
            <a:chExt cx="3273243" cy="694200"/>
          </a:xfrm>
        </p:grpSpPr>
        <p:sp>
          <p:nvSpPr>
            <p:cNvPr id="3" name="Google Shape;826;p33">
              <a:extLst>
                <a:ext uri="{FF2B5EF4-FFF2-40B4-BE49-F238E27FC236}">
                  <a16:creationId xmlns:a16="http://schemas.microsoft.com/office/drawing/2014/main" id="{D262847A-6ECA-4EE1-B1A2-0B62462CCB20}"/>
                </a:ext>
              </a:extLst>
            </p:cNvPr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" name="Google Shape;827;p33">
              <a:extLst>
                <a:ext uri="{FF2B5EF4-FFF2-40B4-BE49-F238E27FC236}">
                  <a16:creationId xmlns:a16="http://schemas.microsoft.com/office/drawing/2014/main" id="{C5ECCBEA-FB7C-42B9-FA07-711C14509A7E}"/>
                </a:ext>
              </a:extLst>
            </p:cNvPr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" name="Google Shape;786;p33">
            <a:extLst>
              <a:ext uri="{FF2B5EF4-FFF2-40B4-BE49-F238E27FC236}">
                <a16:creationId xmlns:a16="http://schemas.microsoft.com/office/drawing/2014/main" id="{F2AEA588-04EA-9741-D228-CBFEC9A4FD39}"/>
              </a:ext>
            </a:extLst>
          </p:cNvPr>
          <p:cNvGrpSpPr/>
          <p:nvPr/>
        </p:nvGrpSpPr>
        <p:grpSpPr>
          <a:xfrm>
            <a:off x="4804272" y="4479020"/>
            <a:ext cx="3273243" cy="925600"/>
            <a:chOff x="4521063" y="3123400"/>
            <a:chExt cx="3273243" cy="694200"/>
          </a:xfrm>
        </p:grpSpPr>
        <p:sp>
          <p:nvSpPr>
            <p:cNvPr id="9" name="Google Shape;787;p33">
              <a:extLst>
                <a:ext uri="{FF2B5EF4-FFF2-40B4-BE49-F238E27FC236}">
                  <a16:creationId xmlns:a16="http://schemas.microsoft.com/office/drawing/2014/main" id="{A20E8AE2-87E0-B64E-B3F6-7B9030EF36DD}"/>
                </a:ext>
              </a:extLst>
            </p:cNvPr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use the new vocabulary in their writing.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788;p33">
              <a:extLst>
                <a:ext uri="{FF2B5EF4-FFF2-40B4-BE49-F238E27FC236}">
                  <a16:creationId xmlns:a16="http://schemas.microsoft.com/office/drawing/2014/main" id="{CB556AFC-CA55-5DF6-924A-728A41256CAC}"/>
                </a:ext>
              </a:extLst>
            </p:cNvPr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" name="Google Shape;821;p33">
            <a:extLst>
              <a:ext uri="{FF2B5EF4-FFF2-40B4-BE49-F238E27FC236}">
                <a16:creationId xmlns:a16="http://schemas.microsoft.com/office/drawing/2014/main" id="{72FF00BD-559B-F090-E218-8D9D0DBD6D91}"/>
              </a:ext>
            </a:extLst>
          </p:cNvPr>
          <p:cNvSpPr txBox="1"/>
          <p:nvPr/>
        </p:nvSpPr>
        <p:spPr>
          <a:xfrm>
            <a:off x="4758000" y="2961200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latin typeface="Comic Sans MS" pitchFamily="66" charset="0"/>
                <a:ea typeface="Roboto"/>
                <a:cs typeface="Roboto"/>
                <a:sym typeface="Roboto"/>
              </a:rPr>
              <a:t>identify the meaning for the new words.</a:t>
            </a:r>
          </a:p>
        </p:txBody>
      </p:sp>
      <p:grpSp>
        <p:nvGrpSpPr>
          <p:cNvPr id="6" name="Google Shape;825;p33">
            <a:extLst>
              <a:ext uri="{FF2B5EF4-FFF2-40B4-BE49-F238E27FC236}">
                <a16:creationId xmlns:a16="http://schemas.microsoft.com/office/drawing/2014/main" id="{3162B7EA-4866-B419-BF0C-74ABEDC47628}"/>
              </a:ext>
            </a:extLst>
          </p:cNvPr>
          <p:cNvGrpSpPr/>
          <p:nvPr/>
        </p:nvGrpSpPr>
        <p:grpSpPr>
          <a:xfrm>
            <a:off x="4757859" y="1729700"/>
            <a:ext cx="3273243" cy="826492"/>
            <a:chOff x="4521875" y="1199075"/>
            <a:chExt cx="3273243" cy="694200"/>
          </a:xfrm>
        </p:grpSpPr>
        <p:sp>
          <p:nvSpPr>
            <p:cNvPr id="11" name="Google Shape;826;p33">
              <a:extLst>
                <a:ext uri="{FF2B5EF4-FFF2-40B4-BE49-F238E27FC236}">
                  <a16:creationId xmlns:a16="http://schemas.microsoft.com/office/drawing/2014/main" id="{0A6664F2-B9B4-3D2B-C224-D209933EEF66}"/>
                </a:ext>
              </a:extLst>
            </p:cNvPr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827;p33">
              <a:extLst>
                <a:ext uri="{FF2B5EF4-FFF2-40B4-BE49-F238E27FC236}">
                  <a16:creationId xmlns:a16="http://schemas.microsoft.com/office/drawing/2014/main" id="{F154C62A-3C75-6D97-D6AD-2267DBD702D7}"/>
                </a:ext>
              </a:extLst>
            </p:cNvPr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" name="Google Shape;786;p33">
            <a:extLst>
              <a:ext uri="{FF2B5EF4-FFF2-40B4-BE49-F238E27FC236}">
                <a16:creationId xmlns:a16="http://schemas.microsoft.com/office/drawing/2014/main" id="{FC6917DD-7F23-7C9B-4975-3FD62C14BA5B}"/>
              </a:ext>
            </a:extLst>
          </p:cNvPr>
          <p:cNvGrpSpPr/>
          <p:nvPr/>
        </p:nvGrpSpPr>
        <p:grpSpPr>
          <a:xfrm>
            <a:off x="4804271" y="4469761"/>
            <a:ext cx="3273243" cy="925600"/>
            <a:chOff x="4521063" y="3123400"/>
            <a:chExt cx="3273243" cy="694200"/>
          </a:xfrm>
        </p:grpSpPr>
        <p:sp>
          <p:nvSpPr>
            <p:cNvPr id="14" name="Google Shape;787;p33">
              <a:extLst>
                <a:ext uri="{FF2B5EF4-FFF2-40B4-BE49-F238E27FC236}">
                  <a16:creationId xmlns:a16="http://schemas.microsoft.com/office/drawing/2014/main" id="{28B6645D-79C5-BD2C-E340-B0D62AEB5764}"/>
                </a:ext>
              </a:extLst>
            </p:cNvPr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use the new vocabulary in their writing.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788;p33">
              <a:extLst>
                <a:ext uri="{FF2B5EF4-FFF2-40B4-BE49-F238E27FC236}">
                  <a16:creationId xmlns:a16="http://schemas.microsoft.com/office/drawing/2014/main" id="{DF0D881C-3BFB-8C04-58A8-AA38AAA51882}"/>
                </a:ext>
              </a:extLst>
            </p:cNvPr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821;p33">
            <a:extLst>
              <a:ext uri="{FF2B5EF4-FFF2-40B4-BE49-F238E27FC236}">
                <a16:creationId xmlns:a16="http://schemas.microsoft.com/office/drawing/2014/main" id="{1D2CBC32-2814-4EC9-EB90-27C15FD97B65}"/>
              </a:ext>
            </a:extLst>
          </p:cNvPr>
          <p:cNvSpPr txBox="1"/>
          <p:nvPr/>
        </p:nvSpPr>
        <p:spPr>
          <a:xfrm>
            <a:off x="4757999" y="2951941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latin typeface="Comic Sans MS" pitchFamily="66" charset="0"/>
                <a:ea typeface="Roboto"/>
                <a:cs typeface="Roboto"/>
                <a:sym typeface="Roboto"/>
              </a:rPr>
              <a:t>identify the meaning for the new words.</a:t>
            </a:r>
          </a:p>
        </p:txBody>
      </p:sp>
      <p:grpSp>
        <p:nvGrpSpPr>
          <p:cNvPr id="17" name="Google Shape;825;p33">
            <a:extLst>
              <a:ext uri="{FF2B5EF4-FFF2-40B4-BE49-F238E27FC236}">
                <a16:creationId xmlns:a16="http://schemas.microsoft.com/office/drawing/2014/main" id="{5C814B25-69F1-45B2-C595-67ADA1F555EC}"/>
              </a:ext>
            </a:extLst>
          </p:cNvPr>
          <p:cNvGrpSpPr/>
          <p:nvPr/>
        </p:nvGrpSpPr>
        <p:grpSpPr>
          <a:xfrm>
            <a:off x="4757858" y="1720441"/>
            <a:ext cx="3273243" cy="826492"/>
            <a:chOff x="4521875" y="1199075"/>
            <a:chExt cx="3273243" cy="694200"/>
          </a:xfrm>
        </p:grpSpPr>
        <p:sp>
          <p:nvSpPr>
            <p:cNvPr id="18" name="Google Shape;826;p33">
              <a:extLst>
                <a:ext uri="{FF2B5EF4-FFF2-40B4-BE49-F238E27FC236}">
                  <a16:creationId xmlns:a16="http://schemas.microsoft.com/office/drawing/2014/main" id="{D118A4B1-DDEF-5096-AC51-044462203159}"/>
                </a:ext>
              </a:extLst>
            </p:cNvPr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827;p33">
              <a:extLst>
                <a:ext uri="{FF2B5EF4-FFF2-40B4-BE49-F238E27FC236}">
                  <a16:creationId xmlns:a16="http://schemas.microsoft.com/office/drawing/2014/main" id="{950620F9-47F0-760C-6A81-48B28505DF4C}"/>
                </a:ext>
              </a:extLst>
            </p:cNvPr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91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FD9D-E21E-62EC-CDFD-81236BE6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55" y="593366"/>
            <a:ext cx="7650271" cy="100683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squidgy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C06BF-E83C-F9C5-CBF2-4D6C38769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685082"/>
            <a:ext cx="8520600" cy="1600201"/>
          </a:xfrm>
          <a:solidFill>
            <a:srgbClr val="92D050"/>
          </a:solidFill>
        </p:spPr>
        <p:txBody>
          <a:bodyPr/>
          <a:lstStyle/>
          <a:p>
            <a:r>
              <a:rPr lang="en-US" sz="2400" b="1" i="0" dirty="0">
                <a:solidFill>
                  <a:srgbClr val="5F6368"/>
                </a:solidFill>
                <a:effectLst/>
                <a:latin typeface="Comic Sans MS" panose="030F0702030302020204" pitchFamily="66" charset="0"/>
              </a:rPr>
              <a:t>soft, moist, and squashy</a:t>
            </a:r>
          </a:p>
          <a:p>
            <a:r>
              <a:rPr lang="en-US" sz="2400" b="1" i="0" dirty="0">
                <a:solidFill>
                  <a:srgbClr val="5F6368"/>
                </a:solidFill>
                <a:effectLst/>
                <a:latin typeface="Comic Sans MS" panose="030F0702030302020204" pitchFamily="66" charset="0"/>
              </a:rPr>
              <a:t>squidgy is soft and can be squashed easily</a:t>
            </a:r>
            <a:r>
              <a:rPr lang="en-US" sz="2400" b="0" i="0" dirty="0">
                <a:solidFill>
                  <a:srgbClr val="4D5156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r>
              <a:rPr lang="en-US" sz="2400" b="1" i="0" dirty="0">
                <a:solidFill>
                  <a:srgbClr val="5F6368"/>
                </a:solidFill>
                <a:effectLst/>
                <a:latin typeface="Comic Sans MS" panose="030F0702030302020204" pitchFamily="66" charset="0"/>
              </a:rPr>
              <a:t>soft and wet and changing shape easily</a:t>
            </a:r>
            <a:endParaRPr lang="en-US" sz="2400" dirty="0">
              <a:solidFill>
                <a:srgbClr val="4D5156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5" name="Picture 2" descr="Lemon | HerbaZest">
            <a:extLst>
              <a:ext uri="{FF2B5EF4-FFF2-40B4-BE49-F238E27FC236}">
                <a16:creationId xmlns:a16="http://schemas.microsoft.com/office/drawing/2014/main" id="{CE5CEAA8-19F7-6E6D-52CB-DDA5B37FC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470916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CCCF-56FD-B8B1-0B5B-3850AA01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29" y="228600"/>
            <a:ext cx="7650271" cy="9144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fuzzy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79C4C-B761-5540-CED1-DAC56179F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0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. "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Fuzzy leftovers" refers to the mold that grows on food when it rots</a:t>
            </a: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2" descr="What Happens If You Eat Mold? The Risks Of Eating Moldy Food">
            <a:extLst>
              <a:ext uri="{FF2B5EF4-FFF2-40B4-BE49-F238E27FC236}">
                <a16:creationId xmlns:a16="http://schemas.microsoft.com/office/drawing/2014/main" id="{723ECC82-4380-B32C-9D6C-2661FD165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62865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27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155C-1BBF-E57C-D93B-80F5E4E0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888" y="218684"/>
            <a:ext cx="7650271" cy="943266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5400" dirty="0" err="1">
                <a:latin typeface="Comic Sans MS" panose="030F0702030302020204" pitchFamily="66" charset="0"/>
              </a:rPr>
              <a:t>knobbly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F7F07-DDE0-468D-ECDF-4EA206488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40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If something's </a:t>
            </a:r>
            <a:r>
              <a:rPr lang="en-US" sz="40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lumpy and misshapen</a:t>
            </a:r>
            <a:r>
              <a:rPr lang="en-US" sz="40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, you can describe it as </a:t>
            </a:r>
            <a:r>
              <a:rPr lang="en-US" sz="4000" b="0" i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knobbly</a:t>
            </a:r>
            <a:r>
              <a:rPr lang="en-US" sz="4000" dirty="0">
                <a:solidFill>
                  <a:srgbClr val="202124"/>
                </a:solidFill>
                <a:latin typeface="Comic Sans MS" panose="030F0702030302020204" pitchFamily="66" charset="0"/>
              </a:rPr>
              <a:t>.</a:t>
            </a:r>
          </a:p>
          <a:p>
            <a:pPr marL="114300" indent="0">
              <a:buNone/>
            </a:pPr>
            <a:endParaRPr lang="en-US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Potato Fruit Malformation - Free photo on Pixabay">
            <a:extLst>
              <a:ext uri="{FF2B5EF4-FFF2-40B4-BE49-F238E27FC236}">
                <a16:creationId xmlns:a16="http://schemas.microsoft.com/office/drawing/2014/main" id="{1E4C051C-3591-B00C-BC98-FCB3FA5AA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4905759" cy="36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3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2CD7-2C7F-3E2D-E35A-20EA8CF3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11" y="304800"/>
            <a:ext cx="7650271" cy="10668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rough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840EF-A100-F5F9-044B-5025E17D2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Not smooth</a:t>
            </a:r>
          </a:p>
          <a:p>
            <a:pPr marL="114300" indent="0">
              <a:buNone/>
            </a:pPr>
            <a:endParaRPr lang="en-US" sz="4400" b="0" i="0" dirty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endParaRPr 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Pina Colada in the rough | Fruits &amp; Vegetables | Food ...">
            <a:extLst>
              <a:ext uri="{FF2B5EF4-FFF2-40B4-BE49-F238E27FC236}">
                <a16:creationId xmlns:a16="http://schemas.microsoft.com/office/drawing/2014/main" id="{1B12DD5C-5637-351A-91AA-4C94B62D6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65" y="1447800"/>
            <a:ext cx="37719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70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EF357-19F2-6C83-9096-4E7E87857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66800"/>
            <a:ext cx="8520600" cy="5025033"/>
          </a:xfrm>
          <a:solidFill>
            <a:srgbClr val="92D050"/>
          </a:solidFill>
        </p:spPr>
        <p:txBody>
          <a:bodyPr/>
          <a:lstStyle/>
          <a:p>
            <a:r>
              <a:rPr lang="en-US" sz="6000" dirty="0">
                <a:latin typeface="Comic Sans MS" panose="030F0702030302020204" pitchFamily="66" charset="0"/>
              </a:rPr>
              <a:t>Can you write the words in your dictionary?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1499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72638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>
            <a:extLst>
              <a:ext uri="{FF2B5EF4-FFF2-40B4-BE49-F238E27FC236}">
                <a16:creationId xmlns:a16="http://schemas.microsoft.com/office/drawing/2014/main" id="{F8D1F15A-7FC0-8E4F-A7F3-D326D4EFF358}"/>
              </a:ext>
            </a:extLst>
          </p:cNvPr>
          <p:cNvSpPr txBox="1">
            <a:spLocks/>
          </p:cNvSpPr>
          <p:nvPr/>
        </p:nvSpPr>
        <p:spPr>
          <a:xfrm>
            <a:off x="1214705" y="952397"/>
            <a:ext cx="4857425" cy="5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Objectives check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1E52D5-433A-A927-9C02-1A678786B0E2}"/>
              </a:ext>
            </a:extLst>
          </p:cNvPr>
          <p:cNvSpPr txBox="1"/>
          <p:nvPr/>
        </p:nvSpPr>
        <p:spPr>
          <a:xfrm>
            <a:off x="4755688" y="1771184"/>
            <a:ext cx="30806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.</a:t>
            </a:r>
          </a:p>
        </p:txBody>
      </p:sp>
      <p:grpSp>
        <p:nvGrpSpPr>
          <p:cNvPr id="2" name="Google Shape;786;p33">
            <a:extLst>
              <a:ext uri="{FF2B5EF4-FFF2-40B4-BE49-F238E27FC236}">
                <a16:creationId xmlns:a16="http://schemas.microsoft.com/office/drawing/2014/main" id="{657D1E31-8D17-7118-ABCF-6BE1B86F32A5}"/>
              </a:ext>
            </a:extLst>
          </p:cNvPr>
          <p:cNvGrpSpPr/>
          <p:nvPr/>
        </p:nvGrpSpPr>
        <p:grpSpPr>
          <a:xfrm>
            <a:off x="4804271" y="4469761"/>
            <a:ext cx="3273243" cy="925600"/>
            <a:chOff x="4521063" y="3123400"/>
            <a:chExt cx="3273243" cy="694200"/>
          </a:xfrm>
          <a:solidFill>
            <a:schemeClr val="accent2"/>
          </a:solidFill>
        </p:grpSpPr>
        <p:sp>
          <p:nvSpPr>
            <p:cNvPr id="3" name="Google Shape;787;p33">
              <a:extLst>
                <a:ext uri="{FF2B5EF4-FFF2-40B4-BE49-F238E27FC236}">
                  <a16:creationId xmlns:a16="http://schemas.microsoft.com/office/drawing/2014/main" id="{F4B5D845-3EA5-2432-D5DC-2386B22C5E2C}"/>
                </a:ext>
              </a:extLst>
            </p:cNvPr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use the new vocabulary in their writing.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" name="Google Shape;788;p33">
              <a:extLst>
                <a:ext uri="{FF2B5EF4-FFF2-40B4-BE49-F238E27FC236}">
                  <a16:creationId xmlns:a16="http://schemas.microsoft.com/office/drawing/2014/main" id="{DC5241EF-F26B-BB0E-6478-D6657ED0305A}"/>
                </a:ext>
              </a:extLst>
            </p:cNvPr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" name="Google Shape;821;p33">
            <a:extLst>
              <a:ext uri="{FF2B5EF4-FFF2-40B4-BE49-F238E27FC236}">
                <a16:creationId xmlns:a16="http://schemas.microsoft.com/office/drawing/2014/main" id="{433DCC28-F65F-C3BB-E808-F015230CC8B4}"/>
              </a:ext>
            </a:extLst>
          </p:cNvPr>
          <p:cNvSpPr txBox="1"/>
          <p:nvPr/>
        </p:nvSpPr>
        <p:spPr>
          <a:xfrm>
            <a:off x="4757999" y="2951941"/>
            <a:ext cx="3152501" cy="91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latin typeface="Comic Sans MS" pitchFamily="66" charset="0"/>
                <a:ea typeface="Roboto"/>
                <a:cs typeface="Roboto"/>
                <a:sym typeface="Roboto"/>
              </a:rPr>
              <a:t>identify the meaning of the new words.</a:t>
            </a:r>
          </a:p>
        </p:txBody>
      </p:sp>
      <p:grpSp>
        <p:nvGrpSpPr>
          <p:cNvPr id="6" name="Google Shape;825;p33">
            <a:extLst>
              <a:ext uri="{FF2B5EF4-FFF2-40B4-BE49-F238E27FC236}">
                <a16:creationId xmlns:a16="http://schemas.microsoft.com/office/drawing/2014/main" id="{085EE268-AAE2-3CCB-F55A-D0A1DDAA54DD}"/>
              </a:ext>
            </a:extLst>
          </p:cNvPr>
          <p:cNvGrpSpPr/>
          <p:nvPr/>
        </p:nvGrpSpPr>
        <p:grpSpPr>
          <a:xfrm>
            <a:off x="4757858" y="1720441"/>
            <a:ext cx="3273243" cy="826492"/>
            <a:chOff x="4521875" y="1199075"/>
            <a:chExt cx="3273243" cy="694200"/>
          </a:xfrm>
          <a:solidFill>
            <a:schemeClr val="accent2"/>
          </a:solidFill>
        </p:grpSpPr>
        <p:sp>
          <p:nvSpPr>
            <p:cNvPr id="12" name="Google Shape;826;p33">
              <a:extLst>
                <a:ext uri="{FF2B5EF4-FFF2-40B4-BE49-F238E27FC236}">
                  <a16:creationId xmlns:a16="http://schemas.microsoft.com/office/drawing/2014/main" id="{F737D473-B18D-B6A6-7056-7C9C379C6BFC}"/>
                </a:ext>
              </a:extLst>
            </p:cNvPr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827;p33">
              <a:extLst>
                <a:ext uri="{FF2B5EF4-FFF2-40B4-BE49-F238E27FC236}">
                  <a16:creationId xmlns:a16="http://schemas.microsoft.com/office/drawing/2014/main" id="{671B3E8B-D459-1C42-0051-3B1440097E8D}"/>
                </a:ext>
              </a:extLst>
            </p:cNvPr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415442"/>
      </p:ext>
    </p:extLst>
  </p:cSld>
  <p:clrMapOvr>
    <a:masterClrMapping/>
  </p:clrMapOvr>
</p:sld>
</file>

<file path=ppt/theme/theme1.xml><?xml version="1.0" encoding="utf-8"?>
<a:theme xmlns:a="http://schemas.openxmlformats.org/drawingml/2006/main" name="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3985</TotalTime>
  <Words>178</Words>
  <Application>Microsoft Office PowerPoint</Application>
  <PresentationFormat>On-screen Show (4:3)</PresentationFormat>
  <Paragraphs>38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Abadi</vt:lpstr>
      <vt:lpstr>Arial</vt:lpstr>
      <vt:lpstr>Arial</vt:lpstr>
      <vt:lpstr>Calibri</vt:lpstr>
      <vt:lpstr>Comic Sans MS</vt:lpstr>
      <vt:lpstr>Fira Sans</vt:lpstr>
      <vt:lpstr>Roboto</vt:lpstr>
      <vt:lpstr>Diagrams for Education by Slidesgo</vt:lpstr>
      <vt:lpstr>1_Diagrams for Education by Slidesgo</vt:lpstr>
      <vt:lpstr>3_Diagrams for Education by Slidesgo</vt:lpstr>
      <vt:lpstr> </vt:lpstr>
      <vt:lpstr>Lessons Objectives</vt:lpstr>
      <vt:lpstr>squidgy</vt:lpstr>
      <vt:lpstr>fuzzy</vt:lpstr>
      <vt:lpstr>knobbly</vt:lpstr>
      <vt:lpstr>rough</vt:lpstr>
      <vt:lpstr>PowerPoint Presentation</vt:lpstr>
      <vt:lpstr>Lessons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Fiction The Party</dc:title>
  <dc:creator>hp</dc:creator>
  <cp:lastModifiedBy>yasmine Mohamed Helmy</cp:lastModifiedBy>
  <cp:revision>131</cp:revision>
  <dcterms:created xsi:type="dcterms:W3CDTF">2022-01-21T12:30:51Z</dcterms:created>
  <dcterms:modified xsi:type="dcterms:W3CDTF">2022-10-01T20:52:24Z</dcterms:modified>
</cp:coreProperties>
</file>