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0" r:id="rId3"/>
    <p:sldId id="257" r:id="rId4"/>
    <p:sldId id="259" r:id="rId5"/>
    <p:sldId id="258" r:id="rId6"/>
    <p:sldId id="261" r:id="rId7"/>
    <p:sldId id="271" r:id="rId8"/>
    <p:sldId id="272" r:id="rId9"/>
    <p:sldId id="273" r:id="rId10"/>
    <p:sldId id="27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302343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94BD7D-8812-4900-82C3-4ED981050E47}"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24825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76569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27421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97871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94BD7D-8812-4900-82C3-4ED981050E47}" type="datetimeFigureOut">
              <a:rPr lang="en-US" smtClean="0"/>
              <a:t>5/7/2024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8693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94BD7D-8812-4900-82C3-4ED981050E47}" type="datetimeFigureOut">
              <a:rPr lang="en-US" smtClean="0"/>
              <a:t>5/7/2024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85101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3955179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238533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94BD7D-8812-4900-82C3-4ED981050E47}"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394816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09882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94BD7D-8812-4900-82C3-4ED981050E47}"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3595981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94BD7D-8812-4900-82C3-4ED981050E47}" type="datetimeFigureOut">
              <a:rPr lang="en-US" smtClean="0"/>
              <a:t>5/7/2024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060053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994BD7D-8812-4900-82C3-4ED981050E47}" type="datetimeFigureOut">
              <a:rPr lang="en-US" smtClean="0"/>
              <a:t>5/7/2024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13220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994BD7D-8812-4900-82C3-4ED981050E47}" type="datetimeFigureOut">
              <a:rPr lang="en-US" smtClean="0"/>
              <a:t>5/7/2024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781447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6994BD7D-8812-4900-82C3-4ED981050E47}" type="datetimeFigureOut">
              <a:rPr lang="en-US" smtClean="0"/>
              <a:t>5/7/2024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049067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94BD7D-8812-4900-82C3-4ED981050E47}"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8824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994BD7D-8812-4900-82C3-4ED981050E47}" type="datetimeFigureOut">
              <a:rPr lang="en-US" smtClean="0"/>
              <a:t>5/7/2024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097C798-6A60-4BAE-BFCD-71E8D83FA7FB}" type="slidenum">
              <a:rPr lang="en-US" smtClean="0"/>
              <a:t>‹#›</a:t>
            </a:fld>
            <a:endParaRPr lang="en-US"/>
          </a:p>
        </p:txBody>
      </p:sp>
    </p:spTree>
    <p:extLst>
      <p:ext uri="{BB962C8B-B14F-4D97-AF65-F5344CB8AC3E}">
        <p14:creationId xmlns:p14="http://schemas.microsoft.com/office/powerpoint/2010/main" val="1094242814"/>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quizlet.com/58965111/a-christmas-carol-stave-1-questions-flash-card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genius.com/12989250/Charles-dickens-a-christmas-carol-part-2/I-wish" TargetMode="External"/><Relationship Id="rId2" Type="http://schemas.openxmlformats.org/officeDocument/2006/relationships/hyperlink" Target="https://genius.com/2531931/Charles-dickens-a-christmas-carol-part-2/Then-with-a-rapidity-of-transition-very-foreign-to-his-usual-character-he-said-in-pity-for-his-former-self-poor-boy-and-cried-agai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enius.com/24034099/Charles-dickens-a-christmas-carol-part-2/The-more-he-thought-the-more-perplexed-he-was-and-the-more-he-endeavoured-not-to-think-the-more-he-thought" TargetMode="External"/><Relationship Id="rId2" Type="http://schemas.openxmlformats.org/officeDocument/2006/relationships/hyperlink" Target="https://genius.com/22955701/Charles-dickens-a-christmas-carol-part-2/And-thought-and-thought-and-thought-it-over-and-over" TargetMode="External"/><Relationship Id="rId1" Type="http://schemas.openxmlformats.org/officeDocument/2006/relationships/slideLayout" Target="../slideLayouts/slideLayout2.xml"/><Relationship Id="rId6" Type="http://schemas.openxmlformats.org/officeDocument/2006/relationships/hyperlink" Target="https://genius.com/14790445/Charles-dickens-a-christmas-carol-part-2/Was-it-a-dream-or-not" TargetMode="External"/><Relationship Id="rId5" Type="http://schemas.openxmlformats.org/officeDocument/2006/relationships/hyperlink" Target="https://genius.com/21814554/Charles-dickens-a-christmas-carol-part-2/Every-time-he-resolved-within-himself-after-mature-inquiry-that-it-was-all-a-dream-his-mind-flew-back-again-like-a-strong-spring-released-to-its-first-position-and-presented-the-same-problem-to-be-worked-all-through" TargetMode="External"/><Relationship Id="rId4" Type="http://schemas.openxmlformats.org/officeDocument/2006/relationships/hyperlink" Target="https://genius.com/18327849/Charles-dickens-a-christmas-carol-part-2/Marleys-ghost-bothered-him-exceedingly"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genius.com/4580345/Charles-dickens-a-christmas-carol-part-2/He-resolved-to-lie-awake-until-the-hour-was-passed-and-considering-that-he-could-no-more-go-to-sleep-than-go-to-heaven-this-was-perhaps-the-wisest-resolution-in-his-pow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genius.com/2574873/Charles-dickens-a-christmas-carol-part-2/It-held-a-branch-of-fresh-green-holly-in-its-hand-and-in-singular-contradiction-of-that-wintry-emblem-had-its-dress-trimmed-with-summer-flowers" TargetMode="External"/><Relationship Id="rId2" Type="http://schemas.openxmlformats.org/officeDocument/2006/relationships/hyperlink" Target="https://genius.com/18327864/Charles-dickens-a-christmas-carol-part-2/Like-a-child-yet-not-so-like-a-child-as-like-an-old-man" TargetMode="External"/><Relationship Id="rId1" Type="http://schemas.openxmlformats.org/officeDocument/2006/relationships/slideLayout" Target="../slideLayouts/slideLayout2.xml"/><Relationship Id="rId4" Type="http://schemas.openxmlformats.org/officeDocument/2006/relationships/hyperlink" Target="https://genius.com/18016923/Charles-dickens-a-christmas-carol-part-2/Crown-of-its-head-there-sprung-a-bright-clear-jet-of-light"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genius.com/18306816/Charles-dickens-a-christmas-carol-part-2/A-solitary-child-neglected-by-his-friends-is-left-there-stil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genius.com/12989148/Charles-dickens-a-christmas-carol-part-2/Scrooge-muttered-with-an-unusual-catching-in-his-voice-that-it-was-a-pimple-and-begged-the-ghost-to-lead-him-where-he-would" TargetMode="External"/><Relationship Id="rId2" Type="http://schemas.openxmlformats.org/officeDocument/2006/relationships/hyperlink" Target="https://genius.com/18488662/Charles-dickens-a-christmas-carol-part-2/Your-lip-is-trembling-said-the-ghost-and-what-is-that-upon-your-chee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genius.com/20607572/Charles-dickens-a-christmas-carol-part-2/And-he-sobbed" TargetMode="External"/><Relationship Id="rId2" Type="http://schemas.openxmlformats.org/officeDocument/2006/relationships/hyperlink" Target="https://genius.com/18306816/Charles-dickens-a-christmas-carol-part-2/A-solitary-child-neglected-by-his-friends-is-left-there-still"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hyperlink" Target="https://genius.com/2562543/Charles-dickens-a-christmas-carol-part-2/Scrooge-exclaimed-in-ecstasy-its-dear-old-honest-ali-baba-yes-yes-i-know-one-christmas-time-when-yonder-solitary-child-was-left-here-all-alone-he-did-come-for-the-first-time-just-like-that-poor-boy-and-valentine-said-scrooge-and-his-wild-brother-orson-there-they-go-and-whats-his-name-who-was-put-down-in-his-drawers-asleep-at-the-gate-of-damascus-dont-you-see-him-and-the-sultans-groom-turned-upside-down-by-the-genii-there-he-is-upon-his-head-serve-him-right-im-glad-of-it-what-business-had-he-to-b"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492457"/>
            <a:ext cx="8825658" cy="3329581"/>
          </a:xfrm>
        </p:spPr>
        <p:txBody>
          <a:bodyPr/>
          <a:lstStyle/>
          <a:p>
            <a:r>
              <a:rPr lang="en-US" dirty="0"/>
              <a:t>A Christmas Carol </a:t>
            </a:r>
            <a:br>
              <a:rPr lang="en-US" dirty="0"/>
            </a:br>
            <a:r>
              <a:rPr lang="en-US" dirty="0"/>
              <a:t>By Charles dickens</a:t>
            </a:r>
          </a:p>
        </p:txBody>
      </p:sp>
      <p:sp>
        <p:nvSpPr>
          <p:cNvPr id="3" name="Subtitle 2"/>
          <p:cNvSpPr>
            <a:spLocks noGrp="1"/>
          </p:cNvSpPr>
          <p:nvPr>
            <p:ph type="subTitle" idx="1"/>
          </p:nvPr>
        </p:nvSpPr>
        <p:spPr/>
        <p:txBody>
          <a:bodyPr>
            <a:normAutofit/>
          </a:bodyPr>
          <a:lstStyle/>
          <a:p>
            <a:r>
              <a:rPr lang="en-US" sz="3600" b="1" dirty="0"/>
              <a:t>						Chapter 2 (Stave 2)</a:t>
            </a:r>
          </a:p>
          <a:p>
            <a:endParaRPr lang="en-US" sz="3600" b="1" dirty="0"/>
          </a:p>
        </p:txBody>
      </p:sp>
      <p:sp>
        <p:nvSpPr>
          <p:cNvPr id="6" name="TextBox 5">
            <a:extLst>
              <a:ext uri="{FF2B5EF4-FFF2-40B4-BE49-F238E27FC236}">
                <a16:creationId xmlns:a16="http://schemas.microsoft.com/office/drawing/2014/main" id="{B4038148-7166-E6D6-8E6A-2AA78A493E1C}"/>
              </a:ext>
            </a:extLst>
          </p:cNvPr>
          <p:cNvSpPr txBox="1"/>
          <p:nvPr/>
        </p:nvSpPr>
        <p:spPr>
          <a:xfrm>
            <a:off x="1623812" y="5393813"/>
            <a:ext cx="7982304" cy="1200329"/>
          </a:xfrm>
          <a:prstGeom prst="rect">
            <a:avLst/>
          </a:prstGeom>
          <a:noFill/>
        </p:spPr>
        <p:txBody>
          <a:bodyPr wrap="square">
            <a:spAutoFit/>
          </a:bodyPr>
          <a:lstStyle/>
          <a:p>
            <a:r>
              <a:rPr lang="en-US" sz="2400" b="1" dirty="0">
                <a:solidFill>
                  <a:srgbClr val="FFFF00"/>
                </a:solidFill>
                <a:hlinkClick r:id="rId2"/>
              </a:rPr>
              <a:t>https://quizlet.com/58965111/a-christmas-carol-stave-1-questions-flash-cards/</a:t>
            </a:r>
            <a:endParaRPr lang="en-US" sz="2400" b="1" dirty="0">
              <a:solidFill>
                <a:srgbClr val="FFFF00"/>
              </a:solidFill>
            </a:endParaRPr>
          </a:p>
          <a:p>
            <a:endParaRPr lang="en-US" sz="2400" b="1" dirty="0">
              <a:solidFill>
                <a:srgbClr val="FFFF00"/>
              </a:solidFill>
            </a:endParaRPr>
          </a:p>
        </p:txBody>
      </p:sp>
    </p:spTree>
    <p:extLst>
      <p:ext uri="{BB962C8B-B14F-4D97-AF65-F5344CB8AC3E}">
        <p14:creationId xmlns:p14="http://schemas.microsoft.com/office/powerpoint/2010/main" val="2949906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28885-47ED-57DA-3243-E628223A8FE6}"/>
              </a:ext>
            </a:extLst>
          </p:cNvPr>
          <p:cNvSpPr>
            <a:spLocks noGrp="1"/>
          </p:cNvSpPr>
          <p:nvPr>
            <p:ph type="title"/>
          </p:nvPr>
        </p:nvSpPr>
        <p:spPr>
          <a:xfrm>
            <a:off x="646111" y="452718"/>
            <a:ext cx="9404723" cy="668511"/>
          </a:xfrm>
        </p:spPr>
        <p:txBody>
          <a:bodyPr/>
          <a:lstStyle/>
          <a:p>
            <a:r>
              <a:rPr kumimoji="0" lang="en-US" sz="3200" b="0" i="0" u="none" strike="noStrike" kern="1200" cap="none" spc="0" normalizeH="0" baseline="0" noProof="0" dirty="0">
                <a:ln>
                  <a:noFill/>
                </a:ln>
                <a:solidFill>
                  <a:srgbClr val="EBEBEB"/>
                </a:solidFill>
                <a:effectLst/>
                <a:uLnTx/>
                <a:uFillTx/>
                <a:latin typeface="Century Gothic" panose="020B0502020202020204"/>
                <a:ea typeface="+mj-ea"/>
                <a:cs typeface="+mj-cs"/>
              </a:rPr>
              <a:t>Important quotes</a:t>
            </a:r>
            <a:endParaRPr lang="en-US" dirty="0"/>
          </a:p>
        </p:txBody>
      </p:sp>
      <p:sp>
        <p:nvSpPr>
          <p:cNvPr id="3" name="Content Placeholder 2">
            <a:extLst>
              <a:ext uri="{FF2B5EF4-FFF2-40B4-BE49-F238E27FC236}">
                <a16:creationId xmlns:a16="http://schemas.microsoft.com/office/drawing/2014/main" id="{556132AC-62A6-1AED-4788-2D8C4C3550A5}"/>
              </a:ext>
            </a:extLst>
          </p:cNvPr>
          <p:cNvSpPr>
            <a:spLocks noGrp="1"/>
          </p:cNvSpPr>
          <p:nvPr>
            <p:ph idx="1"/>
          </p:nvPr>
        </p:nvSpPr>
        <p:spPr>
          <a:xfrm>
            <a:off x="275999" y="1153594"/>
            <a:ext cx="6984773" cy="5138349"/>
          </a:xfrm>
        </p:spPr>
        <p:txBody>
          <a:bodyPr>
            <a:noAutofit/>
          </a:bodyPr>
          <a:lstStyle/>
          <a:p>
            <a:pPr marL="0" indent="0">
              <a:buNone/>
            </a:pPr>
            <a:r>
              <a:rPr lang="en-US" sz="3600" b="0" i="0" u="none" strike="noStrike" dirty="0">
                <a:solidFill>
                  <a:srgbClr val="000000"/>
                </a:solidFill>
                <a:effectLst/>
                <a:latin typeface="Times New Roman" panose="02020603050405020304" pitchFamily="18" charset="0"/>
                <a:cs typeface="Times New Roman" panose="02020603050405020304" pitchFamily="18" charset="0"/>
                <a:hlinkClick r:id="rId2"/>
              </a:rPr>
              <a:t>Then, with a rapidity of transition very foreign to his usual character, he said, in pity for his former self, `Poor boy.’ and cried again.</a:t>
            </a: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r>
              <a:rPr lang="en-US" sz="3600" b="0" i="0" u="none" strike="noStrike" dirty="0">
                <a:solidFill>
                  <a:srgbClr val="000000"/>
                </a:solidFill>
                <a:effectLst/>
                <a:latin typeface="Times New Roman" panose="02020603050405020304" pitchFamily="18" charset="0"/>
                <a:cs typeface="Times New Roman" panose="02020603050405020304" pitchFamily="18" charset="0"/>
                <a:hlinkClick r:id="rId3"/>
              </a:rPr>
              <a:t>`I wish,’</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a:effectLst/>
                <a:latin typeface="Times New Roman" panose="02020603050405020304" pitchFamily="18" charset="0"/>
                <a:cs typeface="Times New Roman" panose="02020603050405020304" pitchFamily="18" charset="0"/>
              </a:rPr>
              <a:t>Scrooge muttered, putting his hand in his pocket, and looking about him, after drying his eyes with his cuff: `but it’s too late now.’</a:t>
            </a:r>
            <a:endParaRPr lang="en-US" sz="36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27A9159F-B5A3-42FB-7C61-455A89E2430F}"/>
              </a:ext>
            </a:extLst>
          </p:cNvPr>
          <p:cNvSpPr txBox="1"/>
          <p:nvPr/>
        </p:nvSpPr>
        <p:spPr>
          <a:xfrm>
            <a:off x="7026342" y="2998229"/>
            <a:ext cx="4889659" cy="1077218"/>
          </a:xfrm>
          <a:prstGeom prst="rect">
            <a:avLst/>
          </a:prstGeom>
          <a:solidFill>
            <a:schemeClr val="accent2">
              <a:lumMod val="40000"/>
              <a:lumOff val="60000"/>
            </a:schemeClr>
          </a:solidFill>
        </p:spPr>
        <p:txBody>
          <a:bodyPr wrap="square" rtlCol="0">
            <a:spAutoFit/>
          </a:bodyPr>
          <a:lstStyle/>
          <a:p>
            <a:r>
              <a:rPr lang="en-US" sz="3200" dirty="0">
                <a:solidFill>
                  <a:schemeClr val="bg1"/>
                </a:solidFill>
              </a:rPr>
              <a:t>He regrets his hard hearted behavior</a:t>
            </a:r>
          </a:p>
        </p:txBody>
      </p:sp>
    </p:spTree>
    <p:extLst>
      <p:ext uri="{BB962C8B-B14F-4D97-AF65-F5344CB8AC3E}">
        <p14:creationId xmlns:p14="http://schemas.microsoft.com/office/powerpoint/2010/main" val="4168984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B767380-5E8D-A504-DFC2-B0C9081A6D72}"/>
              </a:ext>
            </a:extLst>
          </p:cNvPr>
          <p:cNvSpPr txBox="1"/>
          <p:nvPr/>
        </p:nvSpPr>
        <p:spPr>
          <a:xfrm>
            <a:off x="386574" y="1111045"/>
            <a:ext cx="2165978" cy="523220"/>
          </a:xfrm>
          <a:prstGeom prst="rect">
            <a:avLst/>
          </a:prstGeom>
          <a:solidFill>
            <a:schemeClr val="tx1"/>
          </a:solidFill>
        </p:spPr>
        <p:txBody>
          <a:bodyPr wrap="none" rtlCol="0">
            <a:spAutoFit/>
          </a:bodyPr>
          <a:lstStyle/>
          <a:p>
            <a:r>
              <a:rPr lang="en-US" sz="2800" b="1">
                <a:solidFill>
                  <a:srgbClr val="00B050"/>
                </a:solidFill>
              </a:rPr>
              <a:t>Homework </a:t>
            </a:r>
            <a:endParaRPr lang="en-US" sz="2800" b="1" dirty="0">
              <a:solidFill>
                <a:srgbClr val="00B050"/>
              </a:solidFill>
            </a:endParaRPr>
          </a:p>
        </p:txBody>
      </p:sp>
      <p:sp>
        <p:nvSpPr>
          <p:cNvPr id="5" name="Content Placeholder 4">
            <a:extLst>
              <a:ext uri="{FF2B5EF4-FFF2-40B4-BE49-F238E27FC236}">
                <a16:creationId xmlns:a16="http://schemas.microsoft.com/office/drawing/2014/main" id="{A9EFFC3D-4401-55C6-388A-ECCFF5DDD2D9}"/>
              </a:ext>
            </a:extLst>
          </p:cNvPr>
          <p:cNvSpPr>
            <a:spLocks noGrp="1"/>
          </p:cNvSpPr>
          <p:nvPr>
            <p:ph idx="1"/>
          </p:nvPr>
        </p:nvSpPr>
        <p:spPr/>
        <p:txBody>
          <a:bodyPr>
            <a:normAutofit/>
          </a:bodyPr>
          <a:lstStyle/>
          <a:p>
            <a:r>
              <a:rPr lang="en-US" sz="3200" dirty="0"/>
              <a:t>Read the rest of the chapter and summarize Scrooge’s meeting with Bell.</a:t>
            </a:r>
          </a:p>
        </p:txBody>
      </p:sp>
    </p:spTree>
    <p:extLst>
      <p:ext uri="{BB962C8B-B14F-4D97-AF65-F5344CB8AC3E}">
        <p14:creationId xmlns:p14="http://schemas.microsoft.com/office/powerpoint/2010/main" val="37611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848CD-799E-050B-FE3B-657F12D633BF}"/>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B743CB4D-8886-1E8C-0965-B152567676C2}"/>
              </a:ext>
            </a:extLst>
          </p:cNvPr>
          <p:cNvPicPr>
            <a:picLocks noGrp="1" noChangeAspect="1"/>
          </p:cNvPicPr>
          <p:nvPr>
            <p:ph idx="1"/>
          </p:nvPr>
        </p:nvPicPr>
        <p:blipFill>
          <a:blip r:embed="rId2"/>
          <a:stretch>
            <a:fillRect/>
          </a:stretch>
        </p:blipFill>
        <p:spPr>
          <a:xfrm>
            <a:off x="324465" y="452719"/>
            <a:ext cx="11221423" cy="5698224"/>
          </a:xfrm>
        </p:spPr>
      </p:pic>
    </p:spTree>
    <p:extLst>
      <p:ext uri="{BB962C8B-B14F-4D97-AF65-F5344CB8AC3E}">
        <p14:creationId xmlns:p14="http://schemas.microsoft.com/office/powerpoint/2010/main" val="862726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3264" y="354841"/>
            <a:ext cx="8083117" cy="6305266"/>
          </a:xfrm>
          <a:solidFill>
            <a:schemeClr val="tx1"/>
          </a:solidFill>
        </p:spPr>
        <p:txBody>
          <a:bodyPr>
            <a:noAutofit/>
          </a:bodyPr>
          <a:lstStyle/>
          <a:p>
            <a:pPr marL="0" indent="0" fontAlgn="base">
              <a:buNone/>
            </a:pPr>
            <a:r>
              <a:rPr lang="en-US" sz="2800" b="0" i="0" dirty="0">
                <a:solidFill>
                  <a:srgbClr val="000000"/>
                </a:solidFill>
                <a:effectLst/>
                <a:latin typeface="Programme"/>
              </a:rPr>
              <a:t>Scrooge went to bed again, </a:t>
            </a:r>
            <a:r>
              <a:rPr lang="en-US" sz="2800" b="0" i="0" u="none" strike="noStrike" dirty="0">
                <a:solidFill>
                  <a:srgbClr val="000000"/>
                </a:solidFill>
                <a:effectLst/>
                <a:latin typeface="Programme"/>
                <a:hlinkClick r:id="rId2"/>
              </a:rPr>
              <a:t>and thought, and thought, and thought it over and over,</a:t>
            </a:r>
            <a:r>
              <a:rPr lang="en-US" sz="2800" b="0" i="0" dirty="0">
                <a:solidFill>
                  <a:srgbClr val="000000"/>
                </a:solidFill>
                <a:effectLst/>
                <a:latin typeface="Programme"/>
              </a:rPr>
              <a:t> and could make nothing of it. </a:t>
            </a:r>
            <a:r>
              <a:rPr lang="en-US" sz="2800" b="0" i="0" u="none" strike="noStrike" dirty="0">
                <a:solidFill>
                  <a:srgbClr val="FAC96A"/>
                </a:solidFill>
                <a:effectLst/>
                <a:latin typeface="Programme"/>
                <a:hlinkClick r:id="rId3">
                  <a:extLst>
                    <a:ext uri="{A12FA001-AC4F-418D-AE19-62706E023703}">
                      <ahyp:hlinkClr xmlns:ahyp="http://schemas.microsoft.com/office/drawing/2018/hyperlinkcolor" val="tx"/>
                    </a:ext>
                  </a:extLst>
                </a:hlinkClick>
              </a:rPr>
              <a:t>The more he thought, the more </a:t>
            </a:r>
            <a:r>
              <a:rPr lang="en-US" sz="2800" b="1" i="0" u="none" strike="noStrike" dirty="0">
                <a:solidFill>
                  <a:srgbClr val="00B050"/>
                </a:solidFill>
                <a:effectLst/>
                <a:latin typeface="Programme"/>
                <a:hlinkClick r:id="rId3">
                  <a:extLst>
                    <a:ext uri="{A12FA001-AC4F-418D-AE19-62706E023703}">
                      <ahyp:hlinkClr xmlns:ahyp="http://schemas.microsoft.com/office/drawing/2018/hyperlinkcolor" val="tx"/>
                    </a:ext>
                  </a:extLst>
                </a:hlinkClick>
              </a:rPr>
              <a:t>perplexed</a:t>
            </a:r>
            <a:r>
              <a:rPr lang="en-US" sz="2800" b="0" i="0" u="none" strike="noStrike" dirty="0">
                <a:solidFill>
                  <a:srgbClr val="FAC96A"/>
                </a:solidFill>
                <a:effectLst/>
                <a:latin typeface="Programme"/>
                <a:hlinkClick r:id="rId3">
                  <a:extLst>
                    <a:ext uri="{A12FA001-AC4F-418D-AE19-62706E023703}">
                      <ahyp:hlinkClr xmlns:ahyp="http://schemas.microsoft.com/office/drawing/2018/hyperlinkcolor" val="tx"/>
                    </a:ext>
                  </a:extLst>
                </a:hlinkClick>
              </a:rPr>
              <a:t> he was; and, the more he </a:t>
            </a:r>
            <a:r>
              <a:rPr lang="en-US" sz="2800" b="1" i="0" u="none" strike="noStrike" dirty="0" err="1">
                <a:solidFill>
                  <a:srgbClr val="00B050"/>
                </a:solidFill>
                <a:effectLst/>
                <a:latin typeface="Programme"/>
                <a:hlinkClick r:id="rId3">
                  <a:extLst>
                    <a:ext uri="{A12FA001-AC4F-418D-AE19-62706E023703}">
                      <ahyp:hlinkClr xmlns:ahyp="http://schemas.microsoft.com/office/drawing/2018/hyperlinkcolor" val="tx"/>
                    </a:ext>
                  </a:extLst>
                </a:hlinkClick>
              </a:rPr>
              <a:t>endeavoured</a:t>
            </a:r>
            <a:r>
              <a:rPr lang="en-US" sz="2800" b="0" i="0" u="none" strike="noStrike" dirty="0">
                <a:solidFill>
                  <a:srgbClr val="00B050"/>
                </a:solidFill>
                <a:effectLst/>
                <a:latin typeface="Programme"/>
                <a:hlinkClick r:id="rId3">
                  <a:extLst>
                    <a:ext uri="{A12FA001-AC4F-418D-AE19-62706E023703}">
                      <ahyp:hlinkClr xmlns:ahyp="http://schemas.microsoft.com/office/drawing/2018/hyperlinkcolor" val="tx"/>
                    </a:ext>
                  </a:extLst>
                </a:hlinkClick>
              </a:rPr>
              <a:t> </a:t>
            </a:r>
            <a:r>
              <a:rPr lang="en-US" sz="2800" b="0" i="0" u="none" strike="noStrike" dirty="0">
                <a:solidFill>
                  <a:srgbClr val="FAC96A"/>
                </a:solidFill>
                <a:effectLst/>
                <a:latin typeface="Programme"/>
                <a:hlinkClick r:id="rId3">
                  <a:extLst>
                    <a:ext uri="{A12FA001-AC4F-418D-AE19-62706E023703}">
                      <ahyp:hlinkClr xmlns:ahyp="http://schemas.microsoft.com/office/drawing/2018/hyperlinkcolor" val="tx"/>
                    </a:ext>
                  </a:extLst>
                </a:hlinkClick>
              </a:rPr>
              <a:t>not to think, the more he thought.</a:t>
            </a:r>
            <a:br>
              <a:rPr lang="en-US" sz="2800" dirty="0"/>
            </a:br>
            <a:r>
              <a:rPr lang="en-US" sz="2800" b="0" i="0" u="none" strike="noStrike" dirty="0">
                <a:solidFill>
                  <a:schemeClr val="bg1"/>
                </a:solidFill>
                <a:effectLst/>
                <a:latin typeface="Programme"/>
                <a:hlinkClick r:id="rId4">
                  <a:extLst>
                    <a:ext uri="{A12FA001-AC4F-418D-AE19-62706E023703}">
                      <ahyp:hlinkClr xmlns:ahyp="http://schemas.microsoft.com/office/drawing/2018/hyperlinkcolor" val="tx"/>
                    </a:ext>
                  </a:extLst>
                </a:hlinkClick>
              </a:rPr>
              <a:t>Marley’s Ghost bothered him exceedingly.</a:t>
            </a:r>
            <a:r>
              <a:rPr lang="en-US" sz="2800" b="0" i="0" dirty="0">
                <a:solidFill>
                  <a:schemeClr val="bg1"/>
                </a:solidFill>
                <a:effectLst/>
                <a:latin typeface="Programme"/>
              </a:rPr>
              <a:t> </a:t>
            </a:r>
            <a:r>
              <a:rPr lang="en-US" sz="2800" b="0" i="0" u="none" strike="noStrike" dirty="0">
                <a:solidFill>
                  <a:schemeClr val="bg1"/>
                </a:solidFill>
                <a:effectLst/>
                <a:latin typeface="Programme"/>
                <a:hlinkClick r:id="rId5">
                  <a:extLst>
                    <a:ext uri="{A12FA001-AC4F-418D-AE19-62706E023703}">
                      <ahyp:hlinkClr xmlns:ahyp="http://schemas.microsoft.com/office/drawing/2018/hyperlinkcolor" val="tx"/>
                    </a:ext>
                  </a:extLst>
                </a:hlinkClick>
              </a:rPr>
              <a:t>Every time he resolved within himself, after mature inquiry that it was all a dream, his mind flew back again, like a strong spring released, to its first position, and presented the same problem to be worked all through,</a:t>
            </a:r>
            <a:r>
              <a:rPr lang="en-US" sz="2800" b="0" i="0" dirty="0">
                <a:solidFill>
                  <a:schemeClr val="bg1"/>
                </a:solidFill>
                <a:effectLst/>
                <a:latin typeface="Programme"/>
              </a:rPr>
              <a:t> </a:t>
            </a:r>
            <a:r>
              <a:rPr lang="en-US" sz="2800" b="0" i="0" u="none" strike="noStrike" dirty="0">
                <a:solidFill>
                  <a:schemeClr val="bg1"/>
                </a:solidFill>
                <a:effectLst/>
                <a:latin typeface="Programme"/>
                <a:hlinkClick r:id="rId6">
                  <a:extLst>
                    <a:ext uri="{A12FA001-AC4F-418D-AE19-62706E023703}">
                      <ahyp:hlinkClr xmlns:ahyp="http://schemas.microsoft.com/office/drawing/2018/hyperlinkcolor" val="tx"/>
                    </a:ext>
                  </a:extLst>
                </a:hlinkClick>
              </a:rPr>
              <a:t>“Was it a dream or not?”</a:t>
            </a:r>
            <a:br>
              <a:rPr lang="en-US" sz="2800" dirty="0"/>
            </a:br>
            <a:r>
              <a:rPr lang="en-US" sz="2800" b="0" i="0" dirty="0">
                <a:solidFill>
                  <a:srgbClr val="000000"/>
                </a:solidFill>
                <a:effectLst/>
                <a:latin typeface="Programme"/>
              </a:rPr>
              <a:t>Scrooge lay in this state until the chime had gone three-quarters more, when he remembered, on a sudden, that the Ghost had warned him of a visitation when the bell tolled one. </a:t>
            </a:r>
            <a:endParaRPr lang="en-US" sz="3200" dirty="0">
              <a:solidFill>
                <a:srgbClr val="292C2E"/>
              </a:solidFill>
              <a:latin typeface="Raleway"/>
            </a:endParaRPr>
          </a:p>
        </p:txBody>
      </p:sp>
      <p:sp>
        <p:nvSpPr>
          <p:cNvPr id="7" name="TextBox 6"/>
          <p:cNvSpPr txBox="1"/>
          <p:nvPr/>
        </p:nvSpPr>
        <p:spPr>
          <a:xfrm>
            <a:off x="116961" y="197770"/>
            <a:ext cx="2723823" cy="1077218"/>
          </a:xfrm>
          <a:prstGeom prst="rect">
            <a:avLst/>
          </a:prstGeom>
          <a:solidFill>
            <a:schemeClr val="tx1"/>
          </a:solidFill>
        </p:spPr>
        <p:txBody>
          <a:bodyPr wrap="none" rtlCol="0">
            <a:spAutoFit/>
          </a:bodyPr>
          <a:lstStyle/>
          <a:p>
            <a:r>
              <a:rPr lang="en-US" sz="3200" dirty="0">
                <a:solidFill>
                  <a:schemeClr val="bg1"/>
                </a:solidFill>
              </a:rPr>
              <a:t>Meeting the </a:t>
            </a:r>
            <a:br>
              <a:rPr lang="en-US" sz="3200" dirty="0">
                <a:solidFill>
                  <a:schemeClr val="bg1"/>
                </a:solidFill>
              </a:rPr>
            </a:br>
            <a:r>
              <a:rPr lang="en-US" sz="3200" dirty="0">
                <a:solidFill>
                  <a:schemeClr val="bg1"/>
                </a:solidFill>
              </a:rPr>
              <a:t>1</a:t>
            </a:r>
            <a:r>
              <a:rPr lang="en-US" sz="3200" baseline="30000" dirty="0">
                <a:solidFill>
                  <a:schemeClr val="bg1"/>
                </a:solidFill>
              </a:rPr>
              <a:t>st</a:t>
            </a:r>
            <a:r>
              <a:rPr lang="en-US" sz="3200" dirty="0">
                <a:solidFill>
                  <a:schemeClr val="bg1"/>
                </a:solidFill>
              </a:rPr>
              <a:t>. Spirit p.30</a:t>
            </a:r>
          </a:p>
        </p:txBody>
      </p:sp>
      <p:sp>
        <p:nvSpPr>
          <p:cNvPr id="13" name="TextBox 12"/>
          <p:cNvSpPr txBox="1"/>
          <p:nvPr/>
        </p:nvSpPr>
        <p:spPr>
          <a:xfrm>
            <a:off x="2684205" y="1852658"/>
            <a:ext cx="1198581" cy="584775"/>
          </a:xfrm>
          <a:prstGeom prst="rect">
            <a:avLst/>
          </a:prstGeom>
          <a:solidFill>
            <a:schemeClr val="tx1"/>
          </a:solidFill>
        </p:spPr>
        <p:txBody>
          <a:bodyPr wrap="square" rtlCol="0">
            <a:spAutoFit/>
          </a:bodyPr>
          <a:lstStyle/>
          <a:p>
            <a:r>
              <a:rPr lang="en-US" sz="3200" dirty="0">
                <a:solidFill>
                  <a:srgbClr val="00B050"/>
                </a:solidFill>
              </a:rPr>
              <a:t>tried</a:t>
            </a:r>
          </a:p>
        </p:txBody>
      </p:sp>
      <p:cxnSp>
        <p:nvCxnSpPr>
          <p:cNvPr id="5" name="Straight Arrow Connector 4"/>
          <p:cNvCxnSpPr>
            <a:cxnSpLocks/>
          </p:cNvCxnSpPr>
          <p:nvPr/>
        </p:nvCxnSpPr>
        <p:spPr>
          <a:xfrm flipH="1">
            <a:off x="4113207" y="1671693"/>
            <a:ext cx="61615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29314" y="1223373"/>
            <a:ext cx="2483893" cy="584775"/>
          </a:xfrm>
          <a:prstGeom prst="rect">
            <a:avLst/>
          </a:prstGeom>
          <a:solidFill>
            <a:schemeClr val="tx1"/>
          </a:solidFill>
        </p:spPr>
        <p:txBody>
          <a:bodyPr wrap="square" rtlCol="0">
            <a:spAutoFit/>
          </a:bodyPr>
          <a:lstStyle/>
          <a:p>
            <a:r>
              <a:rPr lang="en-US" sz="3200" dirty="0">
                <a:solidFill>
                  <a:srgbClr val="00B050"/>
                </a:solidFill>
              </a:rPr>
              <a:t> confused</a:t>
            </a:r>
          </a:p>
        </p:txBody>
      </p:sp>
      <p:cxnSp>
        <p:nvCxnSpPr>
          <p:cNvPr id="8" name="Straight Arrow Connector 7"/>
          <p:cNvCxnSpPr/>
          <p:nvPr/>
        </p:nvCxnSpPr>
        <p:spPr>
          <a:xfrm flipH="1">
            <a:off x="3698543" y="2258704"/>
            <a:ext cx="56501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3566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4138" y="333300"/>
            <a:ext cx="7237862" cy="6422342"/>
          </a:xfrm>
          <a:solidFill>
            <a:schemeClr val="tx1"/>
          </a:solidFill>
        </p:spPr>
        <p:txBody>
          <a:bodyPr>
            <a:noAutofit/>
          </a:bodyPr>
          <a:lstStyle/>
          <a:p>
            <a:pPr marL="0" lvl="0" indent="0" fontAlgn="base">
              <a:buClr>
                <a:srgbClr val="F5A408"/>
              </a:buClr>
              <a:buNone/>
            </a:pPr>
            <a:r>
              <a:rPr kumimoji="0" lang="en-US" sz="2800" b="0" i="0" u="none" strike="noStrike" kern="1200" cap="none" spc="0" normalizeH="0" baseline="0" noProof="0" dirty="0">
                <a:ln>
                  <a:noFill/>
                </a:ln>
                <a:solidFill>
                  <a:schemeClr val="bg1"/>
                </a:solidFill>
                <a:effectLst/>
                <a:uLnTx/>
                <a:uFillTx/>
                <a:latin typeface="Programme"/>
                <a:ea typeface="+mj-ea"/>
                <a:cs typeface="+mj-cs"/>
                <a:hlinkClick r:id="rId2">
                  <a:extLst>
                    <a:ext uri="{A12FA001-AC4F-418D-AE19-62706E023703}">
                      <ahyp:hlinkClr xmlns:ahyp="http://schemas.microsoft.com/office/drawing/2018/hyperlinkcolor" val="tx"/>
                    </a:ext>
                  </a:extLst>
                </a:hlinkClick>
              </a:rPr>
              <a:t>He resolved to lie awake until the hour was passed; and, considering that he could no more go to sleep than go to heaven, this was, perhaps, the wisest resolution in his power.</a:t>
            </a:r>
            <a:endParaRPr lang="en-US" sz="2800" dirty="0">
              <a:solidFill>
                <a:schemeClr val="bg1"/>
              </a:solidFill>
            </a:endParaRPr>
          </a:p>
        </p:txBody>
      </p:sp>
      <p:sp>
        <p:nvSpPr>
          <p:cNvPr id="4" name="TextBox 3"/>
          <p:cNvSpPr txBox="1"/>
          <p:nvPr/>
        </p:nvSpPr>
        <p:spPr>
          <a:xfrm>
            <a:off x="2575905" y="2201429"/>
            <a:ext cx="2287806" cy="584775"/>
          </a:xfrm>
          <a:prstGeom prst="rect">
            <a:avLst/>
          </a:prstGeom>
          <a:solidFill>
            <a:schemeClr val="tx1"/>
          </a:solidFill>
        </p:spPr>
        <p:txBody>
          <a:bodyPr wrap="none" rtlCol="0">
            <a:spAutoFit/>
          </a:bodyPr>
          <a:lstStyle/>
          <a:p>
            <a:r>
              <a:rPr lang="en-US" sz="3200" b="1" dirty="0">
                <a:solidFill>
                  <a:srgbClr val="00B050"/>
                </a:solidFill>
              </a:rPr>
              <a:t> hard work</a:t>
            </a:r>
          </a:p>
        </p:txBody>
      </p:sp>
      <p:sp>
        <p:nvSpPr>
          <p:cNvPr id="8" name="TextBox 7"/>
          <p:cNvSpPr txBox="1"/>
          <p:nvPr/>
        </p:nvSpPr>
        <p:spPr>
          <a:xfrm>
            <a:off x="242684" y="5678424"/>
            <a:ext cx="5012911" cy="1077218"/>
          </a:xfrm>
          <a:prstGeom prst="rect">
            <a:avLst/>
          </a:prstGeom>
          <a:solidFill>
            <a:schemeClr val="tx1"/>
          </a:solidFill>
        </p:spPr>
        <p:txBody>
          <a:bodyPr wrap="none" rtlCol="0">
            <a:spAutoFit/>
          </a:bodyPr>
          <a:lstStyle/>
          <a:p>
            <a:r>
              <a:rPr lang="en-US" sz="3200" dirty="0">
                <a:solidFill>
                  <a:schemeClr val="bg1"/>
                </a:solidFill>
              </a:rPr>
              <a:t>Dickens is famous for his </a:t>
            </a:r>
            <a:br>
              <a:rPr lang="en-US" sz="3200" dirty="0">
                <a:solidFill>
                  <a:schemeClr val="bg1"/>
                </a:solidFill>
              </a:rPr>
            </a:br>
            <a:r>
              <a:rPr lang="en-US" sz="3200" dirty="0">
                <a:solidFill>
                  <a:schemeClr val="bg1"/>
                </a:solidFill>
              </a:rPr>
              <a:t>humorous style</a:t>
            </a:r>
          </a:p>
        </p:txBody>
      </p:sp>
    </p:spTree>
    <p:extLst>
      <p:ext uri="{BB962C8B-B14F-4D97-AF65-F5344CB8AC3E}">
        <p14:creationId xmlns:p14="http://schemas.microsoft.com/office/powerpoint/2010/main" val="3095759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7916" y="0"/>
            <a:ext cx="9130353" cy="6858000"/>
          </a:xfrm>
          <a:solidFill>
            <a:schemeClr val="tx1"/>
          </a:solidFill>
        </p:spPr>
        <p:txBody>
          <a:bodyPr>
            <a:noAutofit/>
          </a:bodyPr>
          <a:lstStyle/>
          <a:p>
            <a:pPr marL="0" indent="0" fontAlgn="base">
              <a:buNone/>
            </a:pPr>
            <a:r>
              <a:rPr lang="en-US" sz="3200" b="0" i="0" dirty="0">
                <a:solidFill>
                  <a:srgbClr val="000000"/>
                </a:solidFill>
                <a:effectLst/>
                <a:latin typeface="Programme"/>
              </a:rPr>
              <a:t>It was a strange figure -- </a:t>
            </a:r>
            <a:r>
              <a:rPr lang="en-US" sz="3200" b="0" i="0" u="none" strike="noStrike" dirty="0">
                <a:solidFill>
                  <a:srgbClr val="000000"/>
                </a:solidFill>
                <a:effectLst/>
                <a:latin typeface="Programme"/>
                <a:hlinkClick r:id="rId2"/>
              </a:rPr>
              <a:t>like a child: yet not so like a child as like an old man</a:t>
            </a:r>
            <a:r>
              <a:rPr lang="en-US" sz="3200" b="0" i="0" dirty="0">
                <a:solidFill>
                  <a:srgbClr val="000000"/>
                </a:solidFill>
                <a:effectLst/>
                <a:latin typeface="Programme"/>
              </a:rPr>
              <a:t>, viewed through some supernatural medium, which gave him the appearance of having</a:t>
            </a:r>
            <a:r>
              <a:rPr lang="en-US" sz="3200" b="1" i="0" dirty="0">
                <a:solidFill>
                  <a:srgbClr val="00B050"/>
                </a:solidFill>
                <a:effectLst/>
                <a:latin typeface="Programme"/>
              </a:rPr>
              <a:t> receded </a:t>
            </a:r>
            <a:r>
              <a:rPr lang="en-US" sz="3200" b="0" i="0" dirty="0">
                <a:solidFill>
                  <a:srgbClr val="000000"/>
                </a:solidFill>
                <a:effectLst/>
                <a:latin typeface="Programme"/>
              </a:rPr>
              <a:t>from the view, and being diminished to a child’s proportions. Its hair, which hung about its neck and down its back, was </a:t>
            </a:r>
            <a:r>
              <a:rPr lang="en-US" sz="3200" b="0" i="0" dirty="0">
                <a:solidFill>
                  <a:srgbClr val="FF0000"/>
                </a:solidFill>
                <a:effectLst/>
                <a:latin typeface="Programme"/>
              </a:rPr>
              <a:t>white as if with age</a:t>
            </a:r>
            <a:r>
              <a:rPr lang="en-US" sz="3200" b="0" i="0" dirty="0">
                <a:solidFill>
                  <a:srgbClr val="000000"/>
                </a:solidFill>
                <a:effectLst/>
                <a:latin typeface="Programme"/>
              </a:rPr>
              <a:t>; and yet the face had not a wrinkle in it, and the tenderest bloom was on the skin. </a:t>
            </a:r>
            <a:r>
              <a:rPr lang="en-US" sz="3200" b="0" i="0" dirty="0">
                <a:solidFill>
                  <a:schemeClr val="bg1"/>
                </a:solidFill>
                <a:effectLst/>
                <a:latin typeface="Programme"/>
                <a:hlinkClick r:id="rId3">
                  <a:extLst>
                    <a:ext uri="{A12FA001-AC4F-418D-AE19-62706E023703}">
                      <ahyp:hlinkClr xmlns:ahyp="http://schemas.microsoft.com/office/drawing/2018/hyperlinkcolor" val="tx"/>
                    </a:ext>
                  </a:extLst>
                </a:hlinkClick>
              </a:rPr>
              <a:t>……………………..</a:t>
            </a:r>
          </a:p>
          <a:p>
            <a:pPr marL="0" indent="0" fontAlgn="base">
              <a:buNone/>
            </a:pPr>
            <a:r>
              <a:rPr lang="en-US" sz="3200" b="0" i="0" u="none" strike="noStrike" dirty="0">
                <a:solidFill>
                  <a:srgbClr val="FAC96A"/>
                </a:solidFill>
                <a:effectLst/>
                <a:latin typeface="Programme"/>
                <a:hlinkClick r:id="rId3">
                  <a:extLst>
                    <a:ext uri="{A12FA001-AC4F-418D-AE19-62706E023703}">
                      <ahyp:hlinkClr xmlns:ahyp="http://schemas.microsoft.com/office/drawing/2018/hyperlinkcolor" val="tx"/>
                    </a:ext>
                  </a:extLst>
                </a:hlinkClick>
              </a:rPr>
              <a:t>It held a branch of fresh green holly in its hand; and, in singular contradiction of that wintry emblem, had its dress trimmed with summer flowers.</a:t>
            </a:r>
            <a:r>
              <a:rPr lang="en-US" sz="3200" b="0" i="0" dirty="0">
                <a:solidFill>
                  <a:srgbClr val="000000"/>
                </a:solidFill>
                <a:effectLst/>
                <a:latin typeface="Programme"/>
              </a:rPr>
              <a:t> But the strangest thing about it was, that from the </a:t>
            </a:r>
            <a:r>
              <a:rPr lang="en-US" sz="3200" b="0" i="0" u="none" strike="noStrike" dirty="0">
                <a:solidFill>
                  <a:srgbClr val="000000"/>
                </a:solidFill>
                <a:effectLst/>
                <a:latin typeface="Programme"/>
                <a:hlinkClick r:id="rId4"/>
              </a:rPr>
              <a:t>crown of its head there sprung a bright clear jet of light</a:t>
            </a:r>
            <a:r>
              <a:rPr lang="en-US" sz="3200" b="0" i="0" dirty="0">
                <a:solidFill>
                  <a:srgbClr val="000000"/>
                </a:solidFill>
                <a:effectLst/>
                <a:latin typeface="Programme"/>
              </a:rPr>
              <a:t>,  </a:t>
            </a:r>
            <a:r>
              <a:rPr lang="en-US" sz="3200" b="0" i="0" u="none" strike="noStrike" dirty="0">
                <a:solidFill>
                  <a:srgbClr val="000000"/>
                </a:solidFill>
                <a:effectLst/>
                <a:latin typeface="Programme"/>
              </a:rPr>
              <a:t> </a:t>
            </a:r>
            <a:endParaRPr lang="en-US" sz="3200" dirty="0"/>
          </a:p>
        </p:txBody>
      </p:sp>
      <p:cxnSp>
        <p:nvCxnSpPr>
          <p:cNvPr id="8" name="Straight Arrow Connector 7"/>
          <p:cNvCxnSpPr>
            <a:cxnSpLocks/>
          </p:cNvCxnSpPr>
          <p:nvPr/>
        </p:nvCxnSpPr>
        <p:spPr>
          <a:xfrm flipH="1">
            <a:off x="2698444" y="1944262"/>
            <a:ext cx="4895331" cy="7882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1610" y="2392703"/>
            <a:ext cx="2273379" cy="584775"/>
          </a:xfrm>
          <a:prstGeom prst="rect">
            <a:avLst/>
          </a:prstGeom>
          <a:solidFill>
            <a:schemeClr val="tx1"/>
          </a:solidFill>
        </p:spPr>
        <p:txBody>
          <a:bodyPr wrap="none" rtlCol="0">
            <a:spAutoFit/>
          </a:bodyPr>
          <a:lstStyle/>
          <a:p>
            <a:r>
              <a:rPr lang="en-US" sz="3200" dirty="0">
                <a:solidFill>
                  <a:srgbClr val="00B050"/>
                </a:solidFill>
              </a:rPr>
              <a:t>withdrawn</a:t>
            </a:r>
          </a:p>
        </p:txBody>
      </p:sp>
      <p:cxnSp>
        <p:nvCxnSpPr>
          <p:cNvPr id="12" name="Straight Arrow Connector 11"/>
          <p:cNvCxnSpPr>
            <a:cxnSpLocks/>
          </p:cNvCxnSpPr>
          <p:nvPr/>
        </p:nvCxnSpPr>
        <p:spPr>
          <a:xfrm flipH="1">
            <a:off x="2559410" y="5941076"/>
            <a:ext cx="230140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36524" y="5113661"/>
            <a:ext cx="2350323" cy="1077218"/>
          </a:xfrm>
          <a:prstGeom prst="rect">
            <a:avLst/>
          </a:prstGeom>
          <a:solidFill>
            <a:schemeClr val="tx1"/>
          </a:solidFill>
        </p:spPr>
        <p:txBody>
          <a:bodyPr wrap="none" rtlCol="0">
            <a:spAutoFit/>
          </a:bodyPr>
          <a:lstStyle/>
          <a:p>
            <a:r>
              <a:rPr lang="en-US" sz="3200" dirty="0">
                <a:solidFill>
                  <a:schemeClr val="bg1"/>
                </a:solidFill>
              </a:rPr>
              <a:t> purity &amp; </a:t>
            </a:r>
            <a:br>
              <a:rPr lang="en-US" sz="3200" dirty="0">
                <a:solidFill>
                  <a:schemeClr val="bg1"/>
                </a:solidFill>
              </a:rPr>
            </a:br>
            <a:r>
              <a:rPr lang="en-US" sz="3200" dirty="0">
                <a:solidFill>
                  <a:schemeClr val="bg1"/>
                </a:solidFill>
              </a:rPr>
              <a:t>innocence</a:t>
            </a:r>
          </a:p>
        </p:txBody>
      </p:sp>
      <p:sp>
        <p:nvSpPr>
          <p:cNvPr id="7" name="TextBox 6"/>
          <p:cNvSpPr txBox="1"/>
          <p:nvPr/>
        </p:nvSpPr>
        <p:spPr>
          <a:xfrm>
            <a:off x="910" y="2501678"/>
            <a:ext cx="271228" cy="461665"/>
          </a:xfrm>
          <a:prstGeom prst="rect">
            <a:avLst/>
          </a:prstGeom>
          <a:solidFill>
            <a:schemeClr val="accent1">
              <a:lumMod val="20000"/>
              <a:lumOff val="80000"/>
            </a:schemeClr>
          </a:solidFill>
        </p:spPr>
        <p:txBody>
          <a:bodyPr wrap="none" rtlCol="0">
            <a:spAutoFit/>
          </a:bodyPr>
          <a:lstStyle/>
          <a:p>
            <a:r>
              <a:rPr lang="en-US" sz="2400" b="1" dirty="0">
                <a:solidFill>
                  <a:srgbClr val="FF0000"/>
                </a:solidFill>
              </a:rPr>
              <a:t> </a:t>
            </a:r>
          </a:p>
        </p:txBody>
      </p:sp>
      <p:sp>
        <p:nvSpPr>
          <p:cNvPr id="10" name="TextBox 9">
            <a:extLst>
              <a:ext uri="{FF2B5EF4-FFF2-40B4-BE49-F238E27FC236}">
                <a16:creationId xmlns:a16="http://schemas.microsoft.com/office/drawing/2014/main" id="{E1ABF1FA-A9D6-242C-7300-B0B046E95D12}"/>
              </a:ext>
            </a:extLst>
          </p:cNvPr>
          <p:cNvSpPr txBox="1"/>
          <p:nvPr/>
        </p:nvSpPr>
        <p:spPr>
          <a:xfrm>
            <a:off x="136524" y="12460"/>
            <a:ext cx="2561920" cy="2308324"/>
          </a:xfrm>
          <a:prstGeom prst="rect">
            <a:avLst/>
          </a:prstGeom>
          <a:solidFill>
            <a:schemeClr val="tx1"/>
          </a:solidFill>
        </p:spPr>
        <p:txBody>
          <a:bodyPr wrap="none" rtlCol="0">
            <a:spAutoFit/>
          </a:bodyPr>
          <a:lstStyle/>
          <a:p>
            <a:r>
              <a:rPr lang="en-US" sz="2400" b="1" dirty="0">
                <a:solidFill>
                  <a:srgbClr val="FF0000"/>
                </a:solidFill>
              </a:rPr>
              <a:t>Juxtaposition- </a:t>
            </a:r>
          </a:p>
          <a:p>
            <a:r>
              <a:rPr lang="en-US" sz="2400" b="1" dirty="0">
                <a:solidFill>
                  <a:srgbClr val="FF0000"/>
                </a:solidFill>
              </a:rPr>
              <a:t>makes a link </a:t>
            </a:r>
          </a:p>
          <a:p>
            <a:r>
              <a:rPr lang="en-US" sz="2400" b="1" dirty="0">
                <a:solidFill>
                  <a:srgbClr val="FF0000"/>
                </a:solidFill>
              </a:rPr>
              <a:t>between </a:t>
            </a:r>
          </a:p>
          <a:p>
            <a:r>
              <a:rPr lang="en-US" sz="2400" b="1" dirty="0">
                <a:solidFill>
                  <a:srgbClr val="FF0000"/>
                </a:solidFill>
              </a:rPr>
              <a:t>scrooge’s </a:t>
            </a:r>
          </a:p>
          <a:p>
            <a:r>
              <a:rPr lang="en-US" sz="2400" b="1" dirty="0">
                <a:solidFill>
                  <a:srgbClr val="FF0000"/>
                </a:solidFill>
              </a:rPr>
              <a:t>childhood &amp; his </a:t>
            </a:r>
          </a:p>
          <a:p>
            <a:r>
              <a:rPr lang="en-US" sz="2400" b="1" dirty="0">
                <a:solidFill>
                  <a:srgbClr val="FF0000"/>
                </a:solidFill>
              </a:rPr>
              <a:t>being old now</a:t>
            </a:r>
          </a:p>
        </p:txBody>
      </p:sp>
      <p:sp>
        <p:nvSpPr>
          <p:cNvPr id="13" name="TextBox 12">
            <a:extLst>
              <a:ext uri="{FF2B5EF4-FFF2-40B4-BE49-F238E27FC236}">
                <a16:creationId xmlns:a16="http://schemas.microsoft.com/office/drawing/2014/main" id="{FA4BF0DE-1155-AEE8-7FFB-4065AEAB1A36}"/>
              </a:ext>
            </a:extLst>
          </p:cNvPr>
          <p:cNvSpPr txBox="1"/>
          <p:nvPr/>
        </p:nvSpPr>
        <p:spPr>
          <a:xfrm>
            <a:off x="219605" y="3209218"/>
            <a:ext cx="2771913" cy="1569660"/>
          </a:xfrm>
          <a:prstGeom prst="rect">
            <a:avLst/>
          </a:prstGeom>
          <a:solidFill>
            <a:schemeClr val="tx1"/>
          </a:solidFill>
        </p:spPr>
        <p:txBody>
          <a:bodyPr wrap="none" rtlCol="0">
            <a:spAutoFit/>
          </a:bodyPr>
          <a:lstStyle/>
          <a:p>
            <a:r>
              <a:rPr lang="en-US" sz="2400" b="1" dirty="0">
                <a:solidFill>
                  <a:srgbClr val="FF0000"/>
                </a:solidFill>
              </a:rPr>
              <a:t>This appearance </a:t>
            </a:r>
            <a:br>
              <a:rPr lang="en-US" sz="2400" b="1" dirty="0">
                <a:solidFill>
                  <a:srgbClr val="FF0000"/>
                </a:solidFill>
              </a:rPr>
            </a:br>
            <a:r>
              <a:rPr lang="en-US" sz="2400" b="1" dirty="0">
                <a:solidFill>
                  <a:srgbClr val="FF0000"/>
                </a:solidFill>
              </a:rPr>
              <a:t>represent the </a:t>
            </a:r>
            <a:br>
              <a:rPr lang="en-US" sz="2400" b="1" dirty="0">
                <a:solidFill>
                  <a:srgbClr val="FF0000"/>
                </a:solidFill>
              </a:rPr>
            </a:br>
            <a:r>
              <a:rPr lang="en-US" sz="2400" b="1" dirty="0">
                <a:solidFill>
                  <a:srgbClr val="FF0000"/>
                </a:solidFill>
              </a:rPr>
              <a:t>whole life span </a:t>
            </a:r>
            <a:br>
              <a:rPr lang="en-US" sz="2400" b="1" dirty="0">
                <a:solidFill>
                  <a:srgbClr val="FF0000"/>
                </a:solidFill>
              </a:rPr>
            </a:br>
            <a:r>
              <a:rPr lang="en-US" sz="2400" b="1" dirty="0">
                <a:solidFill>
                  <a:srgbClr val="FF0000"/>
                </a:solidFill>
              </a:rPr>
              <a:t>of scrooge</a:t>
            </a:r>
          </a:p>
        </p:txBody>
      </p:sp>
    </p:spTree>
    <p:extLst>
      <p:ext uri="{BB962C8B-B14F-4D97-AF65-F5344CB8AC3E}">
        <p14:creationId xmlns:p14="http://schemas.microsoft.com/office/powerpoint/2010/main" val="3966167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05468" y="368490"/>
            <a:ext cx="4469493" cy="584775"/>
          </a:xfrm>
          <a:prstGeom prst="rect">
            <a:avLst/>
          </a:prstGeom>
          <a:solidFill>
            <a:schemeClr val="accent1">
              <a:lumMod val="75000"/>
            </a:schemeClr>
          </a:solidFill>
        </p:spPr>
        <p:txBody>
          <a:bodyPr wrap="none" rtlCol="0">
            <a:spAutoFit/>
          </a:bodyPr>
          <a:lstStyle/>
          <a:p>
            <a:r>
              <a:rPr lang="en-US" sz="3200"/>
              <a:t>Group work p.32-p.43</a:t>
            </a:r>
            <a:endParaRPr lang="en-US" sz="3200" dirty="0"/>
          </a:p>
        </p:txBody>
      </p:sp>
      <p:sp>
        <p:nvSpPr>
          <p:cNvPr id="5" name="TextBox 4"/>
          <p:cNvSpPr txBox="1"/>
          <p:nvPr/>
        </p:nvSpPr>
        <p:spPr>
          <a:xfrm>
            <a:off x="145236" y="953265"/>
            <a:ext cx="11901528" cy="5693866"/>
          </a:xfrm>
          <a:prstGeom prst="rect">
            <a:avLst/>
          </a:prstGeom>
          <a:noFill/>
        </p:spPr>
        <p:txBody>
          <a:bodyPr wrap="none" rtlCol="0">
            <a:spAutoFit/>
          </a:bodyPr>
          <a:lstStyle/>
          <a:p>
            <a:r>
              <a:rPr lang="en-US" sz="2800" dirty="0"/>
              <a:t>Read the conversation between the ghost &amp; scrooge</a:t>
            </a:r>
          </a:p>
          <a:p>
            <a:r>
              <a:rPr lang="en-US" sz="2800" dirty="0"/>
              <a:t> then answer the following questions:</a:t>
            </a:r>
          </a:p>
          <a:p>
            <a:pPr marL="514350" indent="-514350">
              <a:buAutoNum type="arabicPeriod"/>
            </a:pPr>
            <a:r>
              <a:rPr lang="en-US" sz="2800" dirty="0"/>
              <a:t>Who was the ghost supposed to be?</a:t>
            </a:r>
          </a:p>
          <a:p>
            <a:pPr marL="514350" indent="-514350">
              <a:buAutoNum type="arabicPeriod"/>
            </a:pPr>
            <a:r>
              <a:rPr lang="en-US" sz="2800" dirty="0"/>
              <a:t>What was Scrooge’s attitude towards it?</a:t>
            </a:r>
          </a:p>
          <a:p>
            <a:pPr marL="514350" indent="-514350">
              <a:buAutoNum type="arabicPeriod"/>
            </a:pPr>
            <a:r>
              <a:rPr lang="en-US" sz="2800" dirty="0"/>
              <a:t>Where did the ghost take scrooge?</a:t>
            </a:r>
          </a:p>
          <a:p>
            <a:pPr marL="514350" indent="-514350">
              <a:buAutoNum type="arabicPeriod"/>
            </a:pPr>
            <a:r>
              <a:rPr lang="en-US" sz="2800" dirty="0"/>
              <a:t>How did scrooge’s feelings change at that point? Why do you </a:t>
            </a:r>
            <a:br>
              <a:rPr lang="en-US" sz="2800" dirty="0"/>
            </a:br>
            <a:r>
              <a:rPr lang="en-US" sz="2800" dirty="0"/>
              <a:t>think is the reason?</a:t>
            </a:r>
          </a:p>
          <a:p>
            <a:pPr marL="514350" indent="-514350">
              <a:buAutoNum type="arabicPeriod"/>
            </a:pPr>
            <a:r>
              <a:rPr lang="en-US" sz="2800" b="0" i="0" dirty="0">
                <a:effectLst/>
                <a:latin typeface="Programme"/>
              </a:rPr>
              <a:t>`The school is not quite deserted,’ said the Ghost.</a:t>
            </a:r>
            <a:r>
              <a:rPr lang="en-US" sz="2800" b="0" i="0" dirty="0">
                <a:solidFill>
                  <a:srgbClr val="000000"/>
                </a:solidFill>
                <a:effectLst/>
                <a:latin typeface="Programme"/>
              </a:rPr>
              <a:t> </a:t>
            </a:r>
            <a:r>
              <a:rPr lang="en-US" sz="2800" b="0" i="0" u="none" strike="noStrike" dirty="0">
                <a:solidFill>
                  <a:srgbClr val="FFFFFF"/>
                </a:solidFill>
                <a:effectLst/>
                <a:latin typeface="Programme"/>
                <a:hlinkClick r:id="rId2"/>
              </a:rPr>
              <a:t>`A solitary child, neglected </a:t>
            </a:r>
          </a:p>
          <a:p>
            <a:r>
              <a:rPr lang="en-US" sz="2800" b="0" i="0" u="none" strike="noStrike" dirty="0">
                <a:solidFill>
                  <a:srgbClr val="FFFFFF"/>
                </a:solidFill>
                <a:effectLst/>
                <a:latin typeface="Programme"/>
                <a:hlinkClick r:id="rId2"/>
              </a:rPr>
              <a:t> by his friends, is left there still.’</a:t>
            </a:r>
            <a:r>
              <a:rPr lang="en-US" sz="2800" b="0" i="0" u="none" strike="noStrike" dirty="0">
                <a:solidFill>
                  <a:srgbClr val="FFFFFF"/>
                </a:solidFill>
                <a:effectLst/>
                <a:latin typeface="Programme"/>
              </a:rPr>
              <a:t> </a:t>
            </a:r>
            <a:r>
              <a:rPr lang="en-US" sz="2800" dirty="0"/>
              <a:t>Who do you think is that boy? Why?</a:t>
            </a:r>
          </a:p>
          <a:p>
            <a:r>
              <a:rPr lang="en-US" sz="2800" dirty="0"/>
              <a:t>6. What were the two stories that little scrooge liked to read?</a:t>
            </a:r>
          </a:p>
          <a:p>
            <a:r>
              <a:rPr lang="en-US" sz="2800" dirty="0"/>
              <a:t>7. What is the name of Scrooge’s sister? What did she tell scrooge?</a:t>
            </a:r>
          </a:p>
          <a:p>
            <a:r>
              <a:rPr lang="en-US" sz="2800" dirty="0"/>
              <a:t>8. Who is Fezziwig(Dick Wilkins)?</a:t>
            </a:r>
          </a:p>
          <a:p>
            <a:pPr marL="514350" indent="-514350">
              <a:buAutoNum type="arabicPeriod"/>
            </a:pPr>
            <a:endParaRPr lang="en-US" sz="2800" dirty="0"/>
          </a:p>
        </p:txBody>
      </p:sp>
    </p:spTree>
    <p:extLst>
      <p:ext uri="{BB962C8B-B14F-4D97-AF65-F5344CB8AC3E}">
        <p14:creationId xmlns:p14="http://schemas.microsoft.com/office/powerpoint/2010/main" val="922308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276DE-41FB-74EB-E638-F8F4BDDCBAFB}"/>
              </a:ext>
            </a:extLst>
          </p:cNvPr>
          <p:cNvSpPr>
            <a:spLocks noGrp="1"/>
          </p:cNvSpPr>
          <p:nvPr>
            <p:ph type="title"/>
          </p:nvPr>
        </p:nvSpPr>
        <p:spPr>
          <a:xfrm>
            <a:off x="337458" y="452717"/>
            <a:ext cx="6389914" cy="3553225"/>
          </a:xfrm>
        </p:spPr>
        <p:txBody>
          <a:bodyPr/>
          <a:lstStyle/>
          <a:p>
            <a:r>
              <a:rPr lang="en-US" sz="3200" dirty="0"/>
              <a:t>Important quotes</a:t>
            </a:r>
            <a:br>
              <a:rPr lang="en-US" sz="3200" dirty="0"/>
            </a:br>
            <a:br>
              <a:rPr lang="en-US" sz="3200" dirty="0"/>
            </a:br>
            <a:r>
              <a:rPr lang="en-US" sz="2800" b="0" i="0" strike="noStrike" dirty="0">
                <a:solidFill>
                  <a:schemeClr val="tx1"/>
                </a:solidFill>
                <a:effectLst/>
                <a:latin typeface="Programme"/>
                <a:hlinkClick r:id="rId2">
                  <a:extLst>
                    <a:ext uri="{A12FA001-AC4F-418D-AE19-62706E023703}">
                      <ahyp:hlinkClr xmlns:ahyp="http://schemas.microsoft.com/office/drawing/2018/hyperlinkcolor" val="tx"/>
                    </a:ext>
                  </a:extLst>
                </a:hlinkClick>
              </a:rPr>
              <a:t>`Your lip is trembling,’ said the Ghost. `And what is that upon your cheek.’</a:t>
            </a:r>
            <a:br>
              <a:rPr lang="en-US" sz="2800" dirty="0">
                <a:solidFill>
                  <a:schemeClr val="tx1"/>
                </a:solidFill>
              </a:rPr>
            </a:br>
            <a:br>
              <a:rPr lang="en-US" sz="2800" dirty="0">
                <a:solidFill>
                  <a:schemeClr val="tx1"/>
                </a:solidFill>
              </a:rPr>
            </a:br>
            <a:r>
              <a:rPr lang="en-US" sz="2800" b="0" i="0" strike="noStrike" dirty="0">
                <a:solidFill>
                  <a:schemeClr val="tx1"/>
                </a:solidFill>
                <a:effectLst/>
                <a:latin typeface="Programme"/>
                <a:hlinkClick r:id="rId3">
                  <a:extLst>
                    <a:ext uri="{A12FA001-AC4F-418D-AE19-62706E023703}">
                      <ahyp:hlinkClr xmlns:ahyp="http://schemas.microsoft.com/office/drawing/2018/hyperlinkcolor" val="tx"/>
                    </a:ext>
                  </a:extLst>
                </a:hlinkClick>
              </a:rPr>
              <a:t>Scrooge muttered, with an unusual catching in his voice, that it was a pimple; and begged the Ghost to lead him where he would</a:t>
            </a:r>
            <a:r>
              <a:rPr lang="en-US" sz="2800" b="0" i="0" u="sng" dirty="0">
                <a:solidFill>
                  <a:srgbClr val="000000"/>
                </a:solidFill>
                <a:effectLst/>
                <a:latin typeface="Programme"/>
              </a:rPr>
              <a:t>.</a:t>
            </a:r>
            <a:endParaRPr lang="en-US" sz="2800" u="sng" dirty="0"/>
          </a:p>
        </p:txBody>
      </p:sp>
      <p:sp>
        <p:nvSpPr>
          <p:cNvPr id="4" name="TextBox 3">
            <a:extLst>
              <a:ext uri="{FF2B5EF4-FFF2-40B4-BE49-F238E27FC236}">
                <a16:creationId xmlns:a16="http://schemas.microsoft.com/office/drawing/2014/main" id="{59CC8EBA-2717-8A9E-60B3-7FCF2C18BF1B}"/>
              </a:ext>
            </a:extLst>
          </p:cNvPr>
          <p:cNvSpPr txBox="1"/>
          <p:nvPr/>
        </p:nvSpPr>
        <p:spPr>
          <a:xfrm>
            <a:off x="6932227" y="2111829"/>
            <a:ext cx="5259773" cy="1569660"/>
          </a:xfrm>
          <a:prstGeom prst="rect">
            <a:avLst/>
          </a:prstGeom>
          <a:solidFill>
            <a:schemeClr val="accent2">
              <a:lumMod val="40000"/>
              <a:lumOff val="60000"/>
            </a:schemeClr>
          </a:solidFill>
        </p:spPr>
        <p:txBody>
          <a:bodyPr wrap="none" rtlCol="0">
            <a:spAutoFit/>
          </a:bodyPr>
          <a:lstStyle/>
          <a:p>
            <a:r>
              <a:rPr lang="en-US" sz="3200" dirty="0">
                <a:solidFill>
                  <a:schemeClr val="bg1"/>
                </a:solidFill>
              </a:rPr>
              <a:t>Scrooge turns emotional. </a:t>
            </a:r>
          </a:p>
          <a:p>
            <a:r>
              <a:rPr lang="en-US" sz="3200" dirty="0">
                <a:solidFill>
                  <a:schemeClr val="bg1"/>
                </a:solidFill>
              </a:rPr>
              <a:t>We see a different side </a:t>
            </a:r>
            <a:br>
              <a:rPr lang="en-US" sz="3200" dirty="0">
                <a:solidFill>
                  <a:schemeClr val="bg1"/>
                </a:solidFill>
              </a:rPr>
            </a:br>
            <a:r>
              <a:rPr lang="en-US" sz="3200" dirty="0">
                <a:solidFill>
                  <a:schemeClr val="bg1"/>
                </a:solidFill>
              </a:rPr>
              <a:t>of the character</a:t>
            </a:r>
          </a:p>
        </p:txBody>
      </p:sp>
    </p:spTree>
    <p:extLst>
      <p:ext uri="{BB962C8B-B14F-4D97-AF65-F5344CB8AC3E}">
        <p14:creationId xmlns:p14="http://schemas.microsoft.com/office/powerpoint/2010/main" val="3978580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C2149-9750-59A0-2B40-49E50A403217}"/>
              </a:ext>
            </a:extLst>
          </p:cNvPr>
          <p:cNvSpPr>
            <a:spLocks noGrp="1"/>
          </p:cNvSpPr>
          <p:nvPr>
            <p:ph type="title"/>
          </p:nvPr>
        </p:nvSpPr>
        <p:spPr>
          <a:xfrm>
            <a:off x="428398" y="1301803"/>
            <a:ext cx="6494918" cy="3248425"/>
          </a:xfrm>
        </p:spPr>
        <p:txBody>
          <a:bodyPr/>
          <a:lstStyle/>
          <a:p>
            <a:br>
              <a:rPr lang="en-US" dirty="0"/>
            </a:br>
            <a:r>
              <a:rPr lang="en-US" b="0" i="0" dirty="0">
                <a:solidFill>
                  <a:srgbClr val="000000"/>
                </a:solidFill>
                <a:effectLst/>
                <a:latin typeface="Programme"/>
              </a:rPr>
              <a:t>`The school is not quite deserted,’ said the Ghost. </a:t>
            </a:r>
            <a:br>
              <a:rPr lang="en-US" b="0" i="0" dirty="0">
                <a:solidFill>
                  <a:srgbClr val="000000"/>
                </a:solidFill>
                <a:effectLst/>
                <a:latin typeface="Programme"/>
              </a:rPr>
            </a:br>
            <a:r>
              <a:rPr lang="en-US" b="0" i="0" u="none" strike="noStrike" dirty="0">
                <a:solidFill>
                  <a:srgbClr val="FFFFFF"/>
                </a:solidFill>
                <a:effectLst/>
                <a:latin typeface="Programme"/>
                <a:hlinkClick r:id="rId2"/>
              </a:rPr>
              <a:t>`A solitary child, neglected by his friends, is left there still.’</a:t>
            </a:r>
            <a:br>
              <a:rPr lang="en-US" b="0" i="0" u="none" strike="noStrike" dirty="0">
                <a:solidFill>
                  <a:srgbClr val="FFFFFF"/>
                </a:solidFill>
                <a:effectLst/>
                <a:latin typeface="Programme"/>
              </a:rPr>
            </a:br>
            <a:r>
              <a:rPr lang="en-US" b="0" i="0" dirty="0">
                <a:solidFill>
                  <a:srgbClr val="000000"/>
                </a:solidFill>
                <a:effectLst/>
                <a:latin typeface="Programme"/>
              </a:rPr>
              <a:t>Scrooge said he knew it. </a:t>
            </a:r>
            <a:r>
              <a:rPr lang="en-US" b="0" i="0" u="none" strike="noStrike" dirty="0">
                <a:solidFill>
                  <a:srgbClr val="FFFFFF"/>
                </a:solidFill>
                <a:effectLst/>
                <a:latin typeface="Programme"/>
                <a:hlinkClick r:id="rId3"/>
              </a:rPr>
              <a:t>And he sobbed</a:t>
            </a:r>
            <a:br>
              <a:rPr lang="en-US" dirty="0"/>
            </a:br>
            <a:r>
              <a:rPr lang="en-US" dirty="0"/>
              <a:t> </a:t>
            </a:r>
          </a:p>
        </p:txBody>
      </p:sp>
      <p:sp>
        <p:nvSpPr>
          <p:cNvPr id="5" name="TextBox 4">
            <a:extLst>
              <a:ext uri="{FF2B5EF4-FFF2-40B4-BE49-F238E27FC236}">
                <a16:creationId xmlns:a16="http://schemas.microsoft.com/office/drawing/2014/main" id="{5CB20F32-406B-1116-87CA-F359692F4B4A}"/>
              </a:ext>
            </a:extLst>
          </p:cNvPr>
          <p:cNvSpPr txBox="1"/>
          <p:nvPr/>
        </p:nvSpPr>
        <p:spPr>
          <a:xfrm>
            <a:off x="827316" y="609991"/>
            <a:ext cx="6096000" cy="584775"/>
          </a:xfrm>
          <a:prstGeom prst="rect">
            <a:avLst/>
          </a:prstGeom>
          <a:noFill/>
        </p:spPr>
        <p:txBody>
          <a:bodyPr wrap="square">
            <a:spAutoFit/>
          </a:bodyPr>
          <a:lstStyle/>
          <a:p>
            <a:r>
              <a:rPr lang="en-US" sz="3200" dirty="0"/>
              <a:t>Important quotes</a:t>
            </a:r>
          </a:p>
        </p:txBody>
      </p:sp>
      <p:pic>
        <p:nvPicPr>
          <p:cNvPr id="7" name="Picture 6">
            <a:extLst>
              <a:ext uri="{FF2B5EF4-FFF2-40B4-BE49-F238E27FC236}">
                <a16:creationId xmlns:a16="http://schemas.microsoft.com/office/drawing/2014/main" id="{3AF10770-8FC5-7078-D2A5-374E17CC6173}"/>
              </a:ext>
            </a:extLst>
          </p:cNvPr>
          <p:cNvPicPr>
            <a:picLocks noChangeAspect="1"/>
          </p:cNvPicPr>
          <p:nvPr/>
        </p:nvPicPr>
        <p:blipFill rotWithShape="1">
          <a:blip r:embed="rId4"/>
          <a:srcRect b="15794"/>
          <a:stretch/>
        </p:blipFill>
        <p:spPr>
          <a:xfrm>
            <a:off x="6096000" y="25217"/>
            <a:ext cx="6111140" cy="3248424"/>
          </a:xfrm>
          <a:prstGeom prst="rect">
            <a:avLst/>
          </a:prstGeom>
        </p:spPr>
      </p:pic>
      <p:sp>
        <p:nvSpPr>
          <p:cNvPr id="8" name="TextBox 7">
            <a:extLst>
              <a:ext uri="{FF2B5EF4-FFF2-40B4-BE49-F238E27FC236}">
                <a16:creationId xmlns:a16="http://schemas.microsoft.com/office/drawing/2014/main" id="{1C48F91B-0C26-588E-16D6-A78BD591D3FF}"/>
              </a:ext>
            </a:extLst>
          </p:cNvPr>
          <p:cNvSpPr txBox="1"/>
          <p:nvPr/>
        </p:nvSpPr>
        <p:spPr>
          <a:xfrm>
            <a:off x="7868398" y="4927119"/>
            <a:ext cx="3929281" cy="1569660"/>
          </a:xfrm>
          <a:prstGeom prst="rect">
            <a:avLst/>
          </a:prstGeom>
          <a:solidFill>
            <a:schemeClr val="accent2">
              <a:lumMod val="40000"/>
              <a:lumOff val="60000"/>
            </a:schemeClr>
          </a:solidFill>
        </p:spPr>
        <p:txBody>
          <a:bodyPr wrap="none" rtlCol="0">
            <a:spAutoFit/>
          </a:bodyPr>
          <a:lstStyle/>
          <a:p>
            <a:r>
              <a:rPr lang="en-US" sz="3200" dirty="0">
                <a:solidFill>
                  <a:schemeClr val="bg1"/>
                </a:solidFill>
              </a:rPr>
              <a:t>As readers we pity </a:t>
            </a:r>
            <a:br>
              <a:rPr lang="en-US" sz="3200" dirty="0">
                <a:solidFill>
                  <a:schemeClr val="bg1"/>
                </a:solidFill>
              </a:rPr>
            </a:br>
            <a:r>
              <a:rPr lang="en-US" sz="3200" dirty="0">
                <a:solidFill>
                  <a:schemeClr val="bg1"/>
                </a:solidFill>
              </a:rPr>
              <a:t>scrooge’s</a:t>
            </a:r>
            <a:br>
              <a:rPr lang="en-US" sz="3200" dirty="0">
                <a:solidFill>
                  <a:schemeClr val="bg1"/>
                </a:solidFill>
              </a:rPr>
            </a:br>
            <a:r>
              <a:rPr lang="en-US" sz="3200" dirty="0">
                <a:solidFill>
                  <a:schemeClr val="bg1"/>
                </a:solidFill>
              </a:rPr>
              <a:t>younger self</a:t>
            </a:r>
          </a:p>
        </p:txBody>
      </p:sp>
    </p:spTree>
    <p:extLst>
      <p:ext uri="{BB962C8B-B14F-4D97-AF65-F5344CB8AC3E}">
        <p14:creationId xmlns:p14="http://schemas.microsoft.com/office/powerpoint/2010/main" val="315277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E185D-D5AC-A07E-518D-2FE734F6E5E1}"/>
              </a:ext>
            </a:extLst>
          </p:cNvPr>
          <p:cNvSpPr>
            <a:spLocks noGrp="1"/>
          </p:cNvSpPr>
          <p:nvPr>
            <p:ph type="title"/>
          </p:nvPr>
        </p:nvSpPr>
        <p:spPr>
          <a:xfrm>
            <a:off x="646111" y="452718"/>
            <a:ext cx="9404723" cy="603198"/>
          </a:xfrm>
        </p:spPr>
        <p:txBody>
          <a:bodyPr/>
          <a:lstStyle/>
          <a:p>
            <a:r>
              <a:rPr lang="en-US" sz="3200" dirty="0"/>
              <a:t>Important quotes</a:t>
            </a:r>
          </a:p>
        </p:txBody>
      </p:sp>
      <p:sp>
        <p:nvSpPr>
          <p:cNvPr id="3" name="Content Placeholder 2">
            <a:extLst>
              <a:ext uri="{FF2B5EF4-FFF2-40B4-BE49-F238E27FC236}">
                <a16:creationId xmlns:a16="http://schemas.microsoft.com/office/drawing/2014/main" id="{7B0340AC-18EC-7F09-80A1-7115EDE2DE0D}"/>
              </a:ext>
            </a:extLst>
          </p:cNvPr>
          <p:cNvSpPr>
            <a:spLocks noGrp="1"/>
          </p:cNvSpPr>
          <p:nvPr>
            <p:ph idx="1"/>
          </p:nvPr>
        </p:nvSpPr>
        <p:spPr>
          <a:xfrm>
            <a:off x="384855" y="1171175"/>
            <a:ext cx="5504317" cy="5360254"/>
          </a:xfrm>
        </p:spPr>
        <p:txBody>
          <a:bodyPr>
            <a:noAutofit/>
          </a:bodyPr>
          <a:lstStyle/>
          <a:p>
            <a:pPr marL="0" indent="0">
              <a:buNone/>
            </a:pPr>
            <a:r>
              <a:rPr lang="en-US" sz="2800" b="0" i="0" dirty="0">
                <a:solidFill>
                  <a:srgbClr val="000000"/>
                </a:solidFill>
                <a:effectLst/>
                <a:latin typeface="Programme"/>
              </a:rPr>
              <a:t>`Why, it’s Ali Baba.’ </a:t>
            </a:r>
            <a:r>
              <a:rPr lang="en-US" sz="2800" b="0" i="0" u="none" strike="noStrike" dirty="0">
                <a:solidFill>
                  <a:srgbClr val="FFFFFF"/>
                </a:solidFill>
                <a:effectLst/>
                <a:latin typeface="Programme"/>
                <a:hlinkClick r:id="rId2"/>
              </a:rPr>
              <a:t>Scrooge exclaimed in ecstasy. `It’s dear old honest Ali Baba. Yes, yes, I know. One Christmas time, when yonder solitary child was left here all alone, he did come, for the first time, just like that. Poor boy. And Valentine,’ said Scrooge,’ and his wild brother, Orson; there they go. And what’s his name, who was put down in his drawers, asleep, at the Gate of Damascus; don’t you see him.</a:t>
            </a:r>
            <a:endParaRPr lang="en-US" sz="2800" dirty="0"/>
          </a:p>
        </p:txBody>
      </p:sp>
      <p:sp>
        <p:nvSpPr>
          <p:cNvPr id="4" name="TextBox 3">
            <a:extLst>
              <a:ext uri="{FF2B5EF4-FFF2-40B4-BE49-F238E27FC236}">
                <a16:creationId xmlns:a16="http://schemas.microsoft.com/office/drawing/2014/main" id="{996D48AE-8CAD-8A46-7A0F-D4AD1CFC59A3}"/>
              </a:ext>
            </a:extLst>
          </p:cNvPr>
          <p:cNvSpPr txBox="1"/>
          <p:nvPr/>
        </p:nvSpPr>
        <p:spPr>
          <a:xfrm>
            <a:off x="5810998" y="1659285"/>
            <a:ext cx="6381002" cy="3539430"/>
          </a:xfrm>
          <a:prstGeom prst="rect">
            <a:avLst/>
          </a:prstGeom>
          <a:solidFill>
            <a:schemeClr val="accent2">
              <a:lumMod val="40000"/>
              <a:lumOff val="60000"/>
            </a:schemeClr>
          </a:solidFill>
        </p:spPr>
        <p:txBody>
          <a:bodyPr wrap="square" rtlCol="0">
            <a:spAutoFit/>
          </a:bodyPr>
          <a:lstStyle/>
          <a:p>
            <a:r>
              <a:rPr lang="en-US" sz="3200" dirty="0">
                <a:solidFill>
                  <a:schemeClr val="bg1"/>
                </a:solidFill>
              </a:rPr>
              <a:t>He was a boy of imaginations.</a:t>
            </a:r>
            <a:br>
              <a:rPr lang="en-US" sz="3200" dirty="0">
                <a:solidFill>
                  <a:schemeClr val="bg1"/>
                </a:solidFill>
              </a:rPr>
            </a:br>
            <a:r>
              <a:rPr lang="en-US" sz="3200" dirty="0">
                <a:solidFill>
                  <a:schemeClr val="bg1"/>
                </a:solidFill>
              </a:rPr>
              <a:t>He loved reading and escaped in the stories from his loneliness.</a:t>
            </a:r>
          </a:p>
          <a:p>
            <a:endParaRPr lang="en-US" sz="3200" dirty="0">
              <a:solidFill>
                <a:schemeClr val="bg1"/>
              </a:solidFill>
            </a:endParaRPr>
          </a:p>
          <a:p>
            <a:r>
              <a:rPr lang="en-US" sz="3200" dirty="0">
                <a:solidFill>
                  <a:schemeClr val="bg1"/>
                </a:solidFill>
              </a:rPr>
              <a:t>Total contrast to the present </a:t>
            </a:r>
            <a:br>
              <a:rPr lang="en-US" sz="3200" dirty="0">
                <a:solidFill>
                  <a:schemeClr val="bg1"/>
                </a:solidFill>
              </a:rPr>
            </a:br>
            <a:r>
              <a:rPr lang="en-US" sz="3200" dirty="0">
                <a:solidFill>
                  <a:schemeClr val="bg1"/>
                </a:solidFill>
              </a:rPr>
              <a:t>character of Scrooge</a:t>
            </a:r>
          </a:p>
        </p:txBody>
      </p:sp>
    </p:spTree>
    <p:extLst>
      <p:ext uri="{BB962C8B-B14F-4D97-AF65-F5344CB8AC3E}">
        <p14:creationId xmlns:p14="http://schemas.microsoft.com/office/powerpoint/2010/main" val="2903063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764</TotalTime>
  <Words>892</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Century Gothic</vt:lpstr>
      <vt:lpstr>Programme</vt:lpstr>
      <vt:lpstr>Raleway</vt:lpstr>
      <vt:lpstr>Times New Roman</vt:lpstr>
      <vt:lpstr>Wingdings 3</vt:lpstr>
      <vt:lpstr>Ion</vt:lpstr>
      <vt:lpstr>A Christmas Carol  By Charles dickens</vt:lpstr>
      <vt:lpstr>PowerPoint Presentation</vt:lpstr>
      <vt:lpstr>PowerPoint Presentation</vt:lpstr>
      <vt:lpstr>PowerPoint Presentation</vt:lpstr>
      <vt:lpstr>PowerPoint Presentation</vt:lpstr>
      <vt:lpstr>PowerPoint Presentation</vt:lpstr>
      <vt:lpstr>Important quotes  `Your lip is trembling,’ said the Ghost. `And what is that upon your cheek.’  Scrooge muttered, with an unusual catching in his voice, that it was a pimple; and begged the Ghost to lead him where he would.</vt:lpstr>
      <vt:lpstr> `The school is not quite deserted,’ said the Ghost.  `A solitary child, neglected by his friends, is left there still.’ Scrooge said he knew it. And he sobbed  </vt:lpstr>
      <vt:lpstr>Important quotes</vt:lpstr>
      <vt:lpstr>Important quotes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Christmas Carol  By Charles dickens</dc:title>
  <dc:creator>Shahenaz</dc:creator>
  <cp:lastModifiedBy>ELIF KOPTEKIN HEGAZY</cp:lastModifiedBy>
  <cp:revision>45</cp:revision>
  <dcterms:created xsi:type="dcterms:W3CDTF">2024-04-21T11:18:39Z</dcterms:created>
  <dcterms:modified xsi:type="dcterms:W3CDTF">2024-05-07T06:08:14Z</dcterms:modified>
</cp:coreProperties>
</file>