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257" r:id="rId3"/>
    <p:sldId id="271" r:id="rId4"/>
    <p:sldId id="258" r:id="rId5"/>
    <p:sldId id="275" r:id="rId6"/>
    <p:sldId id="277" r:id="rId7"/>
    <p:sldId id="276" r:id="rId8"/>
    <p:sldId id="269" r:id="rId9"/>
    <p:sldId id="283" r:id="rId10"/>
    <p:sldId id="284" r:id="rId11"/>
    <p:sldId id="274" r:id="rId12"/>
    <p:sldId id="281" r:id="rId13"/>
    <p:sldId id="282" r:id="rId14"/>
    <p:sldId id="279" r:id="rId15"/>
    <p:sldId id="280" r:id="rId16"/>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1"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406C777D-4CD9-45E8-8EE2-5B163039E1A8}" type="datetimeFigureOut">
              <a:rPr lang="en-GB" smtClean="0"/>
              <a:t>04/12/2012</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8898F18D-3EFE-4EC4-927A-8E086AD648AB}" type="slidenum">
              <a:rPr lang="en-GB" smtClean="0"/>
              <a:t>‹#›</a:t>
            </a:fld>
            <a:endParaRPr lang="en-GB"/>
          </a:p>
        </p:txBody>
      </p:sp>
    </p:spTree>
    <p:extLst>
      <p:ext uri="{BB962C8B-B14F-4D97-AF65-F5344CB8AC3E}">
        <p14:creationId xmlns:p14="http://schemas.microsoft.com/office/powerpoint/2010/main" val="39137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AD64874-0976-4AC2-B217-7B38BBA7C0EE}" type="datetimeFigureOut">
              <a:rPr lang="en-GB" smtClean="0"/>
              <a:t>04/12/2012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92607D-C745-4248-9508-E35097C82972}" type="slidenum">
              <a:rPr lang="en-GB" smtClean="0"/>
              <a:t>‹#›</a:t>
            </a:fld>
            <a:endParaRPr lang="en-GB"/>
          </a:p>
        </p:txBody>
      </p:sp>
    </p:spTree>
    <p:extLst>
      <p:ext uri="{BB962C8B-B14F-4D97-AF65-F5344CB8AC3E}">
        <p14:creationId xmlns:p14="http://schemas.microsoft.com/office/powerpoint/2010/main" val="278117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D64874-0976-4AC2-B217-7B38BBA7C0EE}" type="datetimeFigureOut">
              <a:rPr lang="en-GB" smtClean="0"/>
              <a:t>04/12/2012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92607D-C745-4248-9508-E35097C82972}" type="slidenum">
              <a:rPr lang="en-GB" smtClean="0"/>
              <a:t>‹#›</a:t>
            </a:fld>
            <a:endParaRPr lang="en-GB"/>
          </a:p>
        </p:txBody>
      </p:sp>
    </p:spTree>
    <p:extLst>
      <p:ext uri="{BB962C8B-B14F-4D97-AF65-F5344CB8AC3E}">
        <p14:creationId xmlns:p14="http://schemas.microsoft.com/office/powerpoint/2010/main" val="3909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D64874-0976-4AC2-B217-7B38BBA7C0EE}" type="datetimeFigureOut">
              <a:rPr lang="en-GB" smtClean="0"/>
              <a:t>04/12/2012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92607D-C745-4248-9508-E35097C82972}" type="slidenum">
              <a:rPr lang="en-GB" smtClean="0"/>
              <a:t>‹#›</a:t>
            </a:fld>
            <a:endParaRPr lang="en-GB"/>
          </a:p>
        </p:txBody>
      </p:sp>
    </p:spTree>
    <p:extLst>
      <p:ext uri="{BB962C8B-B14F-4D97-AF65-F5344CB8AC3E}">
        <p14:creationId xmlns:p14="http://schemas.microsoft.com/office/powerpoint/2010/main" val="2253713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0A9EE0E-8685-4A7A-83DA-F22E750CC00F}" type="slidenum">
              <a:rPr lang="en-US"/>
              <a:pPr>
                <a:defRPr/>
              </a:pPr>
              <a:t>‹#›</a:t>
            </a:fld>
            <a:endParaRPr lang="en-US" dirty="0"/>
          </a:p>
        </p:txBody>
      </p:sp>
    </p:spTree>
    <p:extLst>
      <p:ext uri="{BB962C8B-B14F-4D97-AF65-F5344CB8AC3E}">
        <p14:creationId xmlns:p14="http://schemas.microsoft.com/office/powerpoint/2010/main" val="3235431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C92102-57ED-4C2A-A3DC-4B29C78012B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92730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A52711-ED18-4679-8F6D-C25EC3A9FAB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59116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618C7D-9CFF-4D2D-856F-2202C625146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05409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84DBBB-E60E-4768-90D2-D234C90AFE3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5616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4069982-2734-421B-B802-0EF0E2752D8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85171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11CA87-3F80-4FD0-8657-84D644E72D4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27299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57AA48-6449-4768-A12B-E81DB145FAE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8191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D64874-0976-4AC2-B217-7B38BBA7C0EE}" type="datetimeFigureOut">
              <a:rPr lang="en-GB" smtClean="0"/>
              <a:t>04/12/2012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92607D-C745-4248-9508-E35097C82972}" type="slidenum">
              <a:rPr lang="en-GB" smtClean="0"/>
              <a:t>‹#›</a:t>
            </a:fld>
            <a:endParaRPr lang="en-GB"/>
          </a:p>
        </p:txBody>
      </p:sp>
    </p:spTree>
    <p:extLst>
      <p:ext uri="{BB962C8B-B14F-4D97-AF65-F5344CB8AC3E}">
        <p14:creationId xmlns:p14="http://schemas.microsoft.com/office/powerpoint/2010/main" val="2153471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08BBF6-9143-4AAE-8BB6-C466DD4B9FF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90678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0B3A25-AEE0-479F-AC4E-EDDAF17DA49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6056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F3B69D-28DC-45B7-81A5-099B6CC769D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8287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A7730D-CC10-4D89-A98B-300CD160AF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48257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5A769A-79BB-4FE5-A818-1798CFFE0A1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02353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64874-0976-4AC2-B217-7B38BBA7C0EE}" type="datetimeFigureOut">
              <a:rPr lang="en-GB" smtClean="0"/>
              <a:t>04/12/2012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92607D-C745-4248-9508-E35097C82972}" type="slidenum">
              <a:rPr lang="en-GB" smtClean="0"/>
              <a:t>‹#›</a:t>
            </a:fld>
            <a:endParaRPr lang="en-GB"/>
          </a:p>
        </p:txBody>
      </p:sp>
    </p:spTree>
    <p:extLst>
      <p:ext uri="{BB962C8B-B14F-4D97-AF65-F5344CB8AC3E}">
        <p14:creationId xmlns:p14="http://schemas.microsoft.com/office/powerpoint/2010/main" val="264820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D64874-0976-4AC2-B217-7B38BBA7C0EE}" type="datetimeFigureOut">
              <a:rPr lang="en-GB" smtClean="0"/>
              <a:t>04/12/2012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92607D-C745-4248-9508-E35097C82972}" type="slidenum">
              <a:rPr lang="en-GB" smtClean="0"/>
              <a:t>‹#›</a:t>
            </a:fld>
            <a:endParaRPr lang="en-GB"/>
          </a:p>
        </p:txBody>
      </p:sp>
    </p:spTree>
    <p:extLst>
      <p:ext uri="{BB962C8B-B14F-4D97-AF65-F5344CB8AC3E}">
        <p14:creationId xmlns:p14="http://schemas.microsoft.com/office/powerpoint/2010/main" val="258516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D64874-0976-4AC2-B217-7B38BBA7C0EE}" type="datetimeFigureOut">
              <a:rPr lang="en-GB" smtClean="0"/>
              <a:t>04/12/2012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92607D-C745-4248-9508-E35097C82972}" type="slidenum">
              <a:rPr lang="en-GB" smtClean="0"/>
              <a:t>‹#›</a:t>
            </a:fld>
            <a:endParaRPr lang="en-GB"/>
          </a:p>
        </p:txBody>
      </p:sp>
    </p:spTree>
    <p:extLst>
      <p:ext uri="{BB962C8B-B14F-4D97-AF65-F5344CB8AC3E}">
        <p14:creationId xmlns:p14="http://schemas.microsoft.com/office/powerpoint/2010/main" val="1655522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D64874-0976-4AC2-B217-7B38BBA7C0EE}" type="datetimeFigureOut">
              <a:rPr lang="en-GB" smtClean="0"/>
              <a:t>04/12/2012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92607D-C745-4248-9508-E35097C82972}" type="slidenum">
              <a:rPr lang="en-GB" smtClean="0"/>
              <a:t>‹#›</a:t>
            </a:fld>
            <a:endParaRPr lang="en-GB"/>
          </a:p>
        </p:txBody>
      </p:sp>
    </p:spTree>
    <p:extLst>
      <p:ext uri="{BB962C8B-B14F-4D97-AF65-F5344CB8AC3E}">
        <p14:creationId xmlns:p14="http://schemas.microsoft.com/office/powerpoint/2010/main" val="276877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64874-0976-4AC2-B217-7B38BBA7C0EE}" type="datetimeFigureOut">
              <a:rPr lang="en-GB" smtClean="0"/>
              <a:t>04/12/2012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92607D-C745-4248-9508-E35097C82972}" type="slidenum">
              <a:rPr lang="en-GB" smtClean="0"/>
              <a:t>‹#›</a:t>
            </a:fld>
            <a:endParaRPr lang="en-GB"/>
          </a:p>
        </p:txBody>
      </p:sp>
    </p:spTree>
    <p:extLst>
      <p:ext uri="{BB962C8B-B14F-4D97-AF65-F5344CB8AC3E}">
        <p14:creationId xmlns:p14="http://schemas.microsoft.com/office/powerpoint/2010/main" val="313030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64874-0976-4AC2-B217-7B38BBA7C0EE}" type="datetimeFigureOut">
              <a:rPr lang="en-GB" smtClean="0"/>
              <a:t>04/12/2012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92607D-C745-4248-9508-E35097C82972}" type="slidenum">
              <a:rPr lang="en-GB" smtClean="0"/>
              <a:t>‹#›</a:t>
            </a:fld>
            <a:endParaRPr lang="en-GB"/>
          </a:p>
        </p:txBody>
      </p:sp>
    </p:spTree>
    <p:extLst>
      <p:ext uri="{BB962C8B-B14F-4D97-AF65-F5344CB8AC3E}">
        <p14:creationId xmlns:p14="http://schemas.microsoft.com/office/powerpoint/2010/main" val="77198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64874-0976-4AC2-B217-7B38BBA7C0EE}" type="datetimeFigureOut">
              <a:rPr lang="en-GB" smtClean="0"/>
              <a:t>04/12/2012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92607D-C745-4248-9508-E35097C82972}" type="slidenum">
              <a:rPr lang="en-GB" smtClean="0"/>
              <a:t>‹#›</a:t>
            </a:fld>
            <a:endParaRPr lang="en-GB"/>
          </a:p>
        </p:txBody>
      </p:sp>
    </p:spTree>
    <p:extLst>
      <p:ext uri="{BB962C8B-B14F-4D97-AF65-F5344CB8AC3E}">
        <p14:creationId xmlns:p14="http://schemas.microsoft.com/office/powerpoint/2010/main" val="1644073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64874-0976-4AC2-B217-7B38BBA7C0EE}" type="datetimeFigureOut">
              <a:rPr lang="en-GB" smtClean="0"/>
              <a:t>04/12/2012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2607D-C745-4248-9508-E35097C82972}" type="slidenum">
              <a:rPr lang="en-GB" smtClean="0"/>
              <a:t>‹#›</a:t>
            </a:fld>
            <a:endParaRPr lang="en-GB"/>
          </a:p>
        </p:txBody>
      </p:sp>
    </p:spTree>
    <p:extLst>
      <p:ext uri="{BB962C8B-B14F-4D97-AF65-F5344CB8AC3E}">
        <p14:creationId xmlns:p14="http://schemas.microsoft.com/office/powerpoint/2010/main" val="395903198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5E10D09-E8A6-4459-9753-6D5F804F77CC}"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070508147"/>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news.sky.com/skynews/Home/World-News/Video-Japan-Earthquake-Tsunami-Swamps-Land-After-89-Magnitude-Quake-Rocks-Buildings-In-Tokyo/Article/201103215950160?f=rs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0668" y="11119"/>
            <a:ext cx="6444208" cy="1582869"/>
          </a:xfrm>
          <a:prstGeom prst="rect">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64006B-FF06-41B9-B306-AFF82C328BCF}" type="slidenum">
              <a:rPr lang="en-US" smtClean="0"/>
              <a:pPr eaLnBrk="1" hangingPunct="1"/>
              <a:t>1</a:t>
            </a:fld>
            <a:endParaRPr lang="en-US" smtClean="0"/>
          </a:p>
        </p:txBody>
      </p:sp>
      <p:pic>
        <p:nvPicPr>
          <p:cNvPr id="2052" name="Picture 8" descr="http://www.bbc.co.uk/schools/indusvalley/images/po/fact/img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3988"/>
            <a:ext cx="9144000" cy="52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267" t="27463" r="24702" b="50992"/>
          <a:stretch/>
        </p:blipFill>
        <p:spPr bwMode="auto">
          <a:xfrm>
            <a:off x="1290668" y="11119"/>
            <a:ext cx="6444208" cy="157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7928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www.ecitymission.org/images/temporal/2011/art_2011_07_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6" y="0"/>
            <a:ext cx="1492222" cy="118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0" y="-157659"/>
            <a:ext cx="9144000" cy="836613"/>
          </a:xfrm>
        </p:spPr>
        <p:txBody>
          <a:bodyPr/>
          <a:lstStyle/>
          <a:p>
            <a:r>
              <a:rPr lang="en-GB" b="1" i="1" u="sng" dirty="0">
                <a:solidFill>
                  <a:srgbClr val="FF0000"/>
                </a:solidFill>
              </a:rPr>
              <a:t>Fact or Opinion:</a:t>
            </a:r>
          </a:p>
        </p:txBody>
      </p:sp>
      <p:sp>
        <p:nvSpPr>
          <p:cNvPr id="2051" name="Rectangle 3"/>
          <p:cNvSpPr>
            <a:spLocks noGrp="1" noChangeArrowheads="1"/>
          </p:cNvSpPr>
          <p:nvPr>
            <p:ph type="subTitle" idx="1"/>
          </p:nvPr>
        </p:nvSpPr>
        <p:spPr>
          <a:xfrm>
            <a:off x="117897" y="1187780"/>
            <a:ext cx="4321175" cy="6021387"/>
          </a:xfrm>
        </p:spPr>
        <p:txBody>
          <a:bodyPr>
            <a:normAutofit lnSpcReduction="10000"/>
          </a:bodyPr>
          <a:lstStyle/>
          <a:p>
            <a:pPr marL="381000" indent="-381000" algn="l">
              <a:lnSpc>
                <a:spcPct val="80000"/>
              </a:lnSpc>
              <a:buFontTx/>
              <a:buAutoNum type="arabicPeriod"/>
            </a:pPr>
            <a:r>
              <a:rPr lang="en-GB" sz="2800" b="1" dirty="0" err="1"/>
              <a:t>Mr.</a:t>
            </a:r>
            <a:r>
              <a:rPr lang="en-GB" sz="2800" b="1" dirty="0"/>
              <a:t> Jones has two sons and one daughter</a:t>
            </a:r>
            <a:r>
              <a:rPr lang="en-GB" sz="2800" b="1" dirty="0" smtClean="0"/>
              <a:t>.</a:t>
            </a:r>
            <a:r>
              <a:rPr lang="en-GB" sz="2800" b="1" dirty="0">
                <a:solidFill>
                  <a:schemeClr val="accent2"/>
                </a:solidFill>
              </a:rPr>
              <a:t/>
            </a:r>
            <a:br>
              <a:rPr lang="en-GB" sz="2800" b="1" dirty="0">
                <a:solidFill>
                  <a:schemeClr val="accent2"/>
                </a:solidFill>
              </a:rPr>
            </a:br>
            <a:endParaRPr lang="en-GB" sz="2800" b="1" dirty="0" smtClean="0">
              <a:solidFill>
                <a:schemeClr val="accent2"/>
              </a:solidFill>
            </a:endParaRPr>
          </a:p>
          <a:p>
            <a:pPr marL="381000" indent="-381000" algn="l">
              <a:lnSpc>
                <a:spcPct val="80000"/>
              </a:lnSpc>
              <a:buFontTx/>
              <a:buAutoNum type="arabicPeriod"/>
            </a:pPr>
            <a:r>
              <a:rPr lang="en-GB" sz="2800" b="1" dirty="0" smtClean="0">
                <a:solidFill>
                  <a:schemeClr val="tx1"/>
                </a:solidFill>
              </a:rPr>
              <a:t>I </a:t>
            </a:r>
            <a:r>
              <a:rPr lang="en-GB" sz="2800" b="1" dirty="0">
                <a:solidFill>
                  <a:schemeClr val="tx1"/>
                </a:solidFill>
              </a:rPr>
              <a:t>think that abortion should be illegal.</a:t>
            </a:r>
          </a:p>
          <a:p>
            <a:pPr algn="l">
              <a:lnSpc>
                <a:spcPct val="80000"/>
              </a:lnSpc>
            </a:pPr>
            <a:endParaRPr lang="en-GB" sz="2800" b="1" dirty="0" smtClean="0">
              <a:solidFill>
                <a:schemeClr val="accent2"/>
              </a:solidFill>
            </a:endParaRPr>
          </a:p>
          <a:p>
            <a:pPr marL="381000" indent="-381000" algn="l">
              <a:lnSpc>
                <a:spcPct val="80000"/>
              </a:lnSpc>
            </a:pPr>
            <a:r>
              <a:rPr lang="en-GB" sz="2800" b="1" dirty="0" smtClean="0"/>
              <a:t>3</a:t>
            </a:r>
            <a:r>
              <a:rPr lang="en-GB" sz="2800" b="1" dirty="0"/>
              <a:t>. </a:t>
            </a:r>
            <a:r>
              <a:rPr lang="en-GB" sz="2800" b="1" dirty="0" smtClean="0"/>
              <a:t>My daughter's </a:t>
            </a:r>
            <a:r>
              <a:rPr lang="en-GB" sz="2800" b="1" dirty="0"/>
              <a:t>house is really beautiful.</a:t>
            </a:r>
            <a:br>
              <a:rPr lang="en-GB" sz="2800" b="1" dirty="0"/>
            </a:br>
            <a:endParaRPr lang="en-GB" sz="2800" b="1" dirty="0">
              <a:solidFill>
                <a:schemeClr val="accent2"/>
              </a:solidFill>
            </a:endParaRPr>
          </a:p>
          <a:p>
            <a:pPr marL="381000" indent="-381000" algn="l">
              <a:lnSpc>
                <a:spcPct val="80000"/>
              </a:lnSpc>
            </a:pPr>
            <a:r>
              <a:rPr lang="en-GB" sz="2800" b="1" dirty="0"/>
              <a:t>4. My friend has six fingers on one </a:t>
            </a:r>
            <a:r>
              <a:rPr lang="en-GB" sz="2800" b="1" dirty="0" smtClean="0"/>
              <a:t>hand.</a:t>
            </a:r>
          </a:p>
          <a:p>
            <a:pPr marL="381000" indent="-381000" algn="l">
              <a:lnSpc>
                <a:spcPct val="80000"/>
              </a:lnSpc>
            </a:pPr>
            <a:endParaRPr lang="en-GB" sz="2800" b="1" dirty="0"/>
          </a:p>
          <a:p>
            <a:pPr marL="381000" indent="-381000" algn="l">
              <a:lnSpc>
                <a:spcPct val="80000"/>
              </a:lnSpc>
            </a:pPr>
            <a:r>
              <a:rPr lang="en-GB" sz="2800" b="1" dirty="0" smtClean="0"/>
              <a:t>5. Boris Johnson is the best Mayor of London of all time.</a:t>
            </a:r>
            <a:r>
              <a:rPr lang="en-GB" sz="2400" dirty="0"/>
              <a:t/>
            </a:r>
            <a:br>
              <a:rPr lang="en-GB" sz="2400" dirty="0"/>
            </a:br>
            <a:r>
              <a:rPr lang="en-GB" sz="2000" dirty="0">
                <a:solidFill>
                  <a:schemeClr val="accent2"/>
                </a:solidFill>
              </a:rPr>
              <a:t/>
            </a:r>
            <a:br>
              <a:rPr lang="en-GB" sz="2000" dirty="0">
                <a:solidFill>
                  <a:schemeClr val="accent2"/>
                </a:solidFill>
              </a:rPr>
            </a:br>
            <a:endParaRPr lang="en-GB" sz="2000" dirty="0">
              <a:solidFill>
                <a:schemeClr val="accent2"/>
              </a:solidFill>
            </a:endParaRPr>
          </a:p>
        </p:txBody>
      </p:sp>
      <p:sp>
        <p:nvSpPr>
          <p:cNvPr id="2052" name="Text Box 4"/>
          <p:cNvSpPr txBox="1">
            <a:spLocks noChangeArrowheads="1"/>
          </p:cNvSpPr>
          <p:nvPr/>
        </p:nvSpPr>
        <p:spPr bwMode="auto">
          <a:xfrm>
            <a:off x="4716463" y="260648"/>
            <a:ext cx="4427537"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endParaRPr lang="en-GB" sz="2800" dirty="0"/>
          </a:p>
          <a:p>
            <a:r>
              <a:rPr lang="en-GB" sz="2800" b="1" dirty="0">
                <a:solidFill>
                  <a:srgbClr val="FFFF00"/>
                </a:solidFill>
              </a:rPr>
              <a:t>6. The group will stop in Denver overnight</a:t>
            </a:r>
            <a:r>
              <a:rPr lang="en-GB" sz="2800" b="1" dirty="0" smtClean="0">
                <a:solidFill>
                  <a:srgbClr val="FFFF00"/>
                </a:solidFill>
              </a:rPr>
              <a:t>.</a:t>
            </a:r>
          </a:p>
          <a:p>
            <a:r>
              <a:rPr lang="en-GB" sz="2800" b="1" dirty="0">
                <a:solidFill>
                  <a:srgbClr val="FFFF00"/>
                </a:solidFill>
              </a:rPr>
              <a:t/>
            </a:r>
            <a:br>
              <a:rPr lang="en-GB" sz="2800" b="1" dirty="0">
                <a:solidFill>
                  <a:srgbClr val="FFFF00"/>
                </a:solidFill>
              </a:rPr>
            </a:br>
            <a:r>
              <a:rPr lang="en-GB" sz="2800" b="1" dirty="0" smtClean="0">
                <a:solidFill>
                  <a:srgbClr val="FFFF00"/>
                </a:solidFill>
              </a:rPr>
              <a:t>7</a:t>
            </a:r>
            <a:r>
              <a:rPr lang="en-GB" sz="2800" b="1" dirty="0">
                <a:solidFill>
                  <a:srgbClr val="FFFF00"/>
                </a:solidFill>
              </a:rPr>
              <a:t>. </a:t>
            </a:r>
            <a:r>
              <a:rPr lang="en-GB" sz="2800" b="1" dirty="0" smtClean="0">
                <a:solidFill>
                  <a:srgbClr val="FFFF00"/>
                </a:solidFill>
              </a:rPr>
              <a:t>Charles Dickens wrote ‘A Christmas Carol’.</a:t>
            </a:r>
            <a:r>
              <a:rPr lang="en-GB" sz="2800" b="1" dirty="0">
                <a:solidFill>
                  <a:srgbClr val="FFFF00"/>
                </a:solidFill>
              </a:rPr>
              <a:t/>
            </a:r>
            <a:br>
              <a:rPr lang="en-GB" sz="2800" b="1" dirty="0">
                <a:solidFill>
                  <a:srgbClr val="FFFF00"/>
                </a:solidFill>
              </a:rPr>
            </a:br>
            <a:endParaRPr lang="en-GB" sz="2800" b="1" dirty="0">
              <a:solidFill>
                <a:srgbClr val="FFFF00"/>
              </a:solidFill>
            </a:endParaRPr>
          </a:p>
          <a:p>
            <a:r>
              <a:rPr lang="en-GB" sz="2800" b="1" dirty="0">
                <a:solidFill>
                  <a:srgbClr val="FFFF00"/>
                </a:solidFill>
              </a:rPr>
              <a:t>8. I will finish before the rest of the class.</a:t>
            </a:r>
            <a:br>
              <a:rPr lang="en-GB" sz="2800" b="1" dirty="0">
                <a:solidFill>
                  <a:srgbClr val="FFFF00"/>
                </a:solidFill>
              </a:rPr>
            </a:br>
            <a:endParaRPr lang="en-GB" sz="2800" b="1" dirty="0">
              <a:solidFill>
                <a:srgbClr val="FFFF00"/>
              </a:solidFill>
            </a:endParaRPr>
          </a:p>
          <a:p>
            <a:r>
              <a:rPr lang="en-GB" sz="2800" b="1" dirty="0">
                <a:solidFill>
                  <a:srgbClr val="FFFF00"/>
                </a:solidFill>
              </a:rPr>
              <a:t>9. </a:t>
            </a:r>
            <a:r>
              <a:rPr lang="en-GB" sz="2800" b="1" dirty="0" smtClean="0">
                <a:solidFill>
                  <a:srgbClr val="FFFF00"/>
                </a:solidFill>
              </a:rPr>
              <a:t>Gary Barlow is the best judge on X Factor.</a:t>
            </a:r>
            <a:r>
              <a:rPr lang="en-GB" sz="2800" b="1" dirty="0">
                <a:solidFill>
                  <a:srgbClr val="FFFF00"/>
                </a:solidFill>
              </a:rPr>
              <a:t/>
            </a:r>
            <a:br>
              <a:rPr lang="en-GB" sz="2800" b="1" dirty="0">
                <a:solidFill>
                  <a:srgbClr val="FFFF00"/>
                </a:solidFill>
              </a:rPr>
            </a:br>
            <a:endParaRPr lang="en-GB" sz="2800" b="1" dirty="0">
              <a:solidFill>
                <a:srgbClr val="FFFF00"/>
              </a:solidFill>
            </a:endParaRPr>
          </a:p>
          <a:p>
            <a:r>
              <a:rPr lang="en-GB" sz="2800" b="1" dirty="0">
                <a:solidFill>
                  <a:srgbClr val="FFFF00"/>
                </a:solidFill>
              </a:rPr>
              <a:t>10. Bournemouth Pier was created  </a:t>
            </a:r>
            <a:r>
              <a:rPr lang="en-GB" sz="2800" b="1" dirty="0" smtClean="0">
                <a:solidFill>
                  <a:srgbClr val="FFFF00"/>
                </a:solidFill>
              </a:rPr>
              <a:t>in </a:t>
            </a:r>
            <a:r>
              <a:rPr lang="en-GB" sz="2800" b="1" dirty="0">
                <a:solidFill>
                  <a:srgbClr val="FFFF00"/>
                </a:solidFill>
              </a:rPr>
              <a:t>1856.</a:t>
            </a:r>
          </a:p>
          <a:p>
            <a:r>
              <a:rPr lang="en-GB" b="1" dirty="0">
                <a:solidFill>
                  <a:srgbClr val="FFFF00"/>
                </a:solidFill>
              </a:rPr>
              <a:t/>
            </a:r>
            <a:br>
              <a:rPr lang="en-GB" b="1" dirty="0">
                <a:solidFill>
                  <a:srgbClr val="FFFF00"/>
                </a:solidFill>
              </a:rPr>
            </a:br>
            <a:endParaRPr lang="en-GB" b="1" dirty="0">
              <a:solidFill>
                <a:srgbClr val="FFFF00"/>
              </a:solidFill>
            </a:endParaRPr>
          </a:p>
        </p:txBody>
      </p:sp>
      <p:cxnSp>
        <p:nvCxnSpPr>
          <p:cNvPr id="3" name="Straight Connector 2"/>
          <p:cNvCxnSpPr/>
          <p:nvPr/>
        </p:nvCxnSpPr>
        <p:spPr>
          <a:xfrm>
            <a:off x="4427984" y="476672"/>
            <a:ext cx="0" cy="63813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097690" y="1025803"/>
            <a:ext cx="270267" cy="923330"/>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2" name="Rectangle 11"/>
          <p:cNvSpPr/>
          <p:nvPr/>
        </p:nvSpPr>
        <p:spPr>
          <a:xfrm>
            <a:off x="3110305" y="4277132"/>
            <a:ext cx="270267" cy="923330"/>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3" name="Rectangle 12"/>
          <p:cNvSpPr/>
          <p:nvPr/>
        </p:nvSpPr>
        <p:spPr>
          <a:xfrm>
            <a:off x="8532440" y="625947"/>
            <a:ext cx="270267" cy="923330"/>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4" name="Rectangle 13"/>
          <p:cNvSpPr/>
          <p:nvPr/>
        </p:nvSpPr>
        <p:spPr>
          <a:xfrm>
            <a:off x="8262173" y="2204864"/>
            <a:ext cx="270267" cy="923330"/>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5" name="Rectangle 14"/>
          <p:cNvSpPr/>
          <p:nvPr/>
        </p:nvSpPr>
        <p:spPr>
          <a:xfrm>
            <a:off x="7812360" y="5949475"/>
            <a:ext cx="270267" cy="923330"/>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Rectangle 6"/>
          <p:cNvSpPr/>
          <p:nvPr/>
        </p:nvSpPr>
        <p:spPr>
          <a:xfrm>
            <a:off x="3142350" y="3353802"/>
            <a:ext cx="470387"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7" name="Rectangle 16"/>
          <p:cNvSpPr/>
          <p:nvPr/>
        </p:nvSpPr>
        <p:spPr>
          <a:xfrm>
            <a:off x="1619672" y="5714305"/>
            <a:ext cx="470387"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8" name="Rectangle 17"/>
          <p:cNvSpPr/>
          <p:nvPr/>
        </p:nvSpPr>
        <p:spPr>
          <a:xfrm>
            <a:off x="6695037" y="3494730"/>
            <a:ext cx="470387"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9" name="Rectangle 18"/>
          <p:cNvSpPr/>
          <p:nvPr/>
        </p:nvSpPr>
        <p:spPr>
          <a:xfrm>
            <a:off x="7577166" y="4818831"/>
            <a:ext cx="470387"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6" name="Rectangle 15"/>
          <p:cNvSpPr/>
          <p:nvPr/>
        </p:nvSpPr>
        <p:spPr>
          <a:xfrm>
            <a:off x="3627303" y="2032648"/>
            <a:ext cx="470387"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20" name="Group 19"/>
          <p:cNvGrpSpPr/>
          <p:nvPr/>
        </p:nvGrpSpPr>
        <p:grpSpPr>
          <a:xfrm>
            <a:off x="-16566" y="-23260"/>
            <a:ext cx="9191668" cy="6881259"/>
            <a:chOff x="-31102" y="-1"/>
            <a:chExt cx="9175102" cy="6881327"/>
          </a:xfrm>
        </p:grpSpPr>
        <p:pic>
          <p:nvPicPr>
            <p:cNvPr id="21" name="Picture 2" descr="http://www.ecitymission.org/images/temporal/2011/art_2011_07_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2" y="-1"/>
              <a:ext cx="9175102" cy="68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5334000" y="0"/>
              <a:ext cx="3810000" cy="1905000"/>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r>
                <a:rPr lang="en-GB" sz="6000" dirty="0">
                  <a:ln w="18415" cmpd="sng">
                    <a:solidFill>
                      <a:srgbClr val="FFFFFF"/>
                    </a:solidFill>
                    <a:prstDash val="solid"/>
                  </a:ln>
                  <a:solidFill>
                    <a:srgbClr val="FFFFFF"/>
                  </a:solidFill>
                  <a:effectLst>
                    <a:outerShdw blurRad="63500" dir="3600000" algn="tl" rotWithShape="0">
                      <a:srgbClr val="000000">
                        <a:alpha val="70000"/>
                      </a:srgbClr>
                    </a:outerShdw>
                  </a:effectLst>
                </a:rPr>
                <a:t>George’s Speech</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412529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8" presetClass="exit" presetSubtype="0" fill="hold" nodeType="clickEffect">
                                  <p:stCondLst>
                                    <p:cond delay="0"/>
                                  </p:stCondLst>
                                  <p:childTnLst>
                                    <p:anim calcmode="lin" valueType="num">
                                      <p:cBhvr>
                                        <p:cTn id="11" dur="2000"/>
                                        <p:tgtEl>
                                          <p:spTgt spid="20"/>
                                        </p:tgtEl>
                                        <p:attrNameLst>
                                          <p:attrName>ppt_x</p:attrName>
                                        </p:attrNameLst>
                                      </p:cBhvr>
                                      <p:tavLst>
                                        <p:tav tm="0">
                                          <p:val>
                                            <p:strVal val="ppt_x"/>
                                          </p:val>
                                        </p:tav>
                                        <p:tav tm="100000">
                                          <p:val>
                                            <p:strVal val="ppt_x"/>
                                          </p:val>
                                        </p:tav>
                                      </p:tavLst>
                                    </p:anim>
                                    <p:anim calcmode="lin" valueType="num">
                                      <p:cBhvr>
                                        <p:cTn id="12" dur="2000"/>
                                        <p:tgtEl>
                                          <p:spTgt spid="20"/>
                                        </p:tgtEl>
                                        <p:attrNameLst>
                                          <p:attrName>ppt_y</p:attrName>
                                        </p:attrNameLst>
                                      </p:cBhvr>
                                      <p:tavLst>
                                        <p:tav tm="0">
                                          <p:val>
                                            <p:strVal val="ppt_y-1"/>
                                          </p:val>
                                        </p:tav>
                                        <p:tav tm="100000">
                                          <p:val>
                                            <p:strVal val="ppt_y+1"/>
                                          </p:val>
                                        </p:tav>
                                      </p:tavLst>
                                    </p:anim>
                                    <p:set>
                                      <p:cBhvr>
                                        <p:cTn id="13" dur="1" fill="hold">
                                          <p:stCondLst>
                                            <p:cond delay="1999"/>
                                          </p:stCondLst>
                                        </p:cTn>
                                        <p:tgtEl>
                                          <p:spTgt spid="20"/>
                                        </p:tgtEl>
                                        <p:attrNameLst>
                                          <p:attrName>style.visibility</p:attrName>
                                        </p:attrNameLst>
                                      </p:cBhvr>
                                      <p:to>
                                        <p:strVal val="hidden"/>
                                      </p:to>
                                    </p:set>
                                  </p:childTnLst>
                                </p:cTn>
                              </p:par>
                              <p:par>
                                <p:cTn id="14" presetID="51"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70" decel="100000"/>
                                        <p:tgtEl>
                                          <p:spTgt spid="23"/>
                                        </p:tgtEl>
                                      </p:cBhvr>
                                    </p:animEffect>
                                    <p:animScale>
                                      <p:cBhvr>
                                        <p:cTn id="17" dur="770" decel="100000"/>
                                        <p:tgtEl>
                                          <p:spTgt spid="23"/>
                                        </p:tgtEl>
                                      </p:cBhvr>
                                      <p:from x="10000" y="10000"/>
                                      <p:to x="200000" y="450000"/>
                                    </p:animScale>
                                    <p:animScale>
                                      <p:cBhvr>
                                        <p:cTn id="18" dur="1230" accel="100000" fill="hold">
                                          <p:stCondLst>
                                            <p:cond delay="770"/>
                                          </p:stCondLst>
                                        </p:cTn>
                                        <p:tgtEl>
                                          <p:spTgt spid="23"/>
                                        </p:tgtEl>
                                      </p:cBhvr>
                                      <p:from x="200000" y="450000"/>
                                      <p:to x="100000" y="100000"/>
                                    </p:animScale>
                                    <p:set>
                                      <p:cBhvr>
                                        <p:cTn id="19" dur="770" fill="hold"/>
                                        <p:tgtEl>
                                          <p:spTgt spid="23"/>
                                        </p:tgtEl>
                                        <p:attrNameLst>
                                          <p:attrName>ppt_x</p:attrName>
                                        </p:attrNameLst>
                                      </p:cBhvr>
                                      <p:to>
                                        <p:strVal val="(0.5)"/>
                                      </p:to>
                                    </p:set>
                                    <p:anim from="(0.5)" to="(#ppt_x)" calcmode="lin" valueType="num">
                                      <p:cBhvr>
                                        <p:cTn id="20" dur="1230" accel="100000" fill="hold">
                                          <p:stCondLst>
                                            <p:cond delay="770"/>
                                          </p:stCondLst>
                                        </p:cTn>
                                        <p:tgtEl>
                                          <p:spTgt spid="23"/>
                                        </p:tgtEl>
                                        <p:attrNameLst>
                                          <p:attrName>ppt_x</p:attrName>
                                        </p:attrNameLst>
                                      </p:cBhvr>
                                    </p:anim>
                                    <p:set>
                                      <p:cBhvr>
                                        <p:cTn id="21" dur="770" fill="hold"/>
                                        <p:tgtEl>
                                          <p:spTgt spid="23"/>
                                        </p:tgtEl>
                                        <p:attrNameLst>
                                          <p:attrName>ppt_y</p:attrName>
                                        </p:attrNameLst>
                                      </p:cBhvr>
                                      <p:to>
                                        <p:strVal val="(#ppt_y+0.4)"/>
                                      </p:to>
                                    </p:set>
                                    <p:anim from="(#ppt_y+0.4)" to="(#ppt_y)" calcmode="lin" valueType="num">
                                      <p:cBhvr>
                                        <p:cTn id="22" dur="1230" accel="100000" fill="hold">
                                          <p:stCondLst>
                                            <p:cond delay="770"/>
                                          </p:stCondLst>
                                        </p:cTn>
                                        <p:tgtEl>
                                          <p:spTgt spid="23"/>
                                        </p:tgtEl>
                                        <p:attrNameLst>
                                          <p:attrName>ppt_y</p:attrName>
                                        </p:attrNameLst>
                                      </p:cBhvr>
                                    </p:anim>
                                  </p:childTnLst>
                                </p:cTn>
                              </p:par>
                              <p:par>
                                <p:cTn id="23" presetID="10" presetClass="entr" presetSubtype="0" fill="hold" grpId="0"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051">
                                            <p:txEl>
                                              <p:pRg st="0" end="0"/>
                                            </p:txEl>
                                          </p:spTgt>
                                        </p:tgtEl>
                                        <p:attrNameLst>
                                          <p:attrName>style.visibility</p:attrName>
                                        </p:attrNameLst>
                                      </p:cBhvr>
                                      <p:to>
                                        <p:strVal val="visible"/>
                                      </p:to>
                                    </p:set>
                                    <p:animEffect transition="in" filter="fade">
                                      <p:cBhvr>
                                        <p:cTn id="29" dur="500"/>
                                        <p:tgtEl>
                                          <p:spTgt spid="2051">
                                            <p:txEl>
                                              <p:pRg st="0" end="0"/>
                                            </p:txEl>
                                          </p:spTgt>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051">
                                            <p:txEl>
                                              <p:pRg st="1" end="1"/>
                                            </p:txEl>
                                          </p:spTgt>
                                        </p:tgtEl>
                                        <p:attrNameLst>
                                          <p:attrName>style.visibility</p:attrName>
                                        </p:attrNameLst>
                                      </p:cBhvr>
                                      <p:to>
                                        <p:strVal val="visible"/>
                                      </p:to>
                                    </p:set>
                                    <p:animEffect transition="in" filter="fade">
                                      <p:cBhvr>
                                        <p:cTn id="33" dur="500"/>
                                        <p:tgtEl>
                                          <p:spTgt spid="2051">
                                            <p:txEl>
                                              <p:pRg st="1" end="1"/>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051">
                                            <p:txEl>
                                              <p:pRg st="3" end="3"/>
                                            </p:txEl>
                                          </p:spTgt>
                                        </p:tgtEl>
                                        <p:attrNameLst>
                                          <p:attrName>style.visibility</p:attrName>
                                        </p:attrNameLst>
                                      </p:cBhvr>
                                      <p:to>
                                        <p:strVal val="visible"/>
                                      </p:to>
                                    </p:set>
                                    <p:animEffect transition="in" filter="fade">
                                      <p:cBhvr>
                                        <p:cTn id="37" dur="500"/>
                                        <p:tgtEl>
                                          <p:spTgt spid="2051">
                                            <p:txEl>
                                              <p:pRg st="3" end="3"/>
                                            </p:txEl>
                                          </p:spTgt>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051">
                                            <p:txEl>
                                              <p:pRg st="4" end="4"/>
                                            </p:txEl>
                                          </p:spTgt>
                                        </p:tgtEl>
                                        <p:attrNameLst>
                                          <p:attrName>style.visibility</p:attrName>
                                        </p:attrNameLst>
                                      </p:cBhvr>
                                      <p:to>
                                        <p:strVal val="visible"/>
                                      </p:to>
                                    </p:set>
                                    <p:animEffect transition="in" filter="fade">
                                      <p:cBhvr>
                                        <p:cTn id="41" dur="500"/>
                                        <p:tgtEl>
                                          <p:spTgt spid="2051">
                                            <p:txEl>
                                              <p:pRg st="4" end="4"/>
                                            </p:txEl>
                                          </p:spTgt>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051">
                                            <p:txEl>
                                              <p:pRg st="6" end="6"/>
                                            </p:txEl>
                                          </p:spTgt>
                                        </p:tgtEl>
                                        <p:attrNameLst>
                                          <p:attrName>style.visibility</p:attrName>
                                        </p:attrNameLst>
                                      </p:cBhvr>
                                      <p:to>
                                        <p:strVal val="visible"/>
                                      </p:to>
                                    </p:set>
                                    <p:animEffect transition="in" filter="fade">
                                      <p:cBhvr>
                                        <p:cTn id="45" dur="500"/>
                                        <p:tgtEl>
                                          <p:spTgt spid="2051">
                                            <p:txEl>
                                              <p:pRg st="6" end="6"/>
                                            </p:txEl>
                                          </p:spTgt>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052"/>
                                        </p:tgtEl>
                                        <p:attrNameLst>
                                          <p:attrName>style.visibility</p:attrName>
                                        </p:attrNameLst>
                                      </p:cBhvr>
                                      <p:to>
                                        <p:strVal val="visible"/>
                                      </p:to>
                                    </p:set>
                                    <p:animEffect transition="in" filter="fade">
                                      <p:cBhvr>
                                        <p:cTn id="49" dur="2000"/>
                                        <p:tgtEl>
                                          <p:spTgt spid="205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arn(inVertical)">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arn(inVertical)">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barn(inVertical)">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barn(inVertical)">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arn(inVertical)">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barn(inVertical)">
                                      <p:cBhvr>
                                        <p:cTn id="79" dur="5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circle(in)">
                                      <p:cBhvr>
                                        <p:cTn id="84" dur="200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barn(inVertical)">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barn(inVertical)">
                                      <p:cBhvr>
                                        <p:cTn id="94" dur="500"/>
                                        <p:tgtEl>
                                          <p:spTgt spid="19"/>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uiExpand="1" build="p"/>
      <p:bldP spid="2052" grpId="0"/>
      <p:bldP spid="10" grpId="0"/>
      <p:bldP spid="12" grpId="0"/>
      <p:bldP spid="13" grpId="0"/>
      <p:bldP spid="14" grpId="0"/>
      <p:bldP spid="15" grpId="0"/>
      <p:bldP spid="7" grpId="0"/>
      <p:bldP spid="17" grpId="0"/>
      <p:bldP spid="18" grpId="0"/>
      <p:bldP spid="19"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467544" y="404664"/>
            <a:ext cx="8388424" cy="5301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u="sng" dirty="0" smtClean="0"/>
          </a:p>
          <a:p>
            <a:pPr algn="ctr"/>
            <a:r>
              <a:rPr lang="en-GB" sz="3600" b="1" u="sng" dirty="0" smtClean="0"/>
              <a:t>Fact &amp; Opinion task</a:t>
            </a:r>
          </a:p>
          <a:p>
            <a:pPr algn="ctr"/>
            <a:endParaRPr lang="en-GB" sz="3600" b="1" u="sng" dirty="0"/>
          </a:p>
          <a:p>
            <a:pPr marL="342900" indent="-342900">
              <a:buAutoNum type="arabicParenR"/>
            </a:pPr>
            <a:r>
              <a:rPr lang="en-GB" sz="3600" b="1" dirty="0" smtClean="0">
                <a:solidFill>
                  <a:srgbClr val="FFFF00"/>
                </a:solidFill>
              </a:rPr>
              <a:t>Read the newspaper article</a:t>
            </a:r>
          </a:p>
          <a:p>
            <a:endParaRPr lang="en-GB" sz="3600" b="1" u="sng" dirty="0"/>
          </a:p>
        </p:txBody>
      </p:sp>
      <p:sp>
        <p:nvSpPr>
          <p:cNvPr id="6" name="Rectangle 5"/>
          <p:cNvSpPr/>
          <p:nvPr/>
        </p:nvSpPr>
        <p:spPr>
          <a:xfrm>
            <a:off x="619944" y="557064"/>
            <a:ext cx="8388424" cy="5301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u="sng" dirty="0" smtClean="0"/>
          </a:p>
          <a:p>
            <a:pPr algn="ctr"/>
            <a:r>
              <a:rPr lang="en-GB" sz="3600" b="1" u="sng" dirty="0" smtClean="0"/>
              <a:t>Fact &amp; Opinion task</a:t>
            </a:r>
          </a:p>
          <a:p>
            <a:pPr marL="342900" indent="-342900">
              <a:buAutoNum type="arabicParenR"/>
            </a:pPr>
            <a:r>
              <a:rPr lang="en-GB" sz="3600" b="1" dirty="0" smtClean="0">
                <a:solidFill>
                  <a:srgbClr val="FFFF00"/>
                </a:solidFill>
              </a:rPr>
              <a:t>Read the newspaper article</a:t>
            </a:r>
          </a:p>
          <a:p>
            <a:pPr marL="342900" indent="-342900">
              <a:buAutoNum type="arabicParenR"/>
            </a:pPr>
            <a:r>
              <a:rPr lang="en-GB" sz="3600" b="1" dirty="0" smtClean="0"/>
              <a:t>Underline and annotate a ‘F’ (for Fact) on the facts in the article.</a:t>
            </a:r>
          </a:p>
          <a:p>
            <a:pPr marL="342900" indent="-342900">
              <a:buFontTx/>
              <a:buAutoNum type="arabicParenR"/>
            </a:pPr>
            <a:r>
              <a:rPr lang="en-GB" sz="3600" b="1" dirty="0" smtClean="0">
                <a:solidFill>
                  <a:srgbClr val="FFFF00"/>
                </a:solidFill>
              </a:rPr>
              <a:t>Underline </a:t>
            </a:r>
            <a:r>
              <a:rPr lang="en-GB" sz="3600" b="1" dirty="0">
                <a:solidFill>
                  <a:srgbClr val="FFFF00"/>
                </a:solidFill>
              </a:rPr>
              <a:t>and annotate a </a:t>
            </a:r>
            <a:r>
              <a:rPr lang="en-GB" sz="3600" b="1" dirty="0" smtClean="0">
                <a:solidFill>
                  <a:srgbClr val="FFFF00"/>
                </a:solidFill>
              </a:rPr>
              <a:t>‘O’ </a:t>
            </a:r>
            <a:r>
              <a:rPr lang="en-GB" sz="3600" b="1" dirty="0">
                <a:solidFill>
                  <a:srgbClr val="FFFF00"/>
                </a:solidFill>
              </a:rPr>
              <a:t>(for  </a:t>
            </a:r>
            <a:r>
              <a:rPr lang="en-GB" sz="3600" b="1" dirty="0" smtClean="0">
                <a:solidFill>
                  <a:srgbClr val="FFFF00"/>
                </a:solidFill>
              </a:rPr>
              <a:t>Opinion) </a:t>
            </a:r>
            <a:r>
              <a:rPr lang="en-GB" sz="3600" b="1" dirty="0">
                <a:solidFill>
                  <a:srgbClr val="FFFF00"/>
                </a:solidFill>
              </a:rPr>
              <a:t>on the </a:t>
            </a:r>
            <a:r>
              <a:rPr lang="en-GB" sz="3600" b="1" dirty="0" smtClean="0">
                <a:solidFill>
                  <a:srgbClr val="FFFF00"/>
                </a:solidFill>
              </a:rPr>
              <a:t>opinions </a:t>
            </a:r>
            <a:r>
              <a:rPr lang="en-GB" sz="3600" b="1" dirty="0">
                <a:solidFill>
                  <a:srgbClr val="FFFF00"/>
                </a:solidFill>
              </a:rPr>
              <a:t>in the article</a:t>
            </a:r>
            <a:r>
              <a:rPr lang="en-GB" sz="3600" b="1" dirty="0" smtClean="0">
                <a:solidFill>
                  <a:srgbClr val="FFFF00"/>
                </a:solidFill>
              </a:rPr>
              <a:t>.</a:t>
            </a:r>
          </a:p>
          <a:p>
            <a:pPr marL="342900" indent="-342900">
              <a:buFontTx/>
              <a:buAutoNum type="arabicParenR"/>
            </a:pPr>
            <a:r>
              <a:rPr lang="en-GB" sz="3600" b="1" dirty="0">
                <a:solidFill>
                  <a:schemeClr val="tx1"/>
                </a:solidFill>
              </a:rPr>
              <a:t> </a:t>
            </a:r>
            <a:r>
              <a:rPr lang="en-GB" sz="3600" b="1" dirty="0" smtClean="0">
                <a:solidFill>
                  <a:schemeClr val="tx1"/>
                </a:solidFill>
              </a:rPr>
              <a:t>On paper, bullet point the top ten facts of the article </a:t>
            </a:r>
            <a:r>
              <a:rPr lang="en-GB" sz="3600" b="1" u="heavy" dirty="0" smtClean="0">
                <a:solidFill>
                  <a:schemeClr val="tx1"/>
                </a:solidFill>
                <a:uFill>
                  <a:solidFill>
                    <a:srgbClr val="FF0000"/>
                  </a:solidFill>
                </a:uFill>
              </a:rPr>
              <a:t>in order of importance.</a:t>
            </a:r>
            <a:endParaRPr lang="en-GB" sz="3600" b="1" u="heavy" dirty="0">
              <a:solidFill>
                <a:schemeClr val="tx1"/>
              </a:solidFill>
              <a:uFill>
                <a:solidFill>
                  <a:srgbClr val="FF0000"/>
                </a:solidFill>
              </a:uFill>
            </a:endParaRPr>
          </a:p>
          <a:p>
            <a:pPr marL="342900" indent="-342900">
              <a:buAutoNum type="arabicParenR"/>
            </a:pPr>
            <a:endParaRPr lang="en-GB" sz="3600" b="1" u="sng" dirty="0"/>
          </a:p>
        </p:txBody>
      </p:sp>
    </p:spTree>
    <p:extLst>
      <p:ext uri="{BB962C8B-B14F-4D97-AF65-F5344CB8AC3E}">
        <p14:creationId xmlns:p14="http://schemas.microsoft.com/office/powerpoint/2010/main" val="285221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34" t="12934" r="21091" b="5203"/>
          <a:stretch/>
        </p:blipFill>
        <p:spPr bwMode="auto">
          <a:xfrm>
            <a:off x="1326367" y="0"/>
            <a:ext cx="7812360" cy="668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316416" y="6165304"/>
            <a:ext cx="822311" cy="69269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0" y="260648"/>
            <a:ext cx="1345367" cy="618630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en-US" sz="2400" b="1" cap="none" spc="150" dirty="0" smtClean="0">
                <a:ln w="11430"/>
                <a:effectLst>
                  <a:outerShdw blurRad="25400" algn="tl" rotWithShape="0">
                    <a:srgbClr val="000000">
                      <a:alpha val="43000"/>
                    </a:srgbClr>
                  </a:outerShdw>
                </a:effectLst>
              </a:rPr>
              <a:t>Use </a:t>
            </a:r>
          </a:p>
          <a:p>
            <a:r>
              <a:rPr lang="en-US" sz="2400" b="1" cap="none" spc="150" dirty="0" smtClean="0">
                <a:ln w="11430"/>
                <a:effectLst>
                  <a:outerShdw blurRad="25400" algn="tl" rotWithShape="0">
                    <a:srgbClr val="000000">
                      <a:alpha val="43000"/>
                    </a:srgbClr>
                  </a:outerShdw>
                </a:effectLst>
              </a:rPr>
              <a:t>a </a:t>
            </a:r>
          </a:p>
          <a:p>
            <a:r>
              <a:rPr lang="en-US" sz="2400" b="1" cap="none" spc="150" dirty="0" smtClean="0">
                <a:ln w="11430"/>
                <a:effectLst>
                  <a:outerShdw blurRad="25400" algn="tl" rotWithShape="0">
                    <a:srgbClr val="000000">
                      <a:alpha val="43000"/>
                    </a:srgbClr>
                  </a:outerShdw>
                </a:effectLst>
              </a:rPr>
              <a:t>mixture </a:t>
            </a:r>
          </a:p>
          <a:p>
            <a:r>
              <a:rPr lang="en-US" sz="2400" b="1" cap="none" spc="150" dirty="0" smtClean="0">
                <a:ln w="11430"/>
                <a:effectLst>
                  <a:outerShdw blurRad="25400" algn="tl" rotWithShape="0">
                    <a:srgbClr val="000000">
                      <a:alpha val="43000"/>
                    </a:srgbClr>
                  </a:outerShdw>
                </a:effectLst>
              </a:rPr>
              <a:t>of </a:t>
            </a:r>
          </a:p>
          <a:p>
            <a:r>
              <a:rPr lang="en-US" sz="2400" b="1" cap="none" spc="150" dirty="0" smtClean="0">
                <a:ln w="11430"/>
                <a:effectLst>
                  <a:outerShdw blurRad="25400" algn="tl" rotWithShape="0">
                    <a:srgbClr val="000000">
                      <a:alpha val="43000"/>
                    </a:srgbClr>
                  </a:outerShdw>
                </a:effectLst>
              </a:rPr>
              <a:t>facts</a:t>
            </a:r>
          </a:p>
          <a:p>
            <a:r>
              <a:rPr lang="en-US" sz="2400" b="1" spc="150" dirty="0">
                <a:ln w="11430"/>
                <a:effectLst>
                  <a:outerShdw blurRad="25400" algn="tl" rotWithShape="0">
                    <a:srgbClr val="000000">
                      <a:alpha val="43000"/>
                    </a:srgbClr>
                  </a:outerShdw>
                </a:effectLst>
              </a:rPr>
              <a:t>a</a:t>
            </a:r>
            <a:r>
              <a:rPr lang="en-US" sz="2400" b="1" spc="150" dirty="0" smtClean="0">
                <a:ln w="11430"/>
                <a:effectLst>
                  <a:outerShdw blurRad="25400" algn="tl" rotWithShape="0">
                    <a:srgbClr val="000000">
                      <a:alpha val="43000"/>
                    </a:srgbClr>
                  </a:outerShdw>
                </a:effectLst>
              </a:rPr>
              <a:t>nd</a:t>
            </a:r>
          </a:p>
          <a:p>
            <a:r>
              <a:rPr lang="en-US" sz="2400" b="1" cap="none" spc="150" dirty="0" smtClean="0">
                <a:ln w="11430"/>
                <a:effectLst>
                  <a:outerShdw blurRad="25400" algn="tl" rotWithShape="0">
                    <a:srgbClr val="000000">
                      <a:alpha val="43000"/>
                    </a:srgbClr>
                  </a:outerShdw>
                </a:effectLst>
              </a:rPr>
              <a:t>Opinion</a:t>
            </a:r>
          </a:p>
          <a:p>
            <a:endParaRPr lang="en-US" sz="2400" b="1" spc="150" dirty="0">
              <a:ln w="11430"/>
              <a:solidFill>
                <a:srgbClr val="FFFF00"/>
              </a:solidFill>
              <a:effectLst>
                <a:outerShdw blurRad="25400" algn="tl" rotWithShape="0">
                  <a:srgbClr val="000000">
                    <a:alpha val="43000"/>
                  </a:srgbClr>
                </a:outerShdw>
              </a:effectLst>
            </a:endParaRPr>
          </a:p>
          <a:p>
            <a:endParaRPr lang="en-US" sz="2400" b="1" cap="none" spc="150" dirty="0" smtClean="0">
              <a:ln w="11430"/>
              <a:solidFill>
                <a:srgbClr val="FFFF00"/>
              </a:solidFill>
              <a:effectLst>
                <a:outerShdw blurRad="25400" algn="tl" rotWithShape="0">
                  <a:srgbClr val="000000">
                    <a:alpha val="43000"/>
                  </a:srgbClr>
                </a:outerShdw>
              </a:effectLst>
            </a:endParaRPr>
          </a:p>
          <a:p>
            <a:r>
              <a:rPr lang="en-US" sz="2000" b="1" u="sng" spc="150" dirty="0" smtClean="0">
                <a:ln w="11430"/>
                <a:solidFill>
                  <a:srgbClr val="FFFF00"/>
                </a:solidFill>
                <a:effectLst>
                  <a:outerShdw blurRad="25400" algn="tl" rotWithShape="0">
                    <a:srgbClr val="000000">
                      <a:alpha val="43000"/>
                    </a:srgbClr>
                  </a:outerShdw>
                </a:effectLst>
              </a:rPr>
              <a:t>9 points </a:t>
            </a:r>
            <a:r>
              <a:rPr lang="en-US" b="1" spc="150" dirty="0" smtClean="0">
                <a:ln w="11430"/>
                <a:solidFill>
                  <a:srgbClr val="FFFF00"/>
                </a:solidFill>
                <a:effectLst>
                  <a:outerShdw blurRad="25400" algn="tl" rotWithShape="0">
                    <a:srgbClr val="000000">
                      <a:alpha val="43000"/>
                    </a:srgbClr>
                  </a:outerShdw>
                </a:effectLst>
              </a:rPr>
              <a:t>=</a:t>
            </a:r>
            <a:r>
              <a:rPr lang="en-US" sz="2000" b="1" spc="150" dirty="0" smtClean="0">
                <a:ln w="11430"/>
                <a:solidFill>
                  <a:srgbClr val="FFFF00"/>
                </a:solidFill>
                <a:effectLst>
                  <a:outerShdw blurRad="25400" algn="tl" rotWithShape="0">
                    <a:srgbClr val="000000">
                      <a:alpha val="43000"/>
                    </a:srgbClr>
                  </a:outerShdw>
                </a:effectLst>
              </a:rPr>
              <a:t> content</a:t>
            </a:r>
          </a:p>
          <a:p>
            <a:endParaRPr lang="en-US" sz="2000" b="1" cap="none" spc="150" dirty="0">
              <a:ln w="11430"/>
              <a:solidFill>
                <a:srgbClr val="FFFF00"/>
              </a:solidFill>
              <a:effectLst>
                <a:outerShdw blurRad="25400" algn="tl" rotWithShape="0">
                  <a:srgbClr val="000000">
                    <a:alpha val="43000"/>
                  </a:srgbClr>
                </a:outerShdw>
              </a:effectLst>
            </a:endParaRPr>
          </a:p>
          <a:p>
            <a:endParaRPr lang="en-US" sz="2000" b="1" spc="150" dirty="0" smtClean="0">
              <a:ln w="11430"/>
              <a:solidFill>
                <a:srgbClr val="FFFF00"/>
              </a:solidFill>
              <a:effectLst>
                <a:outerShdw blurRad="25400" algn="tl" rotWithShape="0">
                  <a:srgbClr val="000000">
                    <a:alpha val="43000"/>
                  </a:srgbClr>
                </a:outerShdw>
              </a:effectLst>
            </a:endParaRPr>
          </a:p>
          <a:p>
            <a:r>
              <a:rPr lang="en-US" sz="2000" b="1" u="sng" cap="none" spc="150" dirty="0" smtClean="0">
                <a:ln w="11430"/>
                <a:solidFill>
                  <a:srgbClr val="FFFF00"/>
                </a:solidFill>
                <a:effectLst>
                  <a:outerShdw blurRad="25400" algn="tl" rotWithShape="0">
                    <a:srgbClr val="000000">
                      <a:alpha val="43000"/>
                    </a:srgbClr>
                  </a:outerShdw>
                </a:effectLst>
              </a:rPr>
              <a:t>6 points</a:t>
            </a:r>
          </a:p>
          <a:p>
            <a:r>
              <a:rPr lang="en-US" sz="2000" b="1" spc="150" dirty="0" smtClean="0">
                <a:ln w="11430"/>
                <a:solidFill>
                  <a:srgbClr val="FFFF00"/>
                </a:solidFill>
                <a:effectLst>
                  <a:outerShdw blurRad="25400" algn="tl" rotWithShape="0">
                    <a:srgbClr val="000000">
                      <a:alpha val="43000"/>
                    </a:srgbClr>
                  </a:outerShdw>
                </a:effectLst>
              </a:rPr>
              <a:t>=</a:t>
            </a:r>
          </a:p>
          <a:p>
            <a:r>
              <a:rPr lang="en-US" sz="2000" b="1" cap="none" spc="150" dirty="0" smtClean="0">
                <a:ln w="11430"/>
                <a:solidFill>
                  <a:srgbClr val="FFFF00"/>
                </a:solidFill>
                <a:effectLst>
                  <a:outerShdw blurRad="25400" algn="tl" rotWithShape="0">
                    <a:srgbClr val="000000">
                      <a:alpha val="43000"/>
                    </a:srgbClr>
                  </a:outerShdw>
                </a:effectLst>
              </a:rPr>
              <a:t>Spelling</a:t>
            </a:r>
          </a:p>
          <a:p>
            <a:r>
              <a:rPr lang="en-US" sz="2000" b="1" spc="150" dirty="0" err="1" smtClean="0">
                <a:ln w="11430"/>
                <a:solidFill>
                  <a:srgbClr val="FFFF00"/>
                </a:solidFill>
                <a:effectLst>
                  <a:outerShdw blurRad="25400" algn="tl" rotWithShape="0">
                    <a:srgbClr val="000000">
                      <a:alpha val="43000"/>
                    </a:srgbClr>
                  </a:outerShdw>
                </a:effectLst>
              </a:rPr>
              <a:t>Punct</a:t>
            </a:r>
            <a:endParaRPr lang="en-US" sz="2000" b="1" spc="150" dirty="0" smtClean="0">
              <a:ln w="11430"/>
              <a:solidFill>
                <a:srgbClr val="FFFF00"/>
              </a:solidFill>
              <a:effectLst>
                <a:outerShdw blurRad="25400" algn="tl" rotWithShape="0">
                  <a:srgbClr val="000000">
                    <a:alpha val="43000"/>
                  </a:srgbClr>
                </a:outerShdw>
              </a:effectLst>
            </a:endParaRPr>
          </a:p>
          <a:p>
            <a:r>
              <a:rPr lang="en-US" sz="2000" b="1" cap="none" spc="150" dirty="0" smtClean="0">
                <a:ln w="11430"/>
                <a:solidFill>
                  <a:srgbClr val="FFFF00"/>
                </a:solidFill>
                <a:effectLst>
                  <a:outerShdw blurRad="25400" algn="tl" rotWithShape="0">
                    <a:srgbClr val="000000">
                      <a:alpha val="43000"/>
                    </a:srgbClr>
                  </a:outerShdw>
                </a:effectLst>
              </a:rPr>
              <a:t>Grammar</a:t>
            </a:r>
            <a:endParaRPr lang="en-US" sz="2000" b="1" cap="none" spc="150" dirty="0">
              <a:ln w="11430"/>
              <a:solidFill>
                <a:srgbClr val="FFFF00"/>
              </a:solidFill>
              <a:effectLst>
                <a:outerShdw blurRad="25400" algn="tl" rotWithShape="0">
                  <a:srgbClr val="000000">
                    <a:alpha val="43000"/>
                  </a:srgbClr>
                </a:outerShdw>
              </a:effectLst>
            </a:endParaRPr>
          </a:p>
        </p:txBody>
      </p:sp>
      <p:sp>
        <p:nvSpPr>
          <p:cNvPr id="6" name="Rectangle 5"/>
          <p:cNvSpPr/>
          <p:nvPr/>
        </p:nvSpPr>
        <p:spPr>
          <a:xfrm>
            <a:off x="5364088" y="836712"/>
            <a:ext cx="11521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536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700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90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0"/>
            <a:ext cx="8856984" cy="105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0" y="5373216"/>
            <a:ext cx="849694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251520" y="0"/>
            <a:ext cx="8784976" cy="5286412"/>
          </a:xfrm>
        </p:spPr>
        <p:txBody>
          <a:bodyPr>
            <a:noAutofit/>
          </a:bodyPr>
          <a:lstStyle/>
          <a:p>
            <a:pPr marL="0" indent="0">
              <a:buNone/>
            </a:pPr>
            <a:r>
              <a:rPr lang="en-GB" sz="2400" b="1" u="sng" dirty="0" smtClean="0">
                <a:solidFill>
                  <a:srgbClr val="FFFF00"/>
                </a:solidFill>
                <a:latin typeface="+mj-lt"/>
              </a:rPr>
              <a:t>You are a newspaper reporter in Japan.  A last minute arrangement has been made for you to write a short article about the Tsunami.  </a:t>
            </a:r>
          </a:p>
          <a:p>
            <a:pPr>
              <a:buNone/>
            </a:pPr>
            <a:endParaRPr lang="en-GB" sz="2400" u="sng" dirty="0" smtClean="0">
              <a:latin typeface="+mj-lt"/>
            </a:endParaRPr>
          </a:p>
          <a:p>
            <a:pPr marL="0" indent="0">
              <a:buNone/>
            </a:pPr>
            <a:r>
              <a:rPr lang="en-GB" sz="2800" b="1" u="sng" dirty="0" smtClean="0">
                <a:latin typeface="+mj-lt"/>
              </a:rPr>
              <a:t>Task:</a:t>
            </a:r>
            <a:endParaRPr lang="en-GB" sz="2800" u="sng" dirty="0" smtClean="0">
              <a:latin typeface="+mj-lt"/>
            </a:endParaRPr>
          </a:p>
          <a:p>
            <a:pPr marL="457200" indent="-457200">
              <a:buFont typeface="+mj-lt"/>
              <a:buAutoNum type="arabicPeriod"/>
            </a:pPr>
            <a:r>
              <a:rPr lang="en-GB" sz="2800" b="1" dirty="0" smtClean="0">
                <a:latin typeface="+mj-lt"/>
              </a:rPr>
              <a:t>Watch the following video clip.</a:t>
            </a:r>
          </a:p>
          <a:p>
            <a:pPr marL="457200" indent="-457200">
              <a:buFont typeface="+mj-lt"/>
              <a:buAutoNum type="arabicPeriod"/>
            </a:pPr>
            <a:r>
              <a:rPr lang="en-GB" sz="2800" b="1" dirty="0" smtClean="0">
                <a:latin typeface="+mj-lt"/>
              </a:rPr>
              <a:t>Note down the </a:t>
            </a:r>
            <a:r>
              <a:rPr lang="en-GB" sz="2800" b="1" dirty="0" smtClean="0">
                <a:solidFill>
                  <a:srgbClr val="FFFF00"/>
                </a:solidFill>
                <a:latin typeface="+mj-lt"/>
              </a:rPr>
              <a:t>facts</a:t>
            </a:r>
            <a:r>
              <a:rPr lang="en-GB" sz="2800" b="1" dirty="0" smtClean="0">
                <a:latin typeface="+mj-lt"/>
              </a:rPr>
              <a:t>. </a:t>
            </a:r>
          </a:p>
          <a:p>
            <a:pPr marL="457200" indent="-457200">
              <a:buFont typeface="+mj-lt"/>
              <a:buAutoNum type="arabicPeriod"/>
            </a:pPr>
            <a:r>
              <a:rPr lang="en-GB" sz="2800" b="1" dirty="0" smtClean="0">
                <a:latin typeface="+mj-lt"/>
              </a:rPr>
              <a:t>You then have 15 minutes to plan and write your article, so you will need to plan what you are going to report to make sure you put all the information across.  </a:t>
            </a:r>
          </a:p>
          <a:p>
            <a:pPr>
              <a:buNone/>
            </a:pPr>
            <a:r>
              <a:rPr lang="en-GB" sz="2800" b="1" dirty="0" smtClean="0">
                <a:latin typeface="+mj-lt"/>
              </a:rPr>
              <a:t> </a:t>
            </a:r>
            <a:r>
              <a:rPr lang="en-GB" sz="2800" b="1" u="sng" dirty="0" smtClean="0">
                <a:latin typeface="+mj-lt"/>
              </a:rPr>
              <a:t>Put your </a:t>
            </a:r>
            <a:r>
              <a:rPr lang="en-GB" sz="2800" b="1" u="sng" dirty="0" smtClean="0">
                <a:solidFill>
                  <a:srgbClr val="FFFF00"/>
                </a:solidFill>
                <a:latin typeface="+mj-lt"/>
              </a:rPr>
              <a:t>own opinion </a:t>
            </a:r>
            <a:r>
              <a:rPr lang="en-GB" sz="2800" b="1" u="sng" dirty="0" smtClean="0">
                <a:latin typeface="+mj-lt"/>
              </a:rPr>
              <a:t>in, but you must also include facts.</a:t>
            </a:r>
            <a:endParaRPr lang="en-GB" b="1" dirty="0" smtClean="0">
              <a:solidFill>
                <a:srgbClr val="FFFF00"/>
              </a:solidFill>
              <a:latin typeface="+mj-lt"/>
            </a:endParaRPr>
          </a:p>
          <a:p>
            <a:pPr marL="0" indent="0">
              <a:buNone/>
            </a:pPr>
            <a:endParaRPr lang="en-GB" b="1" dirty="0" smtClean="0">
              <a:solidFill>
                <a:srgbClr val="FFFF00"/>
              </a:solidFill>
              <a:latin typeface="+mj-lt"/>
            </a:endParaRPr>
          </a:p>
          <a:p>
            <a:pPr marL="0" indent="0">
              <a:buNone/>
            </a:pPr>
            <a:r>
              <a:rPr lang="en-GB" b="1" dirty="0" smtClean="0">
                <a:solidFill>
                  <a:srgbClr val="FFFF00"/>
                </a:solidFill>
                <a:latin typeface="+mj-lt"/>
              </a:rPr>
              <a:t>Reminder (from last week!): </a:t>
            </a:r>
            <a:endParaRPr lang="en-GB" dirty="0" smtClean="0">
              <a:solidFill>
                <a:srgbClr val="FFFF00"/>
              </a:solidFill>
              <a:latin typeface="+mj-lt"/>
            </a:endParaRPr>
          </a:p>
          <a:p>
            <a:pPr marL="0" indent="0">
              <a:buNone/>
            </a:pPr>
            <a:r>
              <a:rPr lang="en-GB" dirty="0" smtClean="0">
                <a:solidFill>
                  <a:srgbClr val="FFFF00"/>
                </a:solidFill>
                <a:latin typeface="+mj-lt"/>
              </a:rPr>
              <a:t> Who – When – Where – What – How</a:t>
            </a:r>
          </a:p>
        </p:txBody>
      </p:sp>
    </p:spTree>
    <p:extLst>
      <p:ext uri="{BB962C8B-B14F-4D97-AF65-F5344CB8AC3E}">
        <p14:creationId xmlns:p14="http://schemas.microsoft.com/office/powerpoint/2010/main" val="393717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20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2000"/>
                                        <p:tgtEl>
                                          <p:spTgt spid="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2000"/>
                                        <p:tgtEl>
                                          <p:spTgt spid="3">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2000"/>
                                        <p:tgtEl>
                                          <p:spTgt spid="3">
                                            <p:txEl>
                                              <p:pRg st="5" end="5"/>
                                            </p:txEl>
                                          </p:spTgt>
                                        </p:tgtEl>
                                      </p:cBhvr>
                                    </p:animEffect>
                                  </p:childTnLst>
                                </p:cTn>
                              </p:par>
                              <p:par>
                                <p:cTn id="20" presetID="6" presetClass="entr" presetSubtype="16" fill="hold" grpId="0" nodeType="withEffect">
                                  <p:stCondLst>
                                    <p:cond delay="700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ircle(in)">
                                      <p:cBhvr>
                                        <p:cTn id="22" dur="2000"/>
                                        <p:tgtEl>
                                          <p:spTgt spid="3">
                                            <p:txEl>
                                              <p:pRg st="8" end="8"/>
                                            </p:txEl>
                                          </p:spTgt>
                                        </p:tgtEl>
                                      </p:cBhvr>
                                    </p:animEffect>
                                  </p:childTnLst>
                                </p:cTn>
                              </p:par>
                              <p:par>
                                <p:cTn id="23" presetID="6" presetClass="entr" presetSubtype="16" fill="hold" grpId="0" nodeType="withEffect">
                                  <p:stCondLst>
                                    <p:cond delay="700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circle(in)">
                                      <p:cBhvr>
                                        <p:cTn id="25" dur="2000"/>
                                        <p:tgtEl>
                                          <p:spTgt spid="3">
                                            <p:txEl>
                                              <p:pRg st="9" end="9"/>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2000"/>
                                        <p:tgtEl>
                                          <p:spTgt spid="3">
                                            <p:txEl>
                                              <p:pRg st="6" end="6"/>
                                            </p:txEl>
                                          </p:spTgt>
                                        </p:tgtEl>
                                      </p:cBhvr>
                                    </p:animEffect>
                                  </p:childTnLst>
                                </p:cTn>
                              </p:par>
                              <p:par>
                                <p:cTn id="29" presetID="26" presetClass="entr" presetSubtype="0" fill="hold" grpId="0" nodeType="withEffect">
                                  <p:stCondLst>
                                    <p:cond delay="700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95536" y="260648"/>
            <a:ext cx="8229600" cy="6048672"/>
          </a:xfrm>
        </p:spPr>
        <p:txBody>
          <a:bodyPr>
            <a:normAutofit/>
          </a:bodyPr>
          <a:lstStyle/>
          <a:p>
            <a:endParaRPr lang="en-GB" dirty="0" smtClean="0"/>
          </a:p>
          <a:p>
            <a:endParaRPr lang="en-GB" dirty="0" smtClean="0"/>
          </a:p>
          <a:p>
            <a:r>
              <a:rPr lang="en-GB" b="1" dirty="0" smtClean="0">
                <a:solidFill>
                  <a:srgbClr val="00B0F0"/>
                </a:solidFill>
                <a:hlinkClick r:id="rId2"/>
              </a:rPr>
              <a:t>http://news.sky.com/skynews/Home/World-News/Video-Japan-Earthquake-Tsunami-Swamps-Land-After-89-Magnitude-Quake-Rocks-Buildings-In-Tokyo/Article/201103215950160?f=rss</a:t>
            </a:r>
            <a:r>
              <a:rPr lang="en-GB" b="1" dirty="0" smtClean="0">
                <a:solidFill>
                  <a:srgbClr val="00B0F0"/>
                </a:solidFill>
              </a:rPr>
              <a:t> </a:t>
            </a:r>
            <a:endParaRPr lang="en-GB" b="1" dirty="0">
              <a:solidFill>
                <a:srgbClr val="00B0F0"/>
              </a:solidFill>
            </a:endParaRPr>
          </a:p>
        </p:txBody>
      </p:sp>
    </p:spTree>
    <p:extLst>
      <p:ext uri="{BB962C8B-B14F-4D97-AF65-F5344CB8AC3E}">
        <p14:creationId xmlns:p14="http://schemas.microsoft.com/office/powerpoint/2010/main" val="3254915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0" y="-315416"/>
            <a:ext cx="9144000" cy="1201737"/>
          </a:xfrm>
        </p:spPr>
        <p:txBody>
          <a:bodyPr/>
          <a:lstStyle/>
          <a:p>
            <a:pPr eaLnBrk="1" hangingPunct="1"/>
            <a:r>
              <a:rPr lang="en-GB" u="sng" dirty="0" smtClean="0"/>
              <a:t>About your classmate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3898077"/>
              </p:ext>
            </p:extLst>
          </p:nvPr>
        </p:nvGraphicFramePr>
        <p:xfrm>
          <a:off x="683568" y="2564904"/>
          <a:ext cx="7632848" cy="3456384"/>
        </p:xfrm>
        <a:graphic>
          <a:graphicData uri="http://schemas.openxmlformats.org/drawingml/2006/table">
            <a:tbl>
              <a:tblPr/>
              <a:tblGrid>
                <a:gridCol w="3817402"/>
                <a:gridCol w="3815446"/>
              </a:tblGrid>
              <a:tr h="11087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4000" b="1" i="0" u="none" strike="noStrike" cap="none" normalizeH="0" baseline="0" dirty="0" smtClean="0">
                          <a:ln>
                            <a:noFill/>
                          </a:ln>
                          <a:solidFill>
                            <a:schemeClr val="bg1"/>
                          </a:solidFill>
                          <a:effectLst/>
                          <a:latin typeface="Franklin Gothic Book" pitchFamily="34" charset="0"/>
                        </a:rPr>
                        <a:t>         </a:t>
                      </a:r>
                      <a:r>
                        <a:rPr kumimoji="0" lang="en-GB" sz="4000" b="1" i="0" u="sng" strike="noStrike" cap="none" normalizeH="0" baseline="0" dirty="0" smtClean="0">
                          <a:ln>
                            <a:noFill/>
                          </a:ln>
                          <a:solidFill>
                            <a:schemeClr val="bg1"/>
                          </a:solidFill>
                          <a:effectLst/>
                          <a:latin typeface="Franklin Gothic Book" pitchFamily="34" charset="0"/>
                        </a:rPr>
                        <a:t>Facts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4000" b="1" i="0" u="none" strike="noStrike" cap="none" normalizeH="0" baseline="0" dirty="0" smtClean="0">
                          <a:ln>
                            <a:noFill/>
                          </a:ln>
                          <a:solidFill>
                            <a:schemeClr val="bg1"/>
                          </a:solidFill>
                          <a:effectLst/>
                          <a:latin typeface="Franklin Gothic Book" pitchFamily="34" charset="0"/>
                        </a:rPr>
                        <a:t>       </a:t>
                      </a:r>
                      <a:r>
                        <a:rPr kumimoji="0" lang="en-GB" sz="4000" b="1" i="0" u="sng" strike="noStrike" cap="none" normalizeH="0" baseline="0" dirty="0" smtClean="0">
                          <a:ln>
                            <a:noFill/>
                          </a:ln>
                          <a:solidFill>
                            <a:schemeClr val="bg1"/>
                          </a:solidFill>
                          <a:effectLst/>
                          <a:latin typeface="Franklin Gothic Book" pitchFamily="34" charset="0"/>
                        </a:rPr>
                        <a:t>Opinions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58753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bg1"/>
                        </a:solidFill>
                        <a:effectLst/>
                        <a:latin typeface="Franklin Gothic Book"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bg1"/>
                        </a:solidFill>
                        <a:effectLst/>
                        <a:latin typeface="Franklin Gothic Book"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58753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bg1"/>
                        </a:solidFill>
                        <a:effectLst/>
                        <a:latin typeface="Franklin Gothic Book"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bg1"/>
                        </a:solidFill>
                        <a:effectLst/>
                        <a:latin typeface="Franklin Gothic Book"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5850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bg1"/>
                        </a:solidFill>
                        <a:effectLst/>
                        <a:latin typeface="Franklin Gothic Book"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bg1"/>
                        </a:solidFill>
                        <a:effectLst/>
                        <a:latin typeface="Franklin Gothic Book"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58753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bg1"/>
                        </a:solidFill>
                        <a:effectLst/>
                        <a:latin typeface="Franklin Gothic Book"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bg1"/>
                        </a:solidFill>
                        <a:effectLst/>
                        <a:latin typeface="Franklin Gothic Book"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
        <p:nvSpPr>
          <p:cNvPr id="32790" name="TextBox 4"/>
          <p:cNvSpPr txBox="1">
            <a:spLocks noChangeArrowheads="1"/>
          </p:cNvSpPr>
          <p:nvPr/>
        </p:nvSpPr>
        <p:spPr bwMode="auto">
          <a:xfrm>
            <a:off x="0" y="90872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4000" dirty="0">
                <a:solidFill>
                  <a:srgbClr val="FFFF00"/>
                </a:solidFill>
                <a:latin typeface="+mn-lt"/>
                <a:cs typeface="Aharoni" pitchFamily="2" charset="-79"/>
              </a:rPr>
              <a:t>You have </a:t>
            </a:r>
            <a:r>
              <a:rPr lang="en-GB" sz="4000" dirty="0" smtClean="0">
                <a:solidFill>
                  <a:srgbClr val="FFFF00"/>
                </a:solidFill>
                <a:latin typeface="+mn-lt"/>
                <a:cs typeface="Aharoni" pitchFamily="2" charset="-79"/>
              </a:rPr>
              <a:t>2 </a:t>
            </a:r>
            <a:r>
              <a:rPr lang="en-GB" sz="4000" dirty="0" err="1">
                <a:solidFill>
                  <a:srgbClr val="FFFF00"/>
                </a:solidFill>
                <a:latin typeface="+mn-lt"/>
                <a:cs typeface="Aharoni" pitchFamily="2" charset="-79"/>
              </a:rPr>
              <a:t>mins</a:t>
            </a:r>
            <a:r>
              <a:rPr lang="en-GB" sz="4000" dirty="0">
                <a:solidFill>
                  <a:srgbClr val="FFFF00"/>
                </a:solidFill>
                <a:latin typeface="+mn-lt"/>
                <a:cs typeface="Aharoni" pitchFamily="2" charset="-79"/>
              </a:rPr>
              <a:t> to come up with four facts and four opinions about </a:t>
            </a:r>
            <a:r>
              <a:rPr lang="en-GB" sz="4000" dirty="0" smtClean="0">
                <a:solidFill>
                  <a:srgbClr val="FFFF00"/>
                </a:solidFill>
                <a:latin typeface="+mn-lt"/>
                <a:cs typeface="Aharoni" pitchFamily="2" charset="-79"/>
              </a:rPr>
              <a:t>your classmate.  </a:t>
            </a:r>
            <a:endParaRPr lang="en-GB" sz="4000" dirty="0">
              <a:solidFill>
                <a:srgbClr val="FFFF00"/>
              </a:solidFill>
              <a:latin typeface="+mn-lt"/>
              <a:cs typeface="Aharoni" pitchFamily="2" charset="-79"/>
            </a:endParaRPr>
          </a:p>
        </p:txBody>
      </p:sp>
    </p:spTree>
    <p:extLst>
      <p:ext uri="{BB962C8B-B14F-4D97-AF65-F5344CB8AC3E}">
        <p14:creationId xmlns:p14="http://schemas.microsoft.com/office/powerpoint/2010/main" val="981410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95D02C-CFF0-4D28-9FC7-81C2523B80E3}" type="slidenum">
              <a:rPr lang="en-US" smtClean="0"/>
              <a:pPr eaLnBrk="1" hangingPunct="1"/>
              <a:t>3</a:t>
            </a:fld>
            <a:endParaRPr lang="en-US" smtClean="0"/>
          </a:p>
        </p:txBody>
      </p:sp>
      <p:sp>
        <p:nvSpPr>
          <p:cNvPr id="7" name="TextBox 6"/>
          <p:cNvSpPr txBox="1">
            <a:spLocks noChangeArrowheads="1"/>
          </p:cNvSpPr>
          <p:nvPr/>
        </p:nvSpPr>
        <p:spPr bwMode="auto">
          <a:xfrm>
            <a:off x="0" y="148754"/>
            <a:ext cx="3733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400" u="sng" dirty="0">
                <a:solidFill>
                  <a:srgbClr val="FFFF00"/>
                </a:solidFill>
              </a:rPr>
              <a:t>Facts</a:t>
            </a:r>
            <a:r>
              <a:rPr lang="en-GB" sz="3400" dirty="0">
                <a:solidFill>
                  <a:srgbClr val="FFFF00"/>
                </a:solidFill>
              </a:rPr>
              <a:t> are…</a:t>
            </a:r>
          </a:p>
        </p:txBody>
      </p:sp>
      <p:sp>
        <p:nvSpPr>
          <p:cNvPr id="8" name="TextBox 7"/>
          <p:cNvSpPr txBox="1">
            <a:spLocks noChangeArrowheads="1"/>
          </p:cNvSpPr>
          <p:nvPr/>
        </p:nvSpPr>
        <p:spPr bwMode="auto">
          <a:xfrm>
            <a:off x="2185460" y="179782"/>
            <a:ext cx="7391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400" dirty="0"/>
              <a:t>true statements that </a:t>
            </a:r>
            <a:r>
              <a:rPr lang="en-GB" sz="3400" b="1" u="sng" dirty="0">
                <a:solidFill>
                  <a:srgbClr val="FFFF00"/>
                </a:solidFill>
              </a:rPr>
              <a:t>can be</a:t>
            </a:r>
            <a:r>
              <a:rPr lang="en-GB" sz="3400" b="1" dirty="0">
                <a:solidFill>
                  <a:srgbClr val="FFFF00"/>
                </a:solidFill>
              </a:rPr>
              <a:t> </a:t>
            </a:r>
            <a:r>
              <a:rPr lang="en-GB" sz="3400" dirty="0"/>
              <a:t>proved.</a:t>
            </a:r>
          </a:p>
        </p:txBody>
      </p:sp>
      <p:sp>
        <p:nvSpPr>
          <p:cNvPr id="9" name="TextBox 8"/>
          <p:cNvSpPr txBox="1">
            <a:spLocks noChangeArrowheads="1"/>
          </p:cNvSpPr>
          <p:nvPr/>
        </p:nvSpPr>
        <p:spPr bwMode="auto">
          <a:xfrm>
            <a:off x="0" y="980728"/>
            <a:ext cx="88392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dirty="0" smtClean="0">
                <a:solidFill>
                  <a:srgbClr val="FFFF00"/>
                </a:solidFill>
              </a:rPr>
              <a:t>They:</a:t>
            </a:r>
            <a:r>
              <a:rPr lang="en-GB" sz="3200" dirty="0"/>
              <a:t>	-----  </a:t>
            </a:r>
            <a:r>
              <a:rPr lang="en-GB" sz="3200" dirty="0" smtClean="0"/>
              <a:t>Are true</a:t>
            </a:r>
            <a:endParaRPr lang="en-GB" sz="3200" dirty="0"/>
          </a:p>
          <a:p>
            <a:pPr eaLnBrk="1" hangingPunct="1"/>
            <a:r>
              <a:rPr lang="en-GB" sz="3200" dirty="0"/>
              <a:t>		-----  Cannot be argued </a:t>
            </a:r>
            <a:r>
              <a:rPr lang="en-GB" sz="3200" dirty="0" smtClean="0"/>
              <a:t>with</a:t>
            </a:r>
          </a:p>
          <a:p>
            <a:pPr eaLnBrk="1" hangingPunct="1"/>
            <a:r>
              <a:rPr lang="en-GB" sz="3200" dirty="0"/>
              <a:t> </a:t>
            </a:r>
            <a:r>
              <a:rPr lang="en-GB" sz="3200" dirty="0" smtClean="0"/>
              <a:t>               -----  Have evidence / proof.</a:t>
            </a:r>
            <a:endParaRPr lang="en-GB" sz="3200" dirty="0"/>
          </a:p>
          <a:p>
            <a:pPr eaLnBrk="1" hangingPunct="1"/>
            <a:r>
              <a:rPr lang="en-GB" dirty="0"/>
              <a:t> 		</a:t>
            </a:r>
          </a:p>
        </p:txBody>
      </p:sp>
      <p:sp>
        <p:nvSpPr>
          <p:cNvPr id="11" name="TextBox 10"/>
          <p:cNvSpPr txBox="1">
            <a:spLocks noChangeArrowheads="1"/>
          </p:cNvSpPr>
          <p:nvPr/>
        </p:nvSpPr>
        <p:spPr bwMode="auto">
          <a:xfrm>
            <a:off x="-29209" y="2924048"/>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GB" sz="2800" dirty="0"/>
              <a:t>Facebook is a social networking site.</a:t>
            </a:r>
          </a:p>
        </p:txBody>
      </p:sp>
      <p:sp>
        <p:nvSpPr>
          <p:cNvPr id="12" name="TextBox 11"/>
          <p:cNvSpPr txBox="1">
            <a:spLocks noChangeArrowheads="1"/>
          </p:cNvSpPr>
          <p:nvPr/>
        </p:nvSpPr>
        <p:spPr bwMode="auto">
          <a:xfrm>
            <a:off x="-31845" y="3457811"/>
            <a:ext cx="594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GB" sz="2800" dirty="0">
                <a:solidFill>
                  <a:srgbClr val="FFFF00"/>
                </a:solidFill>
              </a:rPr>
              <a:t>Michael Jackson is dead</a:t>
            </a:r>
            <a:r>
              <a:rPr lang="en-GB" sz="2800" dirty="0"/>
              <a:t>.</a:t>
            </a:r>
          </a:p>
        </p:txBody>
      </p:sp>
      <p:sp>
        <p:nvSpPr>
          <p:cNvPr id="13" name="TextBox 12"/>
          <p:cNvSpPr txBox="1">
            <a:spLocks noChangeArrowheads="1"/>
          </p:cNvSpPr>
          <p:nvPr/>
        </p:nvSpPr>
        <p:spPr bwMode="auto">
          <a:xfrm>
            <a:off x="-45977" y="3966801"/>
            <a:ext cx="7162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buFont typeface="Arial" pitchFamily="34" charset="0"/>
              <a:buChar char="•"/>
            </a:pPr>
            <a:r>
              <a:rPr lang="en-GB" sz="2800" dirty="0" smtClean="0"/>
              <a:t>95</a:t>
            </a:r>
            <a:r>
              <a:rPr lang="en-GB" sz="2800" dirty="0"/>
              <a:t>% of people feel uncomfortable when the TV volume is an odd number</a:t>
            </a:r>
            <a:r>
              <a:rPr lang="en-GB" sz="2800" dirty="0" smtClean="0"/>
              <a:t>.</a:t>
            </a:r>
          </a:p>
          <a:p>
            <a:pPr marL="457200" indent="-457200">
              <a:buFont typeface="Arial" pitchFamily="34" charset="0"/>
              <a:buChar char="•"/>
            </a:pPr>
            <a:endParaRPr lang="en-GB" sz="2800" dirty="0" smtClean="0"/>
          </a:p>
          <a:p>
            <a:pPr marL="457200" indent="-457200">
              <a:buFont typeface="Arial" pitchFamily="34" charset="0"/>
              <a:buChar char="•"/>
            </a:pPr>
            <a:r>
              <a:rPr lang="en-GB" sz="2800" dirty="0">
                <a:solidFill>
                  <a:srgbClr val="FFFF00"/>
                </a:solidFill>
              </a:rPr>
              <a:t>Donkeys kill more people annually than plane crashes.</a:t>
            </a:r>
          </a:p>
          <a:p>
            <a:pPr marL="457200" indent="-457200">
              <a:buFont typeface="Arial" pitchFamily="34" charset="0"/>
              <a:buChar char="•"/>
            </a:pPr>
            <a:endParaRPr lang="en-GB" sz="2800" b="1" dirty="0">
              <a:effectLst/>
            </a:endParaRPr>
          </a:p>
        </p:txBody>
      </p:sp>
      <p:cxnSp>
        <p:nvCxnSpPr>
          <p:cNvPr id="15" name="Straight Connector 14"/>
          <p:cNvCxnSpPr/>
          <p:nvPr/>
        </p:nvCxnSpPr>
        <p:spPr>
          <a:xfrm>
            <a:off x="0" y="2849158"/>
            <a:ext cx="9144000"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pic>
        <p:nvPicPr>
          <p:cNvPr id="14" name="Picture 2" descr="http://talk.onevietnam.org/wp-content/uploads/2011/04/facebook_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6167" y="3937514"/>
            <a:ext cx="1595543" cy="15955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6862758"/>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fltVal val="0"/>
                                          </p:val>
                                        </p:tav>
                                        <p:tav tm="100000">
                                          <p:val>
                                            <p:strVal val="#ppt_w"/>
                                          </p:val>
                                        </p:tav>
                                      </p:tavLst>
                                    </p:anim>
                                    <p:anim calcmode="lin" valueType="num">
                                      <p:cBhvr>
                                        <p:cTn id="8" dur="2000" fill="hold"/>
                                        <p:tgtEl>
                                          <p:spTgt spid="15"/>
                                        </p:tgtEl>
                                        <p:attrNameLst>
                                          <p:attrName>ppt_h</p:attrName>
                                        </p:attrNameLst>
                                      </p:cBhvr>
                                      <p:tavLst>
                                        <p:tav tm="0">
                                          <p:val>
                                            <p:fltVal val="0"/>
                                          </p:val>
                                        </p:tav>
                                        <p:tav tm="100000">
                                          <p:val>
                                            <p:strVal val="#ppt_h"/>
                                          </p:val>
                                        </p:tav>
                                      </p:tavLst>
                                    </p:anim>
                                    <p:anim calcmode="lin" valueType="num">
                                      <p:cBhvr>
                                        <p:cTn id="9" dur="2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5"/>
                                        </p:tgtEl>
                                        <p:attrNameLst>
                                          <p:attrName>ppt_y</p:attrName>
                                        </p:attrNameLst>
                                      </p:cBhvr>
                                      <p:tavLst>
                                        <p:tav tm="0" fmla="#ppt_y+(sin(-2*pi*(1-$))*-#ppt_x+cos(-2*pi*(1-$))*(1-#ppt_y))*(1-$)">
                                          <p:val>
                                            <p:fltVal val="0"/>
                                          </p:val>
                                        </p:tav>
                                        <p:tav tm="100000">
                                          <p:val>
                                            <p:fltVal val="1"/>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iterate type="lt">
                                    <p:tmPct val="0"/>
                                  </p:iterate>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2000"/>
                                        <p:tgtEl>
                                          <p:spTgt spid="8">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2000"/>
                                        <p:tgtEl>
                                          <p:spTgt spid="9">
                                            <p:txEl>
                                              <p:pRg st="0" end="0"/>
                                            </p:txEl>
                                          </p:spTgt>
                                        </p:tgtEl>
                                      </p:cBhvr>
                                    </p:animEffect>
                                  </p:childTnLst>
                                </p:cTn>
                              </p:par>
                            </p:childTnLst>
                          </p:cTn>
                        </p:par>
                        <p:par>
                          <p:cTn id="24" fill="hold" nodeType="afterGroup">
                            <p:stCondLst>
                              <p:cond delay="2000"/>
                            </p:stCondLst>
                            <p:childTnLst>
                              <p:par>
                                <p:cTn id="25" presetID="10" presetClass="entr" presetSubtype="0" fill="hold" nodeType="afterEffect">
                                  <p:stCondLst>
                                    <p:cond delay="100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2000"/>
                                        <p:tgtEl>
                                          <p:spTgt spid="9">
                                            <p:txEl>
                                              <p:pRg st="1" end="1"/>
                                            </p:txEl>
                                          </p:spTgt>
                                        </p:tgtEl>
                                      </p:cBhvr>
                                    </p:animEffect>
                                  </p:childTnLst>
                                </p:cTn>
                              </p:par>
                            </p:childTnLst>
                          </p:cTn>
                        </p:par>
                        <p:par>
                          <p:cTn id="28" fill="hold">
                            <p:stCondLst>
                              <p:cond delay="5000"/>
                            </p:stCondLst>
                            <p:childTnLst>
                              <p:par>
                                <p:cTn id="29" presetID="10" presetClass="entr" presetSubtype="0" fill="hold" nodeType="afterEffect">
                                  <p:stCondLst>
                                    <p:cond delay="100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2000"/>
                                        <p:tgtEl>
                                          <p:spTgt spid="9">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iterate type="lt">
                                    <p:tmPct val="0"/>
                                  </p:iterate>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2000"/>
                                        <p:tgtEl>
                                          <p:spTgt spid="11">
                                            <p:txEl>
                                              <p:pRg st="0" end="0"/>
                                            </p:txEl>
                                          </p:spTgt>
                                        </p:tgtEl>
                                      </p:cBhvr>
                                    </p:animEffect>
                                  </p:childTnLst>
                                </p:cTn>
                              </p:par>
                              <p:par>
                                <p:cTn id="37" presetID="18" presetClass="emph" presetSubtype="0" fill="hold" nodeType="withEffect">
                                  <p:stCondLst>
                                    <p:cond delay="1000"/>
                                  </p:stCondLst>
                                  <p:iterate type="lt">
                                    <p:tmPct val="4000"/>
                                  </p:iterate>
                                  <p:childTnLst>
                                    <p:set>
                                      <p:cBhvr override="childStyle">
                                        <p:cTn id="38" dur="3000" fill="hold"/>
                                        <p:tgtEl>
                                          <p:spTgt spid="11">
                                            <p:txEl>
                                              <p:pRg st="0" end="0"/>
                                            </p:txEl>
                                          </p:spTgt>
                                        </p:tgtEl>
                                        <p:attrNameLst>
                                          <p:attrName>style.textDecorationUnderline</p:attrName>
                                        </p:attrNameLst>
                                      </p:cBhvr>
                                      <p:to>
                                        <p:strVal val="true"/>
                                      </p:to>
                                    </p:set>
                                  </p:childTnLst>
                                </p:cTn>
                              </p:par>
                              <p:par>
                                <p:cTn id="39" presetID="10" presetClass="entr" presetSubtype="0" fill="hold" grpId="0" nodeType="withEffect">
                                  <p:stCondLst>
                                    <p:cond delay="2000"/>
                                  </p:stCondLst>
                                  <p:iterate type="lt">
                                    <p:tmPct val="0"/>
                                  </p:iterate>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childTnLst>
                                </p:cTn>
                              </p:par>
                              <p:par>
                                <p:cTn id="42" presetID="18" presetClass="emph" presetSubtype="0" fill="hold" grpId="1" nodeType="withEffect">
                                  <p:stCondLst>
                                    <p:cond delay="2000"/>
                                  </p:stCondLst>
                                  <p:iterate type="lt">
                                    <p:tmPct val="4000"/>
                                  </p:iterate>
                                  <p:childTnLst>
                                    <p:set>
                                      <p:cBhvr override="childStyle">
                                        <p:cTn id="43" dur="3000" fill="hold"/>
                                        <p:tgtEl>
                                          <p:spTgt spid="12"/>
                                        </p:tgtEl>
                                        <p:attrNameLst>
                                          <p:attrName>style.textDecorationUnderline</p:attrName>
                                        </p:attrNameLst>
                                      </p:cBhvr>
                                      <p:to>
                                        <p:strVal val="true"/>
                                      </p:to>
                                    </p:set>
                                  </p:childTnLst>
                                </p:cTn>
                              </p:par>
                              <p:par>
                                <p:cTn id="44" presetID="10" presetClass="entr" presetSubtype="0" fill="hold" grpId="0" nodeType="withEffect">
                                  <p:stCondLst>
                                    <p:cond delay="2000"/>
                                  </p:stCondLst>
                                  <p:iterate type="lt">
                                    <p:tmPct val="0"/>
                                  </p:iterate>
                                  <p:childTnLst>
                                    <p:set>
                                      <p:cBhvr>
                                        <p:cTn id="45" dur="1" fill="hold">
                                          <p:stCondLst>
                                            <p:cond delay="0"/>
                                          </p:stCondLst>
                                        </p:cTn>
                                        <p:tgtEl>
                                          <p:spTgt spid="13"/>
                                        </p:tgtEl>
                                        <p:attrNameLst>
                                          <p:attrName>style.visibility</p:attrName>
                                        </p:attrNameLst>
                                      </p:cBhvr>
                                      <p:to>
                                        <p:strVal val="visible"/>
                                      </p:to>
                                    </p:set>
                                    <p:animEffect transition="in" filter="fade">
                                      <p:cBhvr>
                                        <p:cTn id="46" dur="2000"/>
                                        <p:tgtEl>
                                          <p:spTgt spid="13"/>
                                        </p:tgtEl>
                                      </p:cBhvr>
                                    </p:animEffect>
                                  </p:childTnLst>
                                </p:cTn>
                              </p:par>
                              <p:par>
                                <p:cTn id="47" presetID="18" presetClass="emph" presetSubtype="0" fill="hold" grpId="1" nodeType="withEffect">
                                  <p:stCondLst>
                                    <p:cond delay="0"/>
                                  </p:stCondLst>
                                  <p:iterate type="lt">
                                    <p:tmPct val="4000"/>
                                  </p:iterate>
                                  <p:childTnLst>
                                    <p:set>
                                      <p:cBhvr override="childStyle">
                                        <p:cTn id="48" dur="3000" fill="hold"/>
                                        <p:tgtEl>
                                          <p:spTgt spid="13"/>
                                        </p:tgtEl>
                                        <p:attrNameLst>
                                          <p:attrName>style.textDecorationUnderline</p:attrName>
                                        </p:attrNameLst>
                                      </p:cBhvr>
                                      <p:to>
                                        <p:strVal val="true"/>
                                      </p:to>
                                    </p:set>
                                  </p:childTnLst>
                                </p:cTn>
                              </p:par>
                              <p:par>
                                <p:cTn id="49" presetID="26"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80">
                                          <p:stCondLst>
                                            <p:cond delay="0"/>
                                          </p:stCondLst>
                                        </p:cTn>
                                        <p:tgtEl>
                                          <p:spTgt spid="14"/>
                                        </p:tgtEl>
                                      </p:cBhvr>
                                    </p:animEffect>
                                    <p:anim calcmode="lin" valueType="num">
                                      <p:cBhvr>
                                        <p:cTn id="5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7" dur="26">
                                          <p:stCondLst>
                                            <p:cond delay="650"/>
                                          </p:stCondLst>
                                        </p:cTn>
                                        <p:tgtEl>
                                          <p:spTgt spid="14"/>
                                        </p:tgtEl>
                                      </p:cBhvr>
                                      <p:to x="100000" y="60000"/>
                                    </p:animScale>
                                    <p:animScale>
                                      <p:cBhvr>
                                        <p:cTn id="58" dur="166" decel="50000">
                                          <p:stCondLst>
                                            <p:cond delay="676"/>
                                          </p:stCondLst>
                                        </p:cTn>
                                        <p:tgtEl>
                                          <p:spTgt spid="14"/>
                                        </p:tgtEl>
                                      </p:cBhvr>
                                      <p:to x="100000" y="100000"/>
                                    </p:animScale>
                                    <p:animScale>
                                      <p:cBhvr>
                                        <p:cTn id="59" dur="26">
                                          <p:stCondLst>
                                            <p:cond delay="1312"/>
                                          </p:stCondLst>
                                        </p:cTn>
                                        <p:tgtEl>
                                          <p:spTgt spid="14"/>
                                        </p:tgtEl>
                                      </p:cBhvr>
                                      <p:to x="100000" y="80000"/>
                                    </p:animScale>
                                    <p:animScale>
                                      <p:cBhvr>
                                        <p:cTn id="60" dur="166" decel="50000">
                                          <p:stCondLst>
                                            <p:cond delay="1338"/>
                                          </p:stCondLst>
                                        </p:cTn>
                                        <p:tgtEl>
                                          <p:spTgt spid="14"/>
                                        </p:tgtEl>
                                      </p:cBhvr>
                                      <p:to x="100000" y="100000"/>
                                    </p:animScale>
                                    <p:animScale>
                                      <p:cBhvr>
                                        <p:cTn id="61" dur="26">
                                          <p:stCondLst>
                                            <p:cond delay="1642"/>
                                          </p:stCondLst>
                                        </p:cTn>
                                        <p:tgtEl>
                                          <p:spTgt spid="14"/>
                                        </p:tgtEl>
                                      </p:cBhvr>
                                      <p:to x="100000" y="90000"/>
                                    </p:animScale>
                                    <p:animScale>
                                      <p:cBhvr>
                                        <p:cTn id="62" dur="166" decel="50000">
                                          <p:stCondLst>
                                            <p:cond delay="1668"/>
                                          </p:stCondLst>
                                        </p:cTn>
                                        <p:tgtEl>
                                          <p:spTgt spid="14"/>
                                        </p:tgtEl>
                                      </p:cBhvr>
                                      <p:to x="100000" y="100000"/>
                                    </p:animScale>
                                    <p:animScale>
                                      <p:cBhvr>
                                        <p:cTn id="63" dur="26">
                                          <p:stCondLst>
                                            <p:cond delay="1808"/>
                                          </p:stCondLst>
                                        </p:cTn>
                                        <p:tgtEl>
                                          <p:spTgt spid="14"/>
                                        </p:tgtEl>
                                      </p:cBhvr>
                                      <p:to x="100000" y="95000"/>
                                    </p:animScale>
                                    <p:animScale>
                                      <p:cBhvr>
                                        <p:cTn id="64"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allAtOnce"/>
      <p:bldP spid="11" grpId="0" build="allAtOnce"/>
      <p:bldP spid="12" grpId="0"/>
      <p:bldP spid="12" grpId="1"/>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GB" u="sng" smtClean="0">
                <a:solidFill>
                  <a:srgbClr val="FFFF00"/>
                </a:solidFill>
              </a:rPr>
              <a:t>OPINION</a:t>
            </a:r>
          </a:p>
        </p:txBody>
      </p:sp>
      <p:sp>
        <p:nvSpPr>
          <p:cNvPr id="3" name="Content Placeholder 2"/>
          <p:cNvSpPr>
            <a:spLocks noGrp="1"/>
          </p:cNvSpPr>
          <p:nvPr>
            <p:ph idx="1"/>
          </p:nvPr>
        </p:nvSpPr>
        <p:spPr>
          <a:xfrm>
            <a:off x="381000" y="914400"/>
            <a:ext cx="3048000" cy="609600"/>
          </a:xfrm>
        </p:spPr>
        <p:txBody>
          <a:bodyPr/>
          <a:lstStyle/>
          <a:p>
            <a:pPr>
              <a:buFontTx/>
              <a:buNone/>
            </a:pPr>
            <a:r>
              <a:rPr lang="en-GB" u="sng" smtClean="0">
                <a:solidFill>
                  <a:srgbClr val="FFFF00"/>
                </a:solidFill>
              </a:rPr>
              <a:t>Opinions are</a:t>
            </a:r>
            <a:r>
              <a:rPr lang="en-GB" smtClean="0"/>
              <a:t>:</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510F36-8238-44D6-89BC-9A3D5EBF3BA7}" type="slidenum">
              <a:rPr lang="en-US" smtClean="0"/>
              <a:pPr eaLnBrk="1" hangingPunct="1"/>
              <a:t>4</a:t>
            </a:fld>
            <a:endParaRPr lang="en-US" smtClean="0"/>
          </a:p>
        </p:txBody>
      </p:sp>
      <p:sp>
        <p:nvSpPr>
          <p:cNvPr id="5" name="TextBox 4"/>
          <p:cNvSpPr txBox="1">
            <a:spLocks noChangeArrowheads="1"/>
          </p:cNvSpPr>
          <p:nvPr/>
        </p:nvSpPr>
        <p:spPr bwMode="auto">
          <a:xfrm>
            <a:off x="2971800" y="914400"/>
            <a:ext cx="5562600" cy="1077913"/>
          </a:xfrm>
          <a:prstGeom prst="rect">
            <a:avLst/>
          </a:prstGeom>
          <a:noFill/>
          <a:ln w="9525">
            <a:noFill/>
            <a:miter lim="800000"/>
            <a:headEnd/>
            <a:tailEnd/>
          </a:ln>
        </p:spPr>
        <p:txBody>
          <a:bodyPr>
            <a:spAutoFit/>
          </a:bodyPr>
          <a:lstStyle/>
          <a:p>
            <a:pPr>
              <a:defRPr/>
            </a:pPr>
            <a:r>
              <a:rPr lang="en-GB" sz="3200" dirty="0"/>
              <a:t>people’s </a:t>
            </a:r>
            <a:r>
              <a:rPr lang="en-GB" sz="3200" u="wavyHeavy" dirty="0">
                <a:solidFill>
                  <a:srgbClr val="FFFF00"/>
                </a:solidFill>
                <a:uFill>
                  <a:solidFill>
                    <a:srgbClr val="FFFF00"/>
                  </a:solidFill>
                </a:uFill>
              </a:rPr>
              <a:t>personal</a:t>
            </a:r>
            <a:r>
              <a:rPr lang="en-GB" sz="3200" dirty="0"/>
              <a:t> points of view.</a:t>
            </a:r>
          </a:p>
        </p:txBody>
      </p:sp>
      <p:sp>
        <p:nvSpPr>
          <p:cNvPr id="6" name="TextBox 5"/>
          <p:cNvSpPr txBox="1">
            <a:spLocks noChangeArrowheads="1"/>
          </p:cNvSpPr>
          <p:nvPr/>
        </p:nvSpPr>
        <p:spPr bwMode="auto">
          <a:xfrm>
            <a:off x="381000" y="2133600"/>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u="sng">
                <a:solidFill>
                  <a:srgbClr val="FFFF00"/>
                </a:solidFill>
              </a:rPr>
              <a:t>They are</a:t>
            </a:r>
            <a:r>
              <a:rPr lang="en-GB" sz="3200">
                <a:solidFill>
                  <a:srgbClr val="FFFF00"/>
                </a:solidFill>
              </a:rPr>
              <a:t>:</a:t>
            </a:r>
          </a:p>
        </p:txBody>
      </p:sp>
      <p:sp>
        <p:nvSpPr>
          <p:cNvPr id="7" name="TextBox 6"/>
          <p:cNvSpPr txBox="1">
            <a:spLocks noChangeArrowheads="1"/>
          </p:cNvSpPr>
          <p:nvPr/>
        </p:nvSpPr>
        <p:spPr bwMode="auto">
          <a:xfrm>
            <a:off x="2286000" y="2209800"/>
            <a:ext cx="563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  </a:t>
            </a:r>
            <a:r>
              <a:rPr lang="en-GB" sz="2400"/>
              <a:t>not necessarily true</a:t>
            </a:r>
          </a:p>
        </p:txBody>
      </p:sp>
      <p:sp>
        <p:nvSpPr>
          <p:cNvPr id="8" name="TextBox 7"/>
          <p:cNvSpPr txBox="1">
            <a:spLocks noChangeArrowheads="1"/>
          </p:cNvSpPr>
          <p:nvPr/>
        </p:nvSpPr>
        <p:spPr bwMode="auto">
          <a:xfrm>
            <a:off x="2362200" y="2743200"/>
            <a:ext cx="678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 </a:t>
            </a:r>
            <a:r>
              <a:rPr lang="en-GB" sz="2400"/>
              <a:t>subjective (this means people can disagree     		  with it)</a:t>
            </a:r>
          </a:p>
        </p:txBody>
      </p:sp>
      <p:sp>
        <p:nvSpPr>
          <p:cNvPr id="9" name="TextBox 8"/>
          <p:cNvSpPr txBox="1">
            <a:spLocks noChangeArrowheads="1"/>
          </p:cNvSpPr>
          <p:nvPr/>
        </p:nvSpPr>
        <p:spPr bwMode="auto">
          <a:xfrm>
            <a:off x="2362200" y="3581400"/>
            <a:ext cx="678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 </a:t>
            </a:r>
            <a:r>
              <a:rPr lang="en-GB" sz="2400"/>
              <a:t>will be </a:t>
            </a:r>
            <a:r>
              <a:rPr lang="en-GB" sz="2400" u="sng"/>
              <a:t>personal</a:t>
            </a:r>
          </a:p>
        </p:txBody>
      </p:sp>
      <p:cxnSp>
        <p:nvCxnSpPr>
          <p:cNvPr id="11" name="Straight Connector 10"/>
          <p:cNvCxnSpPr/>
          <p:nvPr/>
        </p:nvCxnSpPr>
        <p:spPr>
          <a:xfrm>
            <a:off x="0" y="4114800"/>
            <a:ext cx="9144000"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152400" y="4343400"/>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u="sng">
                <a:solidFill>
                  <a:srgbClr val="FFFF00"/>
                </a:solidFill>
              </a:rPr>
              <a:t>Examples:</a:t>
            </a:r>
          </a:p>
        </p:txBody>
      </p:sp>
      <p:sp>
        <p:nvSpPr>
          <p:cNvPr id="13" name="TextBox 12"/>
          <p:cNvSpPr txBox="1">
            <a:spLocks noChangeArrowheads="1"/>
          </p:cNvSpPr>
          <p:nvPr/>
        </p:nvSpPr>
        <p:spPr bwMode="auto">
          <a:xfrm>
            <a:off x="2971800" y="4221088"/>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dirty="0" smtClean="0"/>
              <a:t>a)Men </a:t>
            </a:r>
            <a:r>
              <a:rPr lang="en-GB" sz="2800" dirty="0"/>
              <a:t>are better drivers than women</a:t>
            </a:r>
          </a:p>
        </p:txBody>
      </p:sp>
      <p:sp>
        <p:nvSpPr>
          <p:cNvPr id="14" name="TextBox 13"/>
          <p:cNvSpPr txBox="1">
            <a:spLocks noChangeArrowheads="1"/>
          </p:cNvSpPr>
          <p:nvPr/>
        </p:nvSpPr>
        <p:spPr bwMode="auto">
          <a:xfrm>
            <a:off x="471466" y="4867275"/>
            <a:ext cx="8458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dirty="0" smtClean="0">
                <a:solidFill>
                  <a:srgbClr val="FFFF00"/>
                </a:solidFill>
              </a:rPr>
              <a:t>b)The </a:t>
            </a:r>
            <a:r>
              <a:rPr lang="en-GB" sz="2800" dirty="0">
                <a:solidFill>
                  <a:srgbClr val="FFFF00"/>
                </a:solidFill>
              </a:rPr>
              <a:t>best place in the world is </a:t>
            </a:r>
            <a:r>
              <a:rPr lang="en-GB" sz="2800" dirty="0" smtClean="0">
                <a:solidFill>
                  <a:srgbClr val="FFFF00"/>
                </a:solidFill>
              </a:rPr>
              <a:t>Barbados</a:t>
            </a:r>
          </a:p>
          <a:p>
            <a:pPr eaLnBrk="1" hangingPunct="1"/>
            <a:endParaRPr lang="en-GB" sz="2800" dirty="0" smtClean="0">
              <a:solidFill>
                <a:srgbClr val="FFFF00"/>
              </a:solidFill>
            </a:endParaRPr>
          </a:p>
          <a:p>
            <a:pPr eaLnBrk="1" hangingPunct="1"/>
            <a:r>
              <a:rPr lang="en-GB" sz="2800" dirty="0" smtClean="0"/>
              <a:t>                 c)New technology should make 				  our lives better </a:t>
            </a:r>
            <a:endParaRPr lang="en-GB" sz="2800" dirty="0"/>
          </a:p>
        </p:txBody>
      </p:sp>
    </p:spTree>
    <p:custDataLst>
      <p:tags r:id="rId1"/>
    </p:custDataLst>
    <p:extLst>
      <p:ext uri="{BB962C8B-B14F-4D97-AF65-F5344CB8AC3E}">
        <p14:creationId xmlns:p14="http://schemas.microsoft.com/office/powerpoint/2010/main" val="1737681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nodeType="afterGroup">
                            <p:stCondLst>
                              <p:cond delay="2000"/>
                            </p:stCondLst>
                            <p:childTnLst>
                              <p:par>
                                <p:cTn id="22" presetID="10" presetClass="entr" presetSubtype="0" fill="hold" grpId="0" nodeType="afterEffect">
                                  <p:stCondLst>
                                    <p:cond delay="150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2000"/>
                                        <p:tgtEl>
                                          <p:spTgt spid="5">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2000"/>
                                        <p:tgtEl>
                                          <p:spTgt spid="6">
                                            <p:txEl>
                                              <p:pRg st="0" end="0"/>
                                            </p:txEl>
                                          </p:spTgt>
                                        </p:tgtEl>
                                      </p:cBhvr>
                                    </p:animEffect>
                                  </p:childTnLst>
                                </p:cTn>
                              </p:par>
                            </p:childTnLst>
                          </p:cTn>
                        </p:par>
                        <p:par>
                          <p:cTn id="35" fill="hold" nodeType="afterGroup">
                            <p:stCondLst>
                              <p:cond delay="2000"/>
                            </p:stCondLst>
                            <p:childTnLst>
                              <p:par>
                                <p:cTn id="36" presetID="10" presetClass="entr" presetSubtype="0" fill="hold" nodeType="afterEffect">
                                  <p:stCondLst>
                                    <p:cond delay="150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fade">
                                      <p:cBhvr>
                                        <p:cTn id="38" dur="2000"/>
                                        <p:tgtEl>
                                          <p:spTgt spid="7">
                                            <p:txEl>
                                              <p:pRg st="0" end="0"/>
                                            </p:txEl>
                                          </p:spTgt>
                                        </p:tgtEl>
                                      </p:cBhvr>
                                    </p:animEffect>
                                  </p:childTnLst>
                                </p:cTn>
                              </p:par>
                            </p:childTnLst>
                          </p:cTn>
                        </p:par>
                        <p:par>
                          <p:cTn id="39" fill="hold" nodeType="afterGroup">
                            <p:stCondLst>
                              <p:cond delay="5500"/>
                            </p:stCondLst>
                            <p:childTnLst>
                              <p:par>
                                <p:cTn id="40" presetID="10"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childTnLst>
                          </p:cTn>
                        </p:par>
                        <p:par>
                          <p:cTn id="43" fill="hold" nodeType="afterGroup">
                            <p:stCondLst>
                              <p:cond delay="7500"/>
                            </p:stCondLst>
                            <p:childTnLst>
                              <p:par>
                                <p:cTn id="44" presetID="10" presetClass="entr" presetSubtype="0" fill="hold" grpId="0" nodeType="afterEffect">
                                  <p:stCondLst>
                                    <p:cond delay="15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000"/>
                                        <p:tgtEl>
                                          <p:spTgt spid="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2000"/>
                                        <p:tgtEl>
                                          <p:spTgt spid="12"/>
                                        </p:tgtEl>
                                      </p:cBhvr>
                                    </p:animEffect>
                                  </p:childTnLst>
                                </p:cTn>
                              </p:par>
                            </p:childTnLst>
                          </p:cTn>
                        </p:par>
                        <p:par>
                          <p:cTn id="52" fill="hold" nodeType="afterGroup">
                            <p:stCondLst>
                              <p:cond delay="2000"/>
                            </p:stCondLst>
                            <p:childTnLst>
                              <p:par>
                                <p:cTn id="53" presetID="10" presetClass="entr" presetSubtype="0" fill="hold" grpId="0" nodeType="afterEffect">
                                  <p:stCondLst>
                                    <p:cond delay="150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childTnLst>
                                </p:cTn>
                              </p:par>
                              <p:par>
                                <p:cTn id="56" presetID="10" presetClass="entr" presetSubtype="0" fill="hold" grpId="0" nodeType="withEffect">
                                  <p:stCondLst>
                                    <p:cond delay="150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P spid="9"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7528" y="1988840"/>
            <a:ext cx="7794912" cy="223224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95536" y="-171400"/>
            <a:ext cx="8229600" cy="1143000"/>
          </a:xfrm>
        </p:spPr>
        <p:txBody>
          <a:bodyPr/>
          <a:lstStyle/>
          <a:p>
            <a:r>
              <a:rPr lang="en-GB" u="sng" dirty="0" smtClean="0">
                <a:solidFill>
                  <a:srgbClr val="FFFF00"/>
                </a:solidFill>
              </a:rPr>
              <a:t>What’s the difference?</a:t>
            </a:r>
            <a:endParaRPr lang="en-GB" u="sng" dirty="0">
              <a:solidFill>
                <a:srgbClr val="FFFF00"/>
              </a:solidFill>
            </a:endParaRPr>
          </a:p>
        </p:txBody>
      </p:sp>
      <p:sp>
        <p:nvSpPr>
          <p:cNvPr id="3" name="Content Placeholder 2"/>
          <p:cNvSpPr>
            <a:spLocks noGrp="1"/>
          </p:cNvSpPr>
          <p:nvPr>
            <p:ph idx="1"/>
          </p:nvPr>
        </p:nvSpPr>
        <p:spPr>
          <a:xfrm>
            <a:off x="493204" y="983341"/>
            <a:ext cx="8255260" cy="5469995"/>
          </a:xfrm>
        </p:spPr>
        <p:txBody>
          <a:bodyPr>
            <a:normAutofit/>
          </a:bodyPr>
          <a:lstStyle/>
          <a:p>
            <a:r>
              <a:rPr lang="en-GB" b="1" dirty="0" smtClean="0">
                <a:solidFill>
                  <a:srgbClr val="00B0F0"/>
                </a:solidFill>
              </a:rPr>
              <a:t>‘This wine is too dry.’</a:t>
            </a:r>
            <a:endParaRPr lang="en-GB" dirty="0" smtClean="0">
              <a:solidFill>
                <a:srgbClr val="00B0F0"/>
              </a:solidFill>
            </a:endParaRPr>
          </a:p>
          <a:p>
            <a:pPr>
              <a:buNone/>
            </a:pPr>
            <a:r>
              <a:rPr lang="en-GB" dirty="0" smtClean="0"/>
              <a:t> </a:t>
            </a:r>
          </a:p>
          <a:p>
            <a:r>
              <a:rPr lang="en-GB" dirty="0" smtClean="0"/>
              <a:t>This is an </a:t>
            </a:r>
            <a:r>
              <a:rPr lang="en-GB" u="sng" dirty="0" smtClean="0">
                <a:solidFill>
                  <a:srgbClr val="00B0F0"/>
                </a:solidFill>
              </a:rPr>
              <a:t>opinion</a:t>
            </a:r>
            <a:r>
              <a:rPr lang="en-GB" dirty="0" smtClean="0"/>
              <a:t> based on the drinker’s preference for a sweeter wine.  It is not a fact.  Written as a </a:t>
            </a:r>
            <a:r>
              <a:rPr lang="en-GB" u="sng" dirty="0" smtClean="0">
                <a:solidFill>
                  <a:srgbClr val="FFFF00"/>
                </a:solidFill>
              </a:rPr>
              <a:t>fact</a:t>
            </a:r>
            <a:r>
              <a:rPr lang="en-GB" dirty="0" smtClean="0"/>
              <a:t>, the statement should be:</a:t>
            </a:r>
          </a:p>
          <a:p>
            <a:endParaRPr lang="en-GB" dirty="0" smtClean="0"/>
          </a:p>
          <a:p>
            <a:r>
              <a:rPr lang="en-GB" b="1" dirty="0" smtClean="0">
                <a:solidFill>
                  <a:srgbClr val="FFFF00"/>
                </a:solidFill>
              </a:rPr>
              <a:t>‘This is a dry wine.’</a:t>
            </a:r>
            <a:endParaRPr lang="en-GB" dirty="0" smtClean="0">
              <a:solidFill>
                <a:srgbClr val="FFFF00"/>
              </a:solidFill>
            </a:endParaRPr>
          </a:p>
          <a:p>
            <a:endParaRPr lang="en-GB" dirty="0"/>
          </a:p>
        </p:txBody>
      </p:sp>
      <p:pic>
        <p:nvPicPr>
          <p:cNvPr id="1026" name="Picture 2" descr="http://img4-1.sunset.timeinc.net/i/2008/04/wine-bottles-m-m.jpg?300: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581128"/>
            <a:ext cx="1921396" cy="19213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Elbow Connector 4"/>
          <p:cNvCxnSpPr/>
          <p:nvPr/>
        </p:nvCxnSpPr>
        <p:spPr>
          <a:xfrm rot="16200000" flipV="1">
            <a:off x="4948455" y="1612385"/>
            <a:ext cx="1008112" cy="176845"/>
          </a:xfrm>
          <a:prstGeom prst="bentConnector3">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6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ox(in)">
                                      <p:cBhvr>
                                        <p:cTn id="10" dur="20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7" dur="20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229600" cy="6264696"/>
          </a:xfrm>
        </p:spPr>
        <p:txBody>
          <a:bodyPr>
            <a:normAutofit/>
          </a:bodyPr>
          <a:lstStyle/>
          <a:p>
            <a:pPr marL="0" indent="0">
              <a:buNone/>
            </a:pPr>
            <a:r>
              <a:rPr lang="en-GB" sz="4400" u="sng" dirty="0" smtClean="0"/>
              <a:t>Where do you commonly find fact and opinion?</a:t>
            </a:r>
          </a:p>
          <a:p>
            <a:endParaRPr lang="en-GB" dirty="0" smtClean="0"/>
          </a:p>
          <a:p>
            <a:r>
              <a:rPr lang="en-GB" sz="4400" dirty="0" smtClean="0">
                <a:solidFill>
                  <a:srgbClr val="FFFF00"/>
                </a:solidFill>
              </a:rPr>
              <a:t>Newspapers</a:t>
            </a:r>
          </a:p>
          <a:p>
            <a:r>
              <a:rPr lang="en-GB" sz="4400" dirty="0" smtClean="0">
                <a:solidFill>
                  <a:srgbClr val="FFFF00"/>
                </a:solidFill>
              </a:rPr>
              <a:t>Magazines</a:t>
            </a:r>
          </a:p>
          <a:p>
            <a:r>
              <a:rPr lang="en-GB" sz="4400" dirty="0" smtClean="0">
                <a:solidFill>
                  <a:srgbClr val="FFFF00"/>
                </a:solidFill>
              </a:rPr>
              <a:t>Leaflets</a:t>
            </a:r>
          </a:p>
          <a:p>
            <a:r>
              <a:rPr lang="en-GB" sz="4400" dirty="0" smtClean="0">
                <a:solidFill>
                  <a:srgbClr val="FFFF00"/>
                </a:solidFill>
              </a:rPr>
              <a:t>Posters</a:t>
            </a:r>
          </a:p>
          <a:p>
            <a:r>
              <a:rPr lang="en-GB" sz="4400" dirty="0" smtClean="0">
                <a:solidFill>
                  <a:srgbClr val="FFFF00"/>
                </a:solidFill>
              </a:rPr>
              <a:t>Internet websites</a:t>
            </a:r>
          </a:p>
        </p:txBody>
      </p:sp>
      <p:pic>
        <p:nvPicPr>
          <p:cNvPr id="3074" name="Picture 2" descr="http://7.mshcdn.com/wp-content/gallery/may-2-front-pages/osama-sf-chronicle-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340768"/>
            <a:ext cx="3240360" cy="4617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3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74"/>
                                        </p:tgtEl>
                                        <p:attrNameLst>
                                          <p:attrName>style.visibility</p:attrName>
                                        </p:attrNameLst>
                                      </p:cBhvr>
                                      <p:to>
                                        <p:strVal val="visible"/>
                                      </p:to>
                                    </p:set>
                                    <p:anim calcmode="lin" valueType="num">
                                      <p:cBhvr additive="base">
                                        <p:cTn id="27" dur="2000" fill="hold"/>
                                        <p:tgtEl>
                                          <p:spTgt spid="3074"/>
                                        </p:tgtEl>
                                        <p:attrNameLst>
                                          <p:attrName>ppt_x</p:attrName>
                                        </p:attrNameLst>
                                      </p:cBhvr>
                                      <p:tavLst>
                                        <p:tav tm="0">
                                          <p:val>
                                            <p:strVal val="#ppt_x"/>
                                          </p:val>
                                        </p:tav>
                                        <p:tav tm="100000">
                                          <p:val>
                                            <p:strVal val="#ppt_x"/>
                                          </p:val>
                                        </p:tav>
                                      </p:tavLst>
                                    </p:anim>
                                    <p:anim calcmode="lin" valueType="num">
                                      <p:cBhvr additive="base">
                                        <p:cTn id="28" dur="20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20635" y="-171400"/>
            <a:ext cx="9144000" cy="1143000"/>
          </a:xfrm>
        </p:spPr>
        <p:txBody>
          <a:bodyPr>
            <a:noAutofit/>
          </a:bodyPr>
          <a:lstStyle/>
          <a:p>
            <a:pPr eaLnBrk="1" hangingPunct="1"/>
            <a:r>
              <a:rPr lang="en-GB" b="1" u="sng" dirty="0" smtClean="0">
                <a:solidFill>
                  <a:srgbClr val="FFFF00"/>
                </a:solidFill>
              </a:rPr>
              <a:t>Odd one out?</a:t>
            </a:r>
          </a:p>
        </p:txBody>
      </p:sp>
      <p:sp>
        <p:nvSpPr>
          <p:cNvPr id="30722" name="TextBox 3"/>
          <p:cNvSpPr txBox="1">
            <a:spLocks noChangeArrowheads="1"/>
          </p:cNvSpPr>
          <p:nvPr/>
        </p:nvSpPr>
        <p:spPr bwMode="auto">
          <a:xfrm>
            <a:off x="395536" y="1124744"/>
            <a:ext cx="3240360" cy="1815882"/>
          </a:xfrm>
          <a:prstGeom prst="rect">
            <a:avLst/>
          </a:prstGeom>
          <a:solidFill>
            <a:srgbClr val="1910C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800" dirty="0">
                <a:solidFill>
                  <a:schemeClr val="bg1"/>
                </a:solidFill>
                <a:latin typeface="Aharoni" pitchFamily="2" charset="-79"/>
                <a:cs typeface="Aharoni" pitchFamily="2" charset="-79"/>
              </a:rPr>
              <a:t>“Car pollution will probably destroy our planet”</a:t>
            </a:r>
          </a:p>
        </p:txBody>
      </p:sp>
      <p:sp>
        <p:nvSpPr>
          <p:cNvPr id="5" name="TextBox 4"/>
          <p:cNvSpPr txBox="1"/>
          <p:nvPr/>
        </p:nvSpPr>
        <p:spPr>
          <a:xfrm>
            <a:off x="4860031" y="1444828"/>
            <a:ext cx="4269825" cy="1077218"/>
          </a:xfrm>
          <a:prstGeom prst="rect">
            <a:avLst/>
          </a:prstGeom>
          <a:solidFill>
            <a:schemeClr val="accent5">
              <a:lumMod val="75000"/>
            </a:schemeClr>
          </a:solidFill>
        </p:spPr>
        <p:txBody>
          <a:bodyPr wrap="square">
            <a:spAutoFit/>
          </a:bodyPr>
          <a:lstStyle/>
          <a:p>
            <a:pPr fontAlgn="auto">
              <a:spcBef>
                <a:spcPts val="0"/>
              </a:spcBef>
              <a:spcAft>
                <a:spcPts val="0"/>
              </a:spcAft>
              <a:defRPr/>
            </a:pPr>
            <a:r>
              <a:rPr lang="en-GB" sz="3200" dirty="0">
                <a:latin typeface="Aharoni" pitchFamily="2" charset="-79"/>
                <a:cs typeface="Aharoni" pitchFamily="2" charset="-79"/>
              </a:rPr>
              <a:t>“My friend is more intelligent than me.”</a:t>
            </a:r>
          </a:p>
        </p:txBody>
      </p:sp>
      <p:sp>
        <p:nvSpPr>
          <p:cNvPr id="6" name="TextBox 5"/>
          <p:cNvSpPr txBox="1"/>
          <p:nvPr/>
        </p:nvSpPr>
        <p:spPr>
          <a:xfrm>
            <a:off x="827584" y="3318570"/>
            <a:ext cx="3168352" cy="3046988"/>
          </a:xfrm>
          <a:prstGeom prst="rect">
            <a:avLst/>
          </a:prstGeom>
          <a:solidFill>
            <a:srgbClr val="FFFF00"/>
          </a:solidFill>
          <a:ln>
            <a:solidFill>
              <a:srgbClr val="FFFF00"/>
            </a:solidFill>
          </a:ln>
        </p:spPr>
        <p:txBody>
          <a:bodyPr wrap="square">
            <a:spAutoFit/>
          </a:bodyPr>
          <a:lstStyle/>
          <a:p>
            <a:pPr fontAlgn="auto">
              <a:spcBef>
                <a:spcPts val="0"/>
              </a:spcBef>
              <a:spcAft>
                <a:spcPts val="0"/>
              </a:spcAft>
              <a:defRPr/>
            </a:pPr>
            <a:r>
              <a:rPr lang="en-GB" sz="3200" b="1" dirty="0">
                <a:solidFill>
                  <a:schemeClr val="bg1"/>
                </a:solidFill>
                <a:latin typeface="Aharoni" pitchFamily="2" charset="-79"/>
                <a:cs typeface="Aharoni" pitchFamily="2" charset="-79"/>
              </a:rPr>
              <a:t>“More than 70% of the earth’s surface is covered by ocean and seas.”</a:t>
            </a:r>
          </a:p>
        </p:txBody>
      </p:sp>
      <p:sp>
        <p:nvSpPr>
          <p:cNvPr id="30725" name="TextBox 6"/>
          <p:cNvSpPr txBox="1">
            <a:spLocks noChangeArrowheads="1"/>
          </p:cNvSpPr>
          <p:nvPr/>
        </p:nvSpPr>
        <p:spPr bwMode="auto">
          <a:xfrm>
            <a:off x="5195127" y="3645024"/>
            <a:ext cx="3599631" cy="1754326"/>
          </a:xfrm>
          <a:prstGeom prst="rect">
            <a:avLst/>
          </a:prstGeom>
          <a:solidFill>
            <a:srgbClr val="E6323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3600" b="1" dirty="0">
                <a:solidFill>
                  <a:schemeClr val="bg1"/>
                </a:solidFill>
                <a:latin typeface="Aharoni" pitchFamily="2" charset="-79"/>
                <a:cs typeface="Aharoni" pitchFamily="2" charset="-79"/>
              </a:rPr>
              <a:t>“Crestwood is the best school in Eastleigh.”</a:t>
            </a:r>
          </a:p>
        </p:txBody>
      </p:sp>
      <p:cxnSp>
        <p:nvCxnSpPr>
          <p:cNvPr id="3" name="Straight Connector 2"/>
          <p:cNvCxnSpPr/>
          <p:nvPr/>
        </p:nvCxnSpPr>
        <p:spPr>
          <a:xfrm>
            <a:off x="-14143" y="764704"/>
            <a:ext cx="9144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89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plus(in)">
                                      <p:cBhvr>
                                        <p:cTn id="7" dur="2000"/>
                                        <p:tgtEl>
                                          <p:spTgt spid="3072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plus(in)">
                                      <p:cBhvr>
                                        <p:cTn id="10" dur="2000"/>
                                        <p:tgtEl>
                                          <p:spTgt spid="6"/>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30725"/>
                                        </p:tgtEl>
                                        <p:attrNameLst>
                                          <p:attrName>style.visibility</p:attrName>
                                        </p:attrNameLst>
                                      </p:cBhvr>
                                      <p:to>
                                        <p:strVal val="visible"/>
                                      </p:to>
                                    </p:set>
                                    <p:animEffect transition="in" filter="plus(in)">
                                      <p:cBhvr>
                                        <p:cTn id="13" dur="2000"/>
                                        <p:tgtEl>
                                          <p:spTgt spid="30725"/>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plus(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5" grpId="0" animBg="1"/>
      <p:bldP spid="6" grpId="0" animBg="1"/>
      <p:bldP spid="307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0" y="20247"/>
            <a:ext cx="9144000" cy="2544657"/>
          </a:xfrm>
        </p:spPr>
        <p:txBody>
          <a:bodyPr>
            <a:normAutofit/>
          </a:bodyPr>
          <a:lstStyle/>
          <a:p>
            <a:pPr eaLnBrk="1" hangingPunct="1">
              <a:buFont typeface="Wingdings 2" pitchFamily="18" charset="2"/>
              <a:buNone/>
            </a:pPr>
            <a:r>
              <a:rPr lang="en-GB" sz="4400" dirty="0" smtClean="0"/>
              <a:t>Look </a:t>
            </a:r>
            <a:r>
              <a:rPr lang="en-GB" sz="4400" dirty="0" smtClean="0"/>
              <a:t>at this simple advertisement for a </a:t>
            </a:r>
            <a:r>
              <a:rPr lang="en-GB" sz="4400" dirty="0" smtClean="0"/>
              <a:t>credit card. Pick out the </a:t>
            </a:r>
            <a:r>
              <a:rPr lang="en-GB" sz="4400" u="sng" dirty="0" smtClean="0">
                <a:solidFill>
                  <a:srgbClr val="FFFF00"/>
                </a:solidFill>
              </a:rPr>
              <a:t>facts</a:t>
            </a:r>
            <a:r>
              <a:rPr lang="en-GB" sz="4400" dirty="0" smtClean="0"/>
              <a:t> and </a:t>
            </a:r>
            <a:r>
              <a:rPr lang="en-GB" sz="4400" u="sng" dirty="0" smtClean="0">
                <a:solidFill>
                  <a:srgbClr val="00B0F0"/>
                </a:solidFill>
              </a:rPr>
              <a:t>opinions</a:t>
            </a:r>
            <a:endParaRPr lang="en-GB" sz="4400" u="sng" dirty="0" smtClean="0">
              <a:solidFill>
                <a:srgbClr val="00B0F0"/>
              </a:solidFill>
            </a:endParaRPr>
          </a:p>
        </p:txBody>
      </p:sp>
      <p:grpSp>
        <p:nvGrpSpPr>
          <p:cNvPr id="4" name="Group 3"/>
          <p:cNvGrpSpPr/>
          <p:nvPr/>
        </p:nvGrpSpPr>
        <p:grpSpPr>
          <a:xfrm>
            <a:off x="2915816" y="1988840"/>
            <a:ext cx="4824536" cy="4236494"/>
            <a:chOff x="3357563" y="3143250"/>
            <a:chExt cx="2428875" cy="3321004"/>
          </a:xfrm>
        </p:grpSpPr>
        <p:sp>
          <p:nvSpPr>
            <p:cNvPr id="8196" name="TextBox 3"/>
            <p:cNvSpPr txBox="1">
              <a:spLocks noChangeArrowheads="1"/>
            </p:cNvSpPr>
            <p:nvPr/>
          </p:nvSpPr>
          <p:spPr bwMode="auto">
            <a:xfrm>
              <a:off x="3357563" y="3143250"/>
              <a:ext cx="2428875" cy="646113"/>
            </a:xfrm>
            <a:prstGeom prst="rect">
              <a:avLst/>
            </a:prstGeom>
            <a:solidFill>
              <a:schemeClr val="accent2"/>
            </a:solidFill>
            <a:ln w="2857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dirty="0">
                <a:latin typeface="Constantia" pitchFamily="18" charset="0"/>
              </a:endParaRPr>
            </a:p>
            <a:p>
              <a:pPr eaLnBrk="1" hangingPunct="1"/>
              <a:r>
                <a:rPr lang="en-GB" dirty="0">
                  <a:latin typeface="Constantia" pitchFamily="18" charset="0"/>
                </a:rPr>
                <a:t>More than just a bank.</a:t>
              </a:r>
            </a:p>
          </p:txBody>
        </p:sp>
        <p:pic>
          <p:nvPicPr>
            <p:cNvPr id="8197" name="Picture 2" descr="http://upload.wikimedia.org/wikipedia/en/thumb/2/2b/NatWest_logo.svg/200px-NatWest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563" y="3143250"/>
              <a:ext cx="1905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5"/>
            <p:cNvSpPr txBox="1">
              <a:spLocks noChangeArrowheads="1"/>
            </p:cNvSpPr>
            <p:nvPr/>
          </p:nvSpPr>
          <p:spPr bwMode="auto">
            <a:xfrm>
              <a:off x="3357563" y="3786188"/>
              <a:ext cx="2428875" cy="2678066"/>
            </a:xfrm>
            <a:prstGeom prst="rect">
              <a:avLst/>
            </a:prstGeom>
            <a:solidFill>
              <a:srgbClr val="0070C0"/>
            </a:solidFill>
            <a:ln w="2857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dirty="0">
                  <a:latin typeface="Constantia" pitchFamily="18" charset="0"/>
                </a:rPr>
                <a:t>Everyone needs to escape sometimes, and with a Nat West credit card, the world’s your oyster. It’s accepted at over  14 million outlets worldwide,  which makes it the ideal getaway card.. For details, call </a:t>
              </a:r>
            </a:p>
            <a:p>
              <a:pPr algn="ctr" eaLnBrk="1" hangingPunct="1"/>
              <a:r>
                <a:rPr lang="en-GB" sz="2400" dirty="0">
                  <a:latin typeface="Constantia" pitchFamily="18" charset="0"/>
                </a:rPr>
                <a:t>0800 616 848 or pop into your local branch.</a:t>
              </a:r>
            </a:p>
          </p:txBody>
        </p:sp>
      </p:grpSp>
    </p:spTree>
    <p:extLst>
      <p:ext uri="{BB962C8B-B14F-4D97-AF65-F5344CB8AC3E}">
        <p14:creationId xmlns:p14="http://schemas.microsoft.com/office/powerpoint/2010/main" val="1639883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7200" y="0"/>
            <a:ext cx="8229600" cy="4389437"/>
          </a:xfrm>
        </p:spPr>
        <p:txBody>
          <a:bodyPr/>
          <a:lstStyle/>
          <a:p>
            <a:pPr eaLnBrk="1" hangingPunct="1">
              <a:buFont typeface="Wingdings 2" pitchFamily="18" charset="2"/>
              <a:buNone/>
            </a:pPr>
            <a:r>
              <a:rPr lang="en-GB" dirty="0" smtClean="0"/>
              <a:t>   The only </a:t>
            </a:r>
            <a:r>
              <a:rPr lang="en-GB" dirty="0" smtClean="0">
                <a:solidFill>
                  <a:srgbClr val="FFFF00"/>
                </a:solidFill>
              </a:rPr>
              <a:t>facts</a:t>
            </a:r>
            <a:r>
              <a:rPr lang="en-GB" dirty="0" smtClean="0"/>
              <a:t> in it are the </a:t>
            </a:r>
            <a:r>
              <a:rPr lang="en-GB" dirty="0" smtClean="0">
                <a:solidFill>
                  <a:srgbClr val="FFFF00"/>
                </a:solidFill>
              </a:rPr>
              <a:t>(approximate) number of outlets </a:t>
            </a:r>
            <a:r>
              <a:rPr lang="en-GB" dirty="0" smtClean="0"/>
              <a:t>and the </a:t>
            </a:r>
            <a:r>
              <a:rPr lang="en-GB" dirty="0" smtClean="0">
                <a:solidFill>
                  <a:srgbClr val="FFFF00"/>
                </a:solidFill>
              </a:rPr>
              <a:t>phone number</a:t>
            </a:r>
            <a:r>
              <a:rPr lang="en-GB" dirty="0" smtClean="0"/>
              <a:t>. All the rest is </a:t>
            </a:r>
            <a:r>
              <a:rPr lang="en-GB" dirty="0" smtClean="0">
                <a:solidFill>
                  <a:srgbClr val="00B0F0"/>
                </a:solidFill>
              </a:rPr>
              <a:t>opinion</a:t>
            </a:r>
            <a:r>
              <a:rPr lang="en-GB" dirty="0" smtClean="0">
                <a:solidFill>
                  <a:srgbClr val="00B050"/>
                </a:solidFill>
              </a:rPr>
              <a:t> </a:t>
            </a:r>
            <a:r>
              <a:rPr lang="en-GB" dirty="0" smtClean="0"/>
              <a:t>(even ‘</a:t>
            </a:r>
            <a:r>
              <a:rPr lang="en-GB" dirty="0" smtClean="0">
                <a:solidFill>
                  <a:srgbClr val="00B0F0"/>
                </a:solidFill>
              </a:rPr>
              <a:t>your </a:t>
            </a:r>
            <a:r>
              <a:rPr lang="en-GB" i="1" dirty="0" smtClean="0">
                <a:solidFill>
                  <a:srgbClr val="00B0F0"/>
                </a:solidFill>
              </a:rPr>
              <a:t>local </a:t>
            </a:r>
            <a:r>
              <a:rPr lang="en-GB" dirty="0" smtClean="0">
                <a:solidFill>
                  <a:srgbClr val="00B0F0"/>
                </a:solidFill>
              </a:rPr>
              <a:t>branch</a:t>
            </a:r>
            <a:r>
              <a:rPr lang="en-GB" dirty="0" smtClean="0">
                <a:solidFill>
                  <a:srgbClr val="00B050"/>
                </a:solidFill>
              </a:rPr>
              <a:t>’</a:t>
            </a:r>
            <a:r>
              <a:rPr lang="en-GB" dirty="0" smtClean="0"/>
              <a:t> might be a long way to people who live in the country). This is designed to make the reader  think that it is important to own one of these cards.</a:t>
            </a:r>
            <a:endParaRPr lang="en-GB" i="1" dirty="0" smtClean="0"/>
          </a:p>
        </p:txBody>
      </p:sp>
      <p:sp>
        <p:nvSpPr>
          <p:cNvPr id="9220" name="TextBox 3"/>
          <p:cNvSpPr txBox="1">
            <a:spLocks noChangeArrowheads="1"/>
          </p:cNvSpPr>
          <p:nvPr/>
        </p:nvSpPr>
        <p:spPr bwMode="auto">
          <a:xfrm>
            <a:off x="3357563" y="3286125"/>
            <a:ext cx="2428875" cy="646113"/>
          </a:xfrm>
          <a:prstGeom prst="rect">
            <a:avLst/>
          </a:prstGeom>
          <a:solidFill>
            <a:schemeClr val="accent2"/>
          </a:solidFill>
          <a:ln w="2857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atin typeface="Constantia" pitchFamily="18" charset="0"/>
            </a:endParaRPr>
          </a:p>
          <a:p>
            <a:pPr eaLnBrk="1" hangingPunct="1"/>
            <a:r>
              <a:rPr lang="en-GB">
                <a:latin typeface="Constantia" pitchFamily="18" charset="0"/>
              </a:rPr>
              <a:t>More than just a bank.</a:t>
            </a:r>
          </a:p>
        </p:txBody>
      </p:sp>
      <p:sp>
        <p:nvSpPr>
          <p:cNvPr id="9221" name="TextBox 4"/>
          <p:cNvSpPr txBox="1">
            <a:spLocks noChangeArrowheads="1"/>
          </p:cNvSpPr>
          <p:nvPr/>
        </p:nvSpPr>
        <p:spPr bwMode="auto">
          <a:xfrm>
            <a:off x="3357563" y="3857625"/>
            <a:ext cx="2428875" cy="2800350"/>
          </a:xfrm>
          <a:prstGeom prst="rect">
            <a:avLst/>
          </a:prstGeom>
          <a:solidFill>
            <a:srgbClr val="00B0F0"/>
          </a:solidFill>
          <a:ln w="2857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dirty="0">
                <a:latin typeface="Constantia" pitchFamily="18" charset="0"/>
              </a:rPr>
              <a:t>Everyone needs to escape sometimes, and with a Nat West credit card, the world’s your oyster. It’s accepted at over  14 million outlets worldwide,  which makes it the ideal getaway card.. For details, call </a:t>
            </a:r>
          </a:p>
          <a:p>
            <a:pPr algn="ctr" eaLnBrk="1" hangingPunct="1"/>
            <a:r>
              <a:rPr lang="en-GB" sz="1600" dirty="0">
                <a:latin typeface="Constantia" pitchFamily="18" charset="0"/>
              </a:rPr>
              <a:t>0800 616 848 or pop into your local branch.</a:t>
            </a:r>
          </a:p>
        </p:txBody>
      </p:sp>
      <p:pic>
        <p:nvPicPr>
          <p:cNvPr id="9222" name="Picture 2" descr="http://upload.wikimedia.org/wikipedia/en/thumb/2/2b/NatWest_logo.svg/200px-NatWest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563" y="3286125"/>
            <a:ext cx="1905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9353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TotalTime>
  <Words>554</Words>
  <Application>Microsoft Office PowerPoint</Application>
  <PresentationFormat>On-screen Show (4:3)</PresentationFormat>
  <Paragraphs>124</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Default Design</vt:lpstr>
      <vt:lpstr>PowerPoint Presentation</vt:lpstr>
      <vt:lpstr>About your classmate</vt:lpstr>
      <vt:lpstr>PowerPoint Presentation</vt:lpstr>
      <vt:lpstr>OPINION</vt:lpstr>
      <vt:lpstr>What’s the difference?</vt:lpstr>
      <vt:lpstr>PowerPoint Presentation</vt:lpstr>
      <vt:lpstr>Odd one out?</vt:lpstr>
      <vt:lpstr>PowerPoint Presentation</vt:lpstr>
      <vt:lpstr>PowerPoint Presentation</vt:lpstr>
      <vt:lpstr>Fact or Opinion:</vt:lpstr>
      <vt:lpstr>PowerPoint Presentation</vt:lpstr>
      <vt:lpstr>PowerPoint Presentation</vt:lpstr>
      <vt:lpstr>PowerPoint Presentation</vt:lpstr>
      <vt:lpstr>PowerPoint Presentation</vt:lpstr>
    </vt:vector>
  </TitlesOfParts>
  <Company>Bournemouth &amp; Poole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Noyce</dc:creator>
  <cp:lastModifiedBy>Stephen Noyce</cp:lastModifiedBy>
  <cp:revision>24</cp:revision>
  <cp:lastPrinted>2012-12-04T09:40:38Z</cp:lastPrinted>
  <dcterms:created xsi:type="dcterms:W3CDTF">2012-11-30T13:00:24Z</dcterms:created>
  <dcterms:modified xsi:type="dcterms:W3CDTF">2012-12-04T16:18:01Z</dcterms:modified>
</cp:coreProperties>
</file>