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71" r:id="rId6"/>
    <p:sldId id="260" r:id="rId7"/>
    <p:sldId id="261" r:id="rId8"/>
    <p:sldId id="262" r:id="rId9"/>
    <p:sldId id="263" r:id="rId10"/>
    <p:sldId id="264" r:id="rId11"/>
    <p:sldId id="266" r:id="rId12"/>
    <p:sldId id="265"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89A61C-413B-4B7D-A1D0-BFD862E3506A}" type="datetimeFigureOut">
              <a:rPr lang="en-US" smtClean="0"/>
              <a:t>10/7/2022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4439878-1F0C-46B1-8A97-FFAC63CC8E8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446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9A61C-413B-4B7D-A1D0-BFD862E3506A}"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39878-1F0C-46B1-8A97-FFAC63CC8E8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42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9A61C-413B-4B7D-A1D0-BFD862E3506A}"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39878-1F0C-46B1-8A97-FFAC63CC8E8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488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9A61C-413B-4B7D-A1D0-BFD862E3506A}"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39878-1F0C-46B1-8A97-FFAC63CC8E8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447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89A61C-413B-4B7D-A1D0-BFD862E3506A}"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39878-1F0C-46B1-8A97-FFAC63CC8E8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005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89A61C-413B-4B7D-A1D0-BFD862E3506A}"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39878-1F0C-46B1-8A97-FFAC63CC8E8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010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89A61C-413B-4B7D-A1D0-BFD862E3506A}"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439878-1F0C-46B1-8A97-FFAC63CC8E8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156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89A61C-413B-4B7D-A1D0-BFD862E3506A}"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439878-1F0C-46B1-8A97-FFAC63CC8E8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88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9A61C-413B-4B7D-A1D0-BFD862E3506A}"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439878-1F0C-46B1-8A97-FFAC63CC8E83}" type="slidenum">
              <a:rPr lang="en-US" smtClean="0"/>
              <a:t>‹#›</a:t>
            </a:fld>
            <a:endParaRPr lang="en-US"/>
          </a:p>
        </p:txBody>
      </p:sp>
    </p:spTree>
    <p:extLst>
      <p:ext uri="{BB962C8B-B14F-4D97-AF65-F5344CB8AC3E}">
        <p14:creationId xmlns:p14="http://schemas.microsoft.com/office/powerpoint/2010/main" val="297731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89A61C-413B-4B7D-A1D0-BFD862E3506A}"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39878-1F0C-46B1-8A97-FFAC63CC8E8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461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E89A61C-413B-4B7D-A1D0-BFD862E3506A}" type="datetimeFigureOut">
              <a:rPr lang="en-US" smtClean="0"/>
              <a:t>10/7/2022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4439878-1F0C-46B1-8A97-FFAC63CC8E8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233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E89A61C-413B-4B7D-A1D0-BFD862E3506A}" type="datetimeFigureOut">
              <a:rPr lang="en-US" smtClean="0"/>
              <a:t>10/7/2022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4439878-1F0C-46B1-8A97-FFAC63CC8E8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337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E80F-C0B1-7CB7-5EC4-0C66B67534A0}"/>
              </a:ext>
            </a:extLst>
          </p:cNvPr>
          <p:cNvSpPr>
            <a:spLocks noGrp="1"/>
          </p:cNvSpPr>
          <p:nvPr>
            <p:ph type="ctrTitle"/>
          </p:nvPr>
        </p:nvSpPr>
        <p:spPr>
          <a:xfrm>
            <a:off x="1533378" y="802298"/>
            <a:ext cx="10269415" cy="2541431"/>
          </a:xfrm>
        </p:spPr>
        <p:txBody>
          <a:bodyPr>
            <a:noAutofit/>
          </a:bodyPr>
          <a:lstStyle/>
          <a:p>
            <a:pPr algn="ctr"/>
            <a:r>
              <a:rPr lang="en-US" sz="5400" dirty="0">
                <a:effectLst>
                  <a:outerShdw blurRad="38100" dist="38100" dir="2700000" algn="tl">
                    <a:srgbClr val="000000">
                      <a:alpha val="43137"/>
                    </a:srgbClr>
                  </a:outerShdw>
                </a:effectLst>
                <a:latin typeface="Adobe Fan Heiti Std B" panose="020B0700000000000000" pitchFamily="34" charset="-128"/>
                <a:ea typeface="Adobe Fan Heiti Std B" panose="020B0700000000000000" pitchFamily="34" charset="-128"/>
              </a:rPr>
              <a:t>Unit 3: Forces and Energy</a:t>
            </a:r>
            <a:br>
              <a:rPr lang="en-US" sz="5400" dirty="0">
                <a:effectLst>
                  <a:outerShdw blurRad="38100" dist="38100" dir="2700000" algn="tl">
                    <a:srgbClr val="000000">
                      <a:alpha val="43137"/>
                    </a:srgbClr>
                  </a:outerShdw>
                </a:effectLst>
                <a:latin typeface="Adobe Fan Heiti Std B" panose="020B0700000000000000" pitchFamily="34" charset="-128"/>
                <a:ea typeface="Adobe Fan Heiti Std B" panose="020B0700000000000000" pitchFamily="34" charset="-128"/>
              </a:rPr>
            </a:br>
            <a:r>
              <a:rPr lang="en-US" sz="5400" dirty="0">
                <a:effectLst>
                  <a:outerShdw blurRad="38100" dist="38100" dir="2700000" algn="tl">
                    <a:srgbClr val="000000">
                      <a:alpha val="43137"/>
                    </a:srgbClr>
                  </a:outerShdw>
                </a:effectLst>
                <a:latin typeface="Adobe Fan Heiti Std B" panose="020B0700000000000000" pitchFamily="34" charset="-128"/>
                <a:ea typeface="Adobe Fan Heiti Std B" panose="020B0700000000000000" pitchFamily="34" charset="-128"/>
              </a:rPr>
              <a:t>Lesson 3: Describing Movement</a:t>
            </a:r>
          </a:p>
        </p:txBody>
      </p:sp>
      <p:sp>
        <p:nvSpPr>
          <p:cNvPr id="3" name="Subtitle 2">
            <a:extLst>
              <a:ext uri="{FF2B5EF4-FFF2-40B4-BE49-F238E27FC236}">
                <a16:creationId xmlns:a16="http://schemas.microsoft.com/office/drawing/2014/main" id="{FA7A0EAE-BF95-19D8-5AB5-E2A441CAC6B9}"/>
              </a:ext>
            </a:extLst>
          </p:cNvPr>
          <p:cNvSpPr>
            <a:spLocks noGrp="1"/>
          </p:cNvSpPr>
          <p:nvPr>
            <p:ph type="subTitle" idx="1"/>
          </p:nvPr>
        </p:nvSpPr>
        <p:spPr>
          <a:xfrm>
            <a:off x="1533378" y="3531204"/>
            <a:ext cx="9521474" cy="2034709"/>
          </a:xfrm>
        </p:spPr>
        <p:txBody>
          <a:bodyPr>
            <a:normAutofit/>
          </a:bodyPr>
          <a:lstStyle/>
          <a:p>
            <a:r>
              <a:rPr lang="en-US" dirty="0">
                <a:latin typeface="Adobe Gothic Std B" panose="020B0800000000000000" pitchFamily="34" charset="-128"/>
                <a:ea typeface="Adobe Gothic Std B" panose="020B0800000000000000" pitchFamily="34" charset="-128"/>
              </a:rPr>
              <a:t>Learning Objectives: Student should be able to: </a:t>
            </a:r>
          </a:p>
          <a:p>
            <a:r>
              <a:rPr lang="en-US" dirty="0">
                <a:latin typeface="Adobe Gothic Std B" panose="020B0800000000000000" pitchFamily="34" charset="-128"/>
                <a:ea typeface="Adobe Gothic Std B" panose="020B0800000000000000" pitchFamily="34" charset="-128"/>
              </a:rPr>
              <a:t>1-learn how to use graphs to describe movement. </a:t>
            </a:r>
          </a:p>
          <a:p>
            <a:r>
              <a:rPr lang="en-US" dirty="0">
                <a:latin typeface="Adobe Gothic Std B" panose="020B0800000000000000" pitchFamily="34" charset="-128"/>
                <a:ea typeface="Adobe Gothic Std B" panose="020B0800000000000000" pitchFamily="34" charset="-128"/>
              </a:rPr>
              <a:t>2-understand what a distance/time graph shows.</a:t>
            </a:r>
          </a:p>
          <a:p>
            <a:r>
              <a:rPr lang="en-US" dirty="0">
                <a:latin typeface="Adobe Gothic Std B" panose="020B0800000000000000" pitchFamily="34" charset="-128"/>
                <a:ea typeface="Adobe Gothic Std B" panose="020B0800000000000000" pitchFamily="34" charset="-128"/>
              </a:rPr>
              <a:t>3-learn to draw a distance/time graph</a:t>
            </a:r>
            <a:r>
              <a:rPr lang="en-US" dirty="0"/>
              <a:t>.</a:t>
            </a:r>
          </a:p>
        </p:txBody>
      </p:sp>
    </p:spTree>
    <p:extLst>
      <p:ext uri="{BB962C8B-B14F-4D97-AF65-F5344CB8AC3E}">
        <p14:creationId xmlns:p14="http://schemas.microsoft.com/office/powerpoint/2010/main" val="138167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AA11-D8B1-6840-6DCE-7360C09A9C3B}"/>
              </a:ext>
            </a:extLst>
          </p:cNvPr>
          <p:cNvSpPr>
            <a:spLocks noGrp="1"/>
          </p:cNvSpPr>
          <p:nvPr>
            <p:ph type="title"/>
          </p:nvPr>
        </p:nvSpPr>
        <p:spPr/>
        <p:txBody>
          <a:bodyPr/>
          <a:lstStyle/>
          <a:p>
            <a:pPr algn="ctr"/>
            <a:r>
              <a:rPr lang="en-US" dirty="0"/>
              <a:t>Solve the following question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DBAC6CB-59E4-0984-8744-9365CBED970C}"/>
                  </a:ext>
                </a:extLst>
              </p:cNvPr>
              <p:cNvSpPr>
                <a:spLocks noGrp="1"/>
              </p:cNvSpPr>
              <p:nvPr>
                <p:ph sz="half" idx="1"/>
              </p:nvPr>
            </p:nvSpPr>
            <p:spPr>
              <a:xfrm>
                <a:off x="334149" y="1864194"/>
                <a:ext cx="5231764" cy="4562200"/>
              </a:xfrm>
            </p:spPr>
            <p:txBody>
              <a:bodyPr>
                <a:normAutofit lnSpcReduction="10000"/>
              </a:bodyPr>
              <a:lstStyle/>
              <a:p>
                <a:r>
                  <a:rPr lang="en-US" sz="2800" dirty="0"/>
                  <a:t>You can use the graph to make calculations. Read the distance from the vertical axis, and the time from the horizontal axis. </a:t>
                </a:r>
              </a:p>
              <a:p>
                <a:r>
                  <a:rPr lang="en-US" sz="2800" dirty="0"/>
                  <a:t>Then use the equation: Speed = </a:t>
                </a:r>
                <a14:m>
                  <m:oMath xmlns:m="http://schemas.openxmlformats.org/officeDocument/2006/math">
                    <m:f>
                      <m:fPr>
                        <m:type m:val="skw"/>
                        <m:ctrlPr>
                          <a:rPr lang="en-US" sz="2800" i="1" smtClean="0">
                            <a:latin typeface="Cambria Math" panose="02040503050406030204" pitchFamily="18" charset="0"/>
                          </a:rPr>
                        </m:ctrlPr>
                      </m:fPr>
                      <m:num>
                        <m:r>
                          <a:rPr lang="en-US" sz="2800" b="0" i="1" smtClean="0">
                            <a:latin typeface="Cambria Math" panose="02040503050406030204" pitchFamily="18" charset="0"/>
                          </a:rPr>
                          <m:t>𝐷𝑖𝑠𝑡𝑎𝑛𝑐𝑒</m:t>
                        </m:r>
                        <m:r>
                          <a:rPr lang="en-US" sz="2800" b="0" i="1" smtClean="0">
                            <a:latin typeface="Cambria Math" panose="02040503050406030204" pitchFamily="18" charset="0"/>
                          </a:rPr>
                          <m:t> (</m:t>
                        </m:r>
                        <m:r>
                          <a:rPr lang="en-US" sz="2800" b="0" i="1" smtClean="0">
                            <a:latin typeface="Cambria Math" panose="02040503050406030204" pitchFamily="18" charset="0"/>
                          </a:rPr>
                          <m:t>𝑚</m:t>
                        </m:r>
                        <m:r>
                          <a:rPr lang="en-US" sz="2800" b="0" i="1" smtClean="0">
                            <a:latin typeface="Cambria Math" panose="02040503050406030204" pitchFamily="18" charset="0"/>
                          </a:rPr>
                          <m:t>)</m:t>
                        </m:r>
                      </m:num>
                      <m:den>
                        <m:r>
                          <a:rPr lang="en-US" sz="2800" b="0" i="1" smtClean="0">
                            <a:latin typeface="Cambria Math" panose="02040503050406030204" pitchFamily="18" charset="0"/>
                          </a:rPr>
                          <m:t>𝑇𝑖𝑚𝑒</m:t>
                        </m:r>
                        <m:r>
                          <a:rPr lang="en-US" sz="2800" b="0" i="1" smtClean="0">
                            <a:latin typeface="Cambria Math" panose="02040503050406030204" pitchFamily="18" charset="0"/>
                          </a:rPr>
                          <m:t> (</m:t>
                        </m:r>
                        <m:r>
                          <a:rPr lang="en-US" sz="2800" b="0" i="1" smtClean="0">
                            <a:latin typeface="Cambria Math" panose="02040503050406030204" pitchFamily="18" charset="0"/>
                          </a:rPr>
                          <m:t>𝑠</m:t>
                        </m:r>
                        <m:r>
                          <a:rPr lang="en-US" sz="2800" b="0" i="1" smtClean="0">
                            <a:latin typeface="Cambria Math" panose="02040503050406030204" pitchFamily="18" charset="0"/>
                          </a:rPr>
                          <m:t>)</m:t>
                        </m:r>
                      </m:den>
                    </m:f>
                  </m:oMath>
                </a14:m>
                <a:endParaRPr lang="en-US" sz="2800" dirty="0"/>
              </a:p>
              <a:p>
                <a:r>
                  <a:rPr lang="en-US" sz="2800" dirty="0"/>
                  <a:t>Measure the speed of a car that covers 10 meters. Using graph.</a:t>
                </a:r>
              </a:p>
              <a:p>
                <a:endParaRPr lang="en-US" sz="2800" dirty="0"/>
              </a:p>
              <a:p>
                <a:endParaRPr lang="en-US" dirty="0"/>
              </a:p>
            </p:txBody>
          </p:sp>
        </mc:Choice>
        <mc:Fallback>
          <p:sp>
            <p:nvSpPr>
              <p:cNvPr id="3" name="Content Placeholder 2">
                <a:extLst>
                  <a:ext uri="{FF2B5EF4-FFF2-40B4-BE49-F238E27FC236}">
                    <a16:creationId xmlns:a16="http://schemas.microsoft.com/office/drawing/2014/main" id="{0DBAC6CB-59E4-0984-8744-9365CBED970C}"/>
                  </a:ext>
                </a:extLst>
              </p:cNvPr>
              <p:cNvSpPr>
                <a:spLocks noGrp="1" noRot="1" noChangeAspect="1" noMove="1" noResize="1" noEditPoints="1" noAdjustHandles="1" noChangeArrowheads="1" noChangeShapeType="1" noTextEdit="1"/>
              </p:cNvSpPr>
              <p:nvPr>
                <p:ph sz="half" idx="1"/>
              </p:nvPr>
            </p:nvSpPr>
            <p:spPr>
              <a:xfrm>
                <a:off x="334149" y="1864194"/>
                <a:ext cx="5231764" cy="4562200"/>
              </a:xfrm>
              <a:blipFill>
                <a:blip r:embed="rId2"/>
                <a:stretch>
                  <a:fillRect l="-2098" t="-120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2C0F0683-B4EE-3BA4-314D-49A4E6F413B3}"/>
              </a:ext>
            </a:extLst>
          </p:cNvPr>
          <p:cNvPicPr>
            <a:picLocks noGrp="1" noChangeAspect="1"/>
          </p:cNvPicPr>
          <p:nvPr>
            <p:ph sz="half" idx="2"/>
          </p:nvPr>
        </p:nvPicPr>
        <p:blipFill>
          <a:blip r:embed="rId3"/>
          <a:stretch>
            <a:fillRect/>
          </a:stretch>
        </p:blipFill>
        <p:spPr>
          <a:xfrm>
            <a:off x="6255026" y="2184266"/>
            <a:ext cx="4803499" cy="3108593"/>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descr="A picture containing text, clipart&#10;&#10;Description automatically generated">
            <a:extLst>
              <a:ext uri="{FF2B5EF4-FFF2-40B4-BE49-F238E27FC236}">
                <a16:creationId xmlns:a16="http://schemas.microsoft.com/office/drawing/2014/main" id="{0578C924-0662-C50D-34A0-808755F8BC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852" y="5798695"/>
            <a:ext cx="3187148" cy="1059305"/>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FE01966C-7C59-43FA-5CD9-231D5F209A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9695" y="0"/>
            <a:ext cx="1800225" cy="1864194"/>
          </a:xfrm>
          <a:prstGeom prst="rect">
            <a:avLst/>
          </a:prstGeom>
        </p:spPr>
      </p:pic>
    </p:spTree>
    <p:extLst>
      <p:ext uri="{BB962C8B-B14F-4D97-AF65-F5344CB8AC3E}">
        <p14:creationId xmlns:p14="http://schemas.microsoft.com/office/powerpoint/2010/main" val="32133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389B-32C8-644B-6033-5E9A482EBEAC}"/>
              </a:ext>
            </a:extLst>
          </p:cNvPr>
          <p:cNvSpPr>
            <a:spLocks noGrp="1"/>
          </p:cNvSpPr>
          <p:nvPr>
            <p:ph type="title"/>
          </p:nvPr>
        </p:nvSpPr>
        <p:spPr/>
        <p:txBody>
          <a:bodyPr/>
          <a:lstStyle/>
          <a:p>
            <a:pPr algn="ctr"/>
            <a:r>
              <a:rPr lang="en-US" dirty="0"/>
              <a:t>Types of distance/time graph</a:t>
            </a:r>
          </a:p>
        </p:txBody>
      </p:sp>
      <p:pic>
        <p:nvPicPr>
          <p:cNvPr id="6" name="Content Placeholder 5">
            <a:extLst>
              <a:ext uri="{FF2B5EF4-FFF2-40B4-BE49-F238E27FC236}">
                <a16:creationId xmlns:a16="http://schemas.microsoft.com/office/drawing/2014/main" id="{520187D8-0BA2-130D-E6B6-2D628076DB49}"/>
              </a:ext>
            </a:extLst>
          </p:cNvPr>
          <p:cNvPicPr>
            <a:picLocks noGrp="1" noChangeAspect="1"/>
          </p:cNvPicPr>
          <p:nvPr>
            <p:ph idx="1"/>
          </p:nvPr>
        </p:nvPicPr>
        <p:blipFill rotWithShape="1">
          <a:blip r:embed="rId2"/>
          <a:srcRect t="90068"/>
          <a:stretch/>
        </p:blipFill>
        <p:spPr>
          <a:xfrm>
            <a:off x="5177300" y="6215270"/>
            <a:ext cx="6780627" cy="480952"/>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62968610-726E-B342-A14A-26FA00EEF1D4}"/>
              </a:ext>
            </a:extLst>
          </p:cNvPr>
          <p:cNvPicPr>
            <a:picLocks noChangeAspect="1"/>
          </p:cNvPicPr>
          <p:nvPr/>
        </p:nvPicPr>
        <p:blipFill rotWithShape="1">
          <a:blip r:embed="rId3"/>
          <a:srcRect t="40083" b="52186"/>
          <a:stretch/>
        </p:blipFill>
        <p:spPr>
          <a:xfrm>
            <a:off x="0" y="4018727"/>
            <a:ext cx="7248772" cy="410055"/>
          </a:xfrm>
          <a:prstGeom prst="rect">
            <a:avLst/>
          </a:prstGeom>
        </p:spPr>
      </p:pic>
      <p:pic>
        <p:nvPicPr>
          <p:cNvPr id="4" name="Picture 3">
            <a:extLst>
              <a:ext uri="{FF2B5EF4-FFF2-40B4-BE49-F238E27FC236}">
                <a16:creationId xmlns:a16="http://schemas.microsoft.com/office/drawing/2014/main" id="{64E62D94-201C-68A6-F4F7-0C230F0F9B96}"/>
              </a:ext>
            </a:extLst>
          </p:cNvPr>
          <p:cNvPicPr>
            <a:picLocks noChangeAspect="1"/>
          </p:cNvPicPr>
          <p:nvPr/>
        </p:nvPicPr>
        <p:blipFill rotWithShape="1">
          <a:blip r:embed="rId3"/>
          <a:srcRect t="47127" b="12834"/>
          <a:stretch/>
        </p:blipFill>
        <p:spPr>
          <a:xfrm>
            <a:off x="4943228" y="4050297"/>
            <a:ext cx="7248772" cy="2123661"/>
          </a:xfrm>
          <a:prstGeom prst="rect">
            <a:avLst/>
          </a:prstGeom>
        </p:spPr>
      </p:pic>
      <p:pic>
        <p:nvPicPr>
          <p:cNvPr id="5" name="Picture 4">
            <a:extLst>
              <a:ext uri="{FF2B5EF4-FFF2-40B4-BE49-F238E27FC236}">
                <a16:creationId xmlns:a16="http://schemas.microsoft.com/office/drawing/2014/main" id="{7EC7735E-C7AE-6301-AFD5-F5C3AB1BA175}"/>
              </a:ext>
            </a:extLst>
          </p:cNvPr>
          <p:cNvPicPr>
            <a:picLocks noChangeAspect="1"/>
          </p:cNvPicPr>
          <p:nvPr/>
        </p:nvPicPr>
        <p:blipFill rotWithShape="1">
          <a:blip r:embed="rId3"/>
          <a:srcRect b="59182"/>
          <a:stretch/>
        </p:blipFill>
        <p:spPr>
          <a:xfrm>
            <a:off x="0" y="1853754"/>
            <a:ext cx="7248772" cy="2164973"/>
          </a:xfrm>
          <a:prstGeom prst="rect">
            <a:avLst/>
          </a:prstGeom>
        </p:spPr>
      </p:pic>
      <p:pic>
        <p:nvPicPr>
          <p:cNvPr id="8" name="Picture 7" descr="Logo&#10;&#10;Description automatically generated">
            <a:extLst>
              <a:ext uri="{FF2B5EF4-FFF2-40B4-BE49-F238E27FC236}">
                <a16:creationId xmlns:a16="http://schemas.microsoft.com/office/drawing/2014/main" id="{DBD09470-A3CC-3BB4-77F5-705767CE8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2451" y="2236746"/>
            <a:ext cx="3001617" cy="1398988"/>
          </a:xfrm>
          <a:prstGeom prst="rect">
            <a:avLst/>
          </a:prstGeom>
        </p:spPr>
      </p:pic>
      <p:pic>
        <p:nvPicPr>
          <p:cNvPr id="9" name="Picture 8" descr="A picture containing text, stationary, envelope, businesscard&#10;&#10;Description automatically generated">
            <a:extLst>
              <a:ext uri="{FF2B5EF4-FFF2-40B4-BE49-F238E27FC236}">
                <a16:creationId xmlns:a16="http://schemas.microsoft.com/office/drawing/2014/main" id="{4D3E081E-E8F8-EDF0-E472-1F2E165302CB}"/>
              </a:ext>
            </a:extLst>
          </p:cNvPr>
          <p:cNvPicPr>
            <a:picLocks noChangeAspect="1"/>
          </p:cNvPicPr>
          <p:nvPr/>
        </p:nvPicPr>
        <p:blipFill rotWithShape="1">
          <a:blip r:embed="rId5">
            <a:extLst>
              <a:ext uri="{28A0092B-C50C-407E-A947-70E740481C1C}">
                <a14:useLocalDpi xmlns:a14="http://schemas.microsoft.com/office/drawing/2010/main" val="0"/>
              </a:ext>
            </a:extLst>
          </a:blip>
          <a:srcRect l="15970" t="17392" r="11899" b="16871"/>
          <a:stretch/>
        </p:blipFill>
        <p:spPr>
          <a:xfrm>
            <a:off x="397565" y="4428782"/>
            <a:ext cx="3286539" cy="2290631"/>
          </a:xfrm>
          <a:prstGeom prst="rect">
            <a:avLst/>
          </a:prstGeom>
        </p:spPr>
      </p:pic>
      <p:sp>
        <p:nvSpPr>
          <p:cNvPr id="10" name="TextBox 9">
            <a:extLst>
              <a:ext uri="{FF2B5EF4-FFF2-40B4-BE49-F238E27FC236}">
                <a16:creationId xmlns:a16="http://schemas.microsoft.com/office/drawing/2014/main" id="{4DC31A89-BFDF-694D-241C-C0E48A50E3F4}"/>
              </a:ext>
            </a:extLst>
          </p:cNvPr>
          <p:cNvSpPr txBox="1"/>
          <p:nvPr/>
        </p:nvSpPr>
        <p:spPr>
          <a:xfrm rot="21392735">
            <a:off x="580734" y="4853782"/>
            <a:ext cx="2848033" cy="1631216"/>
          </a:xfrm>
          <a:prstGeom prst="rect">
            <a:avLst/>
          </a:prstGeom>
          <a:noFill/>
        </p:spPr>
        <p:txBody>
          <a:bodyPr wrap="square" rtlCol="0">
            <a:spAutoFit/>
          </a:bodyPr>
          <a:lstStyle/>
          <a:p>
            <a:pPr algn="ctr"/>
            <a:r>
              <a:rPr lang="en-US" sz="2000" b="1" dirty="0"/>
              <a:t>Write down the type of each graph and describe the movement of the object </a:t>
            </a:r>
          </a:p>
        </p:txBody>
      </p:sp>
    </p:spTree>
    <p:extLst>
      <p:ext uri="{BB962C8B-B14F-4D97-AF65-F5344CB8AC3E}">
        <p14:creationId xmlns:p14="http://schemas.microsoft.com/office/powerpoint/2010/main" val="200723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3437A-5E8E-84D0-6EF8-947041252973}"/>
              </a:ext>
            </a:extLst>
          </p:cNvPr>
          <p:cNvSpPr>
            <a:spLocks noGrp="1"/>
          </p:cNvSpPr>
          <p:nvPr>
            <p:ph type="title"/>
          </p:nvPr>
        </p:nvSpPr>
        <p:spPr>
          <a:xfrm>
            <a:off x="0" y="800322"/>
            <a:ext cx="9603275" cy="1049235"/>
          </a:xfrm>
        </p:spPr>
        <p:txBody>
          <a:bodyPr/>
          <a:lstStyle/>
          <a:p>
            <a:r>
              <a:rPr lang="en-US" dirty="0"/>
              <a:t>Write down The importance of graphs</a:t>
            </a:r>
          </a:p>
        </p:txBody>
      </p:sp>
      <p:sp>
        <p:nvSpPr>
          <p:cNvPr id="6" name="Content Placeholder 5">
            <a:extLst>
              <a:ext uri="{FF2B5EF4-FFF2-40B4-BE49-F238E27FC236}">
                <a16:creationId xmlns:a16="http://schemas.microsoft.com/office/drawing/2014/main" id="{B9A8CF3A-C521-6E6C-BB18-5D013CD75E9B}"/>
              </a:ext>
            </a:extLst>
          </p:cNvPr>
          <p:cNvSpPr>
            <a:spLocks noGrp="1"/>
          </p:cNvSpPr>
          <p:nvPr>
            <p:ph idx="1"/>
          </p:nvPr>
        </p:nvSpPr>
        <p:spPr/>
        <p:txBody>
          <a:bodyPr>
            <a:normAutofit/>
          </a:bodyPr>
          <a:lstStyle/>
          <a:p>
            <a:r>
              <a:rPr lang="en-US" sz="2800" dirty="0"/>
              <a:t>Graphs are more useful than words for describing movement because: </a:t>
            </a:r>
          </a:p>
          <a:p>
            <a:r>
              <a:rPr lang="en-US" sz="2800" dirty="0"/>
              <a:t>it is easier to see trends and patterns you can read any value of distance or time during the journey, from the graph other values, such as speed, can be calculated from the graph information about the whole journey can be seen easily.</a:t>
            </a:r>
          </a:p>
        </p:txBody>
      </p:sp>
      <p:pic>
        <p:nvPicPr>
          <p:cNvPr id="2" name="Picture 1" descr="A picture containing text, clipart&#10;&#10;Description automatically generated">
            <a:extLst>
              <a:ext uri="{FF2B5EF4-FFF2-40B4-BE49-F238E27FC236}">
                <a16:creationId xmlns:a16="http://schemas.microsoft.com/office/drawing/2014/main" id="{4BA73067-BADD-EB16-6B8C-E79AF472B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4852" y="5798695"/>
            <a:ext cx="3187148" cy="1059305"/>
          </a:xfrm>
          <a:prstGeom prst="rect">
            <a:avLst/>
          </a:prstGeom>
        </p:spPr>
      </p:pic>
      <p:pic>
        <p:nvPicPr>
          <p:cNvPr id="3" name="Picture 2">
            <a:extLst>
              <a:ext uri="{FF2B5EF4-FFF2-40B4-BE49-F238E27FC236}">
                <a16:creationId xmlns:a16="http://schemas.microsoft.com/office/drawing/2014/main" id="{19374A3F-B2C7-E15A-71FD-F5EBC4115BED}"/>
              </a:ext>
            </a:extLst>
          </p:cNvPr>
          <p:cNvPicPr>
            <a:picLocks noChangeAspect="1"/>
          </p:cNvPicPr>
          <p:nvPr/>
        </p:nvPicPr>
        <p:blipFill>
          <a:blip r:embed="rId3"/>
          <a:stretch>
            <a:fillRect/>
          </a:stretch>
        </p:blipFill>
        <p:spPr>
          <a:xfrm>
            <a:off x="9283956" y="362004"/>
            <a:ext cx="2908044" cy="1487553"/>
          </a:xfrm>
          <a:prstGeom prst="rect">
            <a:avLst/>
          </a:prstGeom>
        </p:spPr>
      </p:pic>
    </p:spTree>
    <p:extLst>
      <p:ext uri="{BB962C8B-B14F-4D97-AF65-F5344CB8AC3E}">
        <p14:creationId xmlns:p14="http://schemas.microsoft.com/office/powerpoint/2010/main" val="61528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973825-2CF6-F8E6-A787-6FF3AC420D82}"/>
              </a:ext>
            </a:extLst>
          </p:cNvPr>
          <p:cNvPicPr>
            <a:picLocks noGrp="1" noChangeAspect="1"/>
          </p:cNvPicPr>
          <p:nvPr>
            <p:ph idx="1"/>
          </p:nvPr>
        </p:nvPicPr>
        <p:blipFill>
          <a:blip r:embed="rId2"/>
          <a:stretch>
            <a:fillRect/>
          </a:stretch>
        </p:blipFill>
        <p:spPr>
          <a:xfrm>
            <a:off x="1046921" y="188843"/>
            <a:ext cx="10098157" cy="64803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34874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03B3E5-DCC9-94A7-D2AD-98E6B42B7373}"/>
              </a:ext>
            </a:extLst>
          </p:cNvPr>
          <p:cNvPicPr>
            <a:picLocks noGrp="1" noChangeAspect="1"/>
          </p:cNvPicPr>
          <p:nvPr>
            <p:ph idx="1"/>
          </p:nvPr>
        </p:nvPicPr>
        <p:blipFill>
          <a:blip r:embed="rId2"/>
          <a:stretch>
            <a:fillRect/>
          </a:stretch>
        </p:blipFill>
        <p:spPr>
          <a:xfrm>
            <a:off x="1179443" y="318052"/>
            <a:ext cx="9833113" cy="5791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3024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CBE243-BB3A-E457-4ACF-5FFD02DF60A0}"/>
              </a:ext>
            </a:extLst>
          </p:cNvPr>
          <p:cNvPicPr>
            <a:picLocks noGrp="1" noChangeAspect="1"/>
          </p:cNvPicPr>
          <p:nvPr>
            <p:ph idx="1"/>
          </p:nvPr>
        </p:nvPicPr>
        <p:blipFill>
          <a:blip r:embed="rId2"/>
          <a:stretch>
            <a:fillRect/>
          </a:stretch>
        </p:blipFill>
        <p:spPr>
          <a:xfrm>
            <a:off x="1378635" y="211015"/>
            <a:ext cx="9664504" cy="595063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039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A44E5A-19D1-9910-0AB5-42EE0B2E092E}"/>
              </a:ext>
            </a:extLst>
          </p:cNvPr>
          <p:cNvPicPr>
            <a:picLocks noGrp="1" noChangeAspect="1"/>
          </p:cNvPicPr>
          <p:nvPr>
            <p:ph sz="half" idx="1"/>
          </p:nvPr>
        </p:nvPicPr>
        <p:blipFill rotWithShape="1">
          <a:blip r:embed="rId2"/>
          <a:srcRect b="61641"/>
          <a:stretch/>
        </p:blipFill>
        <p:spPr>
          <a:xfrm>
            <a:off x="117631" y="1411835"/>
            <a:ext cx="6128425" cy="4065564"/>
          </a:xfrm>
          <a:prstGeom prst="rect">
            <a:avLst/>
          </a:prstGeom>
          <a:ln w="88900" cap="sq" cmpd="thickThin">
            <a:solidFill>
              <a:srgbClr val="000000"/>
            </a:solidFill>
            <a:prstDash val="solid"/>
            <a:miter lim="800000"/>
          </a:ln>
          <a:effectLst>
            <a:innerShdw blurRad="76200">
              <a:srgbClr val="000000"/>
            </a:innerShdw>
          </a:effectLst>
        </p:spPr>
      </p:pic>
      <p:sp>
        <p:nvSpPr>
          <p:cNvPr id="4" name="Content Placeholder 3">
            <a:extLst>
              <a:ext uri="{FF2B5EF4-FFF2-40B4-BE49-F238E27FC236}">
                <a16:creationId xmlns:a16="http://schemas.microsoft.com/office/drawing/2014/main" id="{E1E320B5-C3A1-1048-10AC-21E68DE8AF7C}"/>
              </a:ext>
            </a:extLst>
          </p:cNvPr>
          <p:cNvSpPr>
            <a:spLocks noGrp="1"/>
          </p:cNvSpPr>
          <p:nvPr>
            <p:ph sz="half" idx="2"/>
          </p:nvPr>
        </p:nvSpPr>
        <p:spPr/>
        <p:txBody>
          <a:bodyPr/>
          <a:lstStyle/>
          <a:p>
            <a:endParaRPr lang="en-US"/>
          </a:p>
        </p:txBody>
      </p:sp>
      <p:pic>
        <p:nvPicPr>
          <p:cNvPr id="2" name="Picture 1">
            <a:extLst>
              <a:ext uri="{FF2B5EF4-FFF2-40B4-BE49-F238E27FC236}">
                <a16:creationId xmlns:a16="http://schemas.microsoft.com/office/drawing/2014/main" id="{AAF5900A-AE8F-9361-6D51-476D3C63B606}"/>
              </a:ext>
            </a:extLst>
          </p:cNvPr>
          <p:cNvPicPr>
            <a:picLocks noChangeAspect="1"/>
          </p:cNvPicPr>
          <p:nvPr/>
        </p:nvPicPr>
        <p:blipFill rotWithShape="1">
          <a:blip r:embed="rId3"/>
          <a:srcRect l="7603" t="37858" r="6120"/>
          <a:stretch/>
        </p:blipFill>
        <p:spPr>
          <a:xfrm>
            <a:off x="6555545" y="393895"/>
            <a:ext cx="5729220" cy="573962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9429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F5183C-A26A-4229-984A-7FCEB7EE2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3">
            <a:extLst>
              <a:ext uri="{FF2B5EF4-FFF2-40B4-BE49-F238E27FC236}">
                <a16:creationId xmlns:a16="http://schemas.microsoft.com/office/drawing/2014/main" id="{90584BF3-9C68-CC4E-97E5-F05C460AA412}"/>
              </a:ext>
            </a:extLst>
          </p:cNvPr>
          <p:cNvSpPr>
            <a:spLocks noGrp="1"/>
          </p:cNvSpPr>
          <p:nvPr>
            <p:ph type="title"/>
          </p:nvPr>
        </p:nvSpPr>
        <p:spPr>
          <a:xfrm>
            <a:off x="0" y="741241"/>
            <a:ext cx="9603275" cy="1049235"/>
          </a:xfrm>
        </p:spPr>
        <p:txBody>
          <a:bodyPr vert="horz" lIns="91440" tIns="45720" rIns="91440" bIns="45720" rtlCol="0" anchor="t">
            <a:normAutofit/>
          </a:bodyPr>
          <a:lstStyle/>
          <a:p>
            <a:r>
              <a:rPr lang="en-US" dirty="0">
                <a:latin typeface="Adobe Gothic Std B" panose="020B0800000000000000" pitchFamily="34" charset="-128"/>
                <a:ea typeface="Adobe Gothic Std B" panose="020B0800000000000000" pitchFamily="34" charset="-128"/>
              </a:rPr>
              <a:t>Work in groups to discuss the answer to this question.</a:t>
            </a:r>
          </a:p>
        </p:txBody>
      </p:sp>
      <p:sp>
        <p:nvSpPr>
          <p:cNvPr id="6" name="Content Placeholder 5">
            <a:extLst>
              <a:ext uri="{FF2B5EF4-FFF2-40B4-BE49-F238E27FC236}">
                <a16:creationId xmlns:a16="http://schemas.microsoft.com/office/drawing/2014/main" id="{2C4C326A-E6EB-A433-E715-431045E87E23}"/>
              </a:ext>
            </a:extLst>
          </p:cNvPr>
          <p:cNvSpPr>
            <a:spLocks noGrp="1"/>
          </p:cNvSpPr>
          <p:nvPr>
            <p:ph sz="half" idx="2"/>
          </p:nvPr>
        </p:nvSpPr>
        <p:spPr>
          <a:xfrm>
            <a:off x="569843" y="2015734"/>
            <a:ext cx="5051074" cy="4105941"/>
          </a:xfrm>
        </p:spPr>
        <p:txBody>
          <a:bodyPr vert="horz" lIns="91440" tIns="45720" rIns="91440" bIns="45720" rtlCol="0" anchor="t">
            <a:normAutofit/>
          </a:bodyPr>
          <a:lstStyle/>
          <a:p>
            <a:r>
              <a:rPr lang="en-US" dirty="0">
                <a:latin typeface="Adobe Gothic Std B" panose="020B0800000000000000" pitchFamily="34" charset="-128"/>
                <a:ea typeface="Adobe Gothic Std B" panose="020B0800000000000000" pitchFamily="34" charset="-128"/>
              </a:rPr>
              <a:t>This runner will start the competition .</a:t>
            </a:r>
          </a:p>
          <a:p>
            <a:r>
              <a:rPr lang="en-US" dirty="0">
                <a:latin typeface="Adobe Gothic Std B" panose="020B0800000000000000" pitchFamily="34" charset="-128"/>
                <a:ea typeface="Adobe Gothic Std B" panose="020B0800000000000000" pitchFamily="34" charset="-128"/>
              </a:rPr>
              <a:t>Look to the following pictures then answer this question</a:t>
            </a:r>
          </a:p>
          <a:p>
            <a:r>
              <a:rPr lang="en-US" dirty="0">
                <a:latin typeface="Adobe Gothic Std B" panose="020B0800000000000000" pitchFamily="34" charset="-128"/>
                <a:ea typeface="Adobe Gothic Std B" panose="020B0800000000000000" pitchFamily="34" charset="-128"/>
              </a:rPr>
              <a:t>What would a line graph look like if you plotted the distance you had run on the vertical axis and time on the horizontal axis?</a:t>
            </a:r>
          </a:p>
        </p:txBody>
      </p:sp>
      <p:pic>
        <p:nvPicPr>
          <p:cNvPr id="7" name="Content Placeholder 6">
            <a:extLst>
              <a:ext uri="{FF2B5EF4-FFF2-40B4-BE49-F238E27FC236}">
                <a16:creationId xmlns:a16="http://schemas.microsoft.com/office/drawing/2014/main" id="{B0E887B9-F3BE-386F-8FF1-CCBFBD87AF97}"/>
              </a:ext>
            </a:extLst>
          </p:cNvPr>
          <p:cNvPicPr>
            <a:picLocks noGrp="1" noChangeAspect="1"/>
          </p:cNvPicPr>
          <p:nvPr>
            <p:ph sz="half" idx="1"/>
          </p:nvPr>
        </p:nvPicPr>
        <p:blipFill>
          <a:blip r:embed="rId3"/>
          <a:stretch>
            <a:fillRect/>
          </a:stretch>
        </p:blipFill>
        <p:spPr>
          <a:xfrm>
            <a:off x="5824025" y="2545367"/>
            <a:ext cx="2675760" cy="3081709"/>
          </a:xfrm>
          <a:prstGeom prst="rect">
            <a:avLst/>
          </a:prstGeom>
        </p:spPr>
      </p:pic>
      <p:pic>
        <p:nvPicPr>
          <p:cNvPr id="9" name="Picture 8">
            <a:extLst>
              <a:ext uri="{FF2B5EF4-FFF2-40B4-BE49-F238E27FC236}">
                <a16:creationId xmlns:a16="http://schemas.microsoft.com/office/drawing/2014/main" id="{5B13184C-4744-11B7-7D56-268681645D23}"/>
              </a:ext>
            </a:extLst>
          </p:cNvPr>
          <p:cNvPicPr>
            <a:picLocks noChangeAspect="1"/>
          </p:cNvPicPr>
          <p:nvPr/>
        </p:nvPicPr>
        <p:blipFill>
          <a:blip r:embed="rId4"/>
          <a:stretch>
            <a:fillRect/>
          </a:stretch>
        </p:blipFill>
        <p:spPr>
          <a:xfrm>
            <a:off x="8549738" y="3823337"/>
            <a:ext cx="2945157" cy="2071026"/>
          </a:xfrm>
          <a:prstGeom prst="rect">
            <a:avLst/>
          </a:prstGeom>
        </p:spPr>
      </p:pic>
      <p:pic>
        <p:nvPicPr>
          <p:cNvPr id="8" name="Picture 7">
            <a:extLst>
              <a:ext uri="{FF2B5EF4-FFF2-40B4-BE49-F238E27FC236}">
                <a16:creationId xmlns:a16="http://schemas.microsoft.com/office/drawing/2014/main" id="{050CBBE6-44BE-9A9B-9457-6A1A9BDB390D}"/>
              </a:ext>
            </a:extLst>
          </p:cNvPr>
          <p:cNvPicPr>
            <a:picLocks noChangeAspect="1"/>
          </p:cNvPicPr>
          <p:nvPr/>
        </p:nvPicPr>
        <p:blipFill>
          <a:blip r:embed="rId5"/>
          <a:stretch>
            <a:fillRect/>
          </a:stretch>
        </p:blipFill>
        <p:spPr>
          <a:xfrm>
            <a:off x="8499784" y="2026141"/>
            <a:ext cx="2945157" cy="1683973"/>
          </a:xfrm>
          <a:prstGeom prst="rect">
            <a:avLst/>
          </a:prstGeom>
        </p:spPr>
      </p:pic>
      <p:pic>
        <p:nvPicPr>
          <p:cNvPr id="2" name="Picture 1">
            <a:extLst>
              <a:ext uri="{FF2B5EF4-FFF2-40B4-BE49-F238E27FC236}">
                <a16:creationId xmlns:a16="http://schemas.microsoft.com/office/drawing/2014/main" id="{87B63063-D0B4-F686-6D35-051D14EED5AC}"/>
              </a:ext>
            </a:extLst>
          </p:cNvPr>
          <p:cNvPicPr>
            <a:picLocks noChangeAspect="1"/>
          </p:cNvPicPr>
          <p:nvPr/>
        </p:nvPicPr>
        <p:blipFill>
          <a:blip r:embed="rId6"/>
          <a:stretch>
            <a:fillRect/>
          </a:stretch>
        </p:blipFill>
        <p:spPr>
          <a:xfrm>
            <a:off x="9163319" y="62509"/>
            <a:ext cx="2857500" cy="1600200"/>
          </a:xfrm>
          <a:prstGeom prst="rect">
            <a:avLst/>
          </a:prstGeom>
        </p:spPr>
      </p:pic>
      <p:pic>
        <p:nvPicPr>
          <p:cNvPr id="5" name="Picture 4" descr="Logo&#10;&#10;Description automatically generated">
            <a:extLst>
              <a:ext uri="{FF2B5EF4-FFF2-40B4-BE49-F238E27FC236}">
                <a16:creationId xmlns:a16="http://schemas.microsoft.com/office/drawing/2014/main" id="{C5AB8AFB-28A0-0170-CDBD-56C881DE48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0450" y="5777010"/>
            <a:ext cx="2201936" cy="1041587"/>
          </a:xfrm>
          <a:prstGeom prst="rect">
            <a:avLst/>
          </a:prstGeom>
        </p:spPr>
      </p:pic>
      <p:pic>
        <p:nvPicPr>
          <p:cNvPr id="10" name="Picture 9">
            <a:extLst>
              <a:ext uri="{FF2B5EF4-FFF2-40B4-BE49-F238E27FC236}">
                <a16:creationId xmlns:a16="http://schemas.microsoft.com/office/drawing/2014/main" id="{D9709812-BD78-75B7-C923-7F3C01D18BFD}"/>
              </a:ext>
            </a:extLst>
          </p:cNvPr>
          <p:cNvPicPr>
            <a:picLocks noChangeAspect="1"/>
          </p:cNvPicPr>
          <p:nvPr/>
        </p:nvPicPr>
        <p:blipFill>
          <a:blip r:embed="rId8"/>
          <a:stretch>
            <a:fillRect/>
          </a:stretch>
        </p:blipFill>
        <p:spPr>
          <a:xfrm>
            <a:off x="-177216" y="2791925"/>
            <a:ext cx="4133850" cy="4133850"/>
          </a:xfrm>
          <a:prstGeom prst="rect">
            <a:avLst/>
          </a:prstGeom>
        </p:spPr>
      </p:pic>
    </p:spTree>
    <p:extLst>
      <p:ext uri="{BB962C8B-B14F-4D97-AF65-F5344CB8AC3E}">
        <p14:creationId xmlns:p14="http://schemas.microsoft.com/office/powerpoint/2010/main" val="407125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1000"/>
                                        <p:tgtEl>
                                          <p:spTgt spid="6">
                                            <p:txEl>
                                              <p:pRg st="1" end="1"/>
                                            </p:txEl>
                                          </p:spTgt>
                                        </p:tgtEl>
                                      </p:cBhvr>
                                    </p:animEffect>
                                    <p:anim calcmode="lin" valueType="num">
                                      <p:cBhvr>
                                        <p:cTn id="4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fade">
                                      <p:cBhvr>
                                        <p:cTn id="46" dur="1000"/>
                                        <p:tgtEl>
                                          <p:spTgt spid="6">
                                            <p:txEl>
                                              <p:pRg st="2" end="2"/>
                                            </p:txEl>
                                          </p:spTgt>
                                        </p:tgtEl>
                                      </p:cBhvr>
                                    </p:animEffect>
                                    <p:anim calcmode="lin" valueType="num">
                                      <p:cBhvr>
                                        <p:cTn id="4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68C1CE-A62C-D1CC-D96E-0EF3B0F32728}"/>
              </a:ext>
            </a:extLst>
          </p:cNvPr>
          <p:cNvSpPr>
            <a:spLocks noGrp="1"/>
          </p:cNvSpPr>
          <p:nvPr>
            <p:ph type="title"/>
          </p:nvPr>
        </p:nvSpPr>
        <p:spPr/>
        <p:txBody>
          <a:bodyPr/>
          <a:lstStyle/>
          <a:p>
            <a:pPr algn="ctr"/>
            <a:r>
              <a:rPr lang="en-US" dirty="0"/>
              <a:t>Describe the speed of a moving object by using this graph</a:t>
            </a:r>
          </a:p>
        </p:txBody>
      </p:sp>
      <p:pic>
        <p:nvPicPr>
          <p:cNvPr id="7" name="Content Placeholder 6">
            <a:extLst>
              <a:ext uri="{FF2B5EF4-FFF2-40B4-BE49-F238E27FC236}">
                <a16:creationId xmlns:a16="http://schemas.microsoft.com/office/drawing/2014/main" id="{A81B1A73-4289-E555-77D2-46698F16E7B3}"/>
              </a:ext>
            </a:extLst>
          </p:cNvPr>
          <p:cNvPicPr>
            <a:picLocks noGrp="1" noChangeAspect="1"/>
          </p:cNvPicPr>
          <p:nvPr>
            <p:ph idx="1"/>
          </p:nvPr>
        </p:nvPicPr>
        <p:blipFill rotWithShape="1">
          <a:blip r:embed="rId2"/>
          <a:srcRect t="19854" b="21015"/>
          <a:stretch/>
        </p:blipFill>
        <p:spPr>
          <a:xfrm>
            <a:off x="2377566" y="1853754"/>
            <a:ext cx="7751299" cy="4307894"/>
          </a:xfrm>
          <a:prstGeom prst="rect">
            <a:avLst/>
          </a:prstGeom>
        </p:spPr>
      </p:pic>
      <p:sp>
        <p:nvSpPr>
          <p:cNvPr id="8" name="Rectangle: Rounded Corners 7">
            <a:extLst>
              <a:ext uri="{FF2B5EF4-FFF2-40B4-BE49-F238E27FC236}">
                <a16:creationId xmlns:a16="http://schemas.microsoft.com/office/drawing/2014/main" id="{26CFC294-C9C4-7149-7D44-60B6AD4DC062}"/>
              </a:ext>
            </a:extLst>
          </p:cNvPr>
          <p:cNvSpPr/>
          <p:nvPr/>
        </p:nvSpPr>
        <p:spPr>
          <a:xfrm rot="16200000">
            <a:off x="2623626" y="3691445"/>
            <a:ext cx="1914531" cy="40317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Distance (meters)</a:t>
            </a:r>
          </a:p>
        </p:txBody>
      </p:sp>
      <p:pic>
        <p:nvPicPr>
          <p:cNvPr id="3" name="Picture 2" descr="A picture containing text, clipart&#10;&#10;Description automatically generated">
            <a:extLst>
              <a:ext uri="{FF2B5EF4-FFF2-40B4-BE49-F238E27FC236}">
                <a16:creationId xmlns:a16="http://schemas.microsoft.com/office/drawing/2014/main" id="{A4671C5D-2C28-43EB-FB43-37B91E120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73147"/>
            <a:ext cx="2623930" cy="1359899"/>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793587DA-C1E2-9949-4DC0-73636B161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1775" y="4206322"/>
            <a:ext cx="1800225" cy="2533650"/>
          </a:xfrm>
          <a:prstGeom prst="rect">
            <a:avLst/>
          </a:prstGeom>
        </p:spPr>
      </p:pic>
    </p:spTree>
    <p:extLst>
      <p:ext uri="{BB962C8B-B14F-4D97-AF65-F5344CB8AC3E}">
        <p14:creationId xmlns:p14="http://schemas.microsoft.com/office/powerpoint/2010/main" val="346970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8CEF14-143D-9254-6D6F-123E46199E57}"/>
              </a:ext>
            </a:extLst>
          </p:cNvPr>
          <p:cNvSpPr>
            <a:spLocks noGrp="1"/>
          </p:cNvSpPr>
          <p:nvPr>
            <p:ph type="title"/>
          </p:nvPr>
        </p:nvSpPr>
        <p:spPr/>
        <p:txBody>
          <a:bodyPr/>
          <a:lstStyle/>
          <a:p>
            <a:pPr algn="ctr"/>
            <a:r>
              <a:rPr lang="en-US" dirty="0"/>
              <a:t>Distance/time graph</a:t>
            </a:r>
          </a:p>
        </p:txBody>
      </p:sp>
      <p:pic>
        <p:nvPicPr>
          <p:cNvPr id="7" name="Content Placeholder 6">
            <a:extLst>
              <a:ext uri="{FF2B5EF4-FFF2-40B4-BE49-F238E27FC236}">
                <a16:creationId xmlns:a16="http://schemas.microsoft.com/office/drawing/2014/main" id="{566FD4D4-9A4E-AC65-B808-6652C8E735EF}"/>
              </a:ext>
            </a:extLst>
          </p:cNvPr>
          <p:cNvPicPr>
            <a:picLocks noGrp="1" noChangeAspect="1"/>
          </p:cNvPicPr>
          <p:nvPr>
            <p:ph idx="1"/>
          </p:nvPr>
        </p:nvPicPr>
        <p:blipFill>
          <a:blip r:embed="rId2"/>
          <a:stretch>
            <a:fillRect/>
          </a:stretch>
        </p:blipFill>
        <p:spPr>
          <a:xfrm>
            <a:off x="1252026" y="1853754"/>
            <a:ext cx="9802828" cy="489873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55328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8DA3-5D0C-1DC3-0378-CED4B344C954}"/>
              </a:ext>
            </a:extLst>
          </p:cNvPr>
          <p:cNvSpPr>
            <a:spLocks noGrp="1"/>
          </p:cNvSpPr>
          <p:nvPr>
            <p:ph type="title"/>
          </p:nvPr>
        </p:nvSpPr>
        <p:spPr>
          <a:xfrm>
            <a:off x="129215" y="509097"/>
            <a:ext cx="9603275" cy="1049235"/>
          </a:xfrm>
        </p:spPr>
        <p:txBody>
          <a:bodyPr/>
          <a:lstStyle/>
          <a:p>
            <a:r>
              <a:rPr lang="en-US" dirty="0"/>
              <a:t>How to understand distance/time graph</a:t>
            </a:r>
          </a:p>
        </p:txBody>
      </p:sp>
      <p:pic>
        <p:nvPicPr>
          <p:cNvPr id="4" name="Content Placeholder 3">
            <a:extLst>
              <a:ext uri="{FF2B5EF4-FFF2-40B4-BE49-F238E27FC236}">
                <a16:creationId xmlns:a16="http://schemas.microsoft.com/office/drawing/2014/main" id="{58249A43-C7FE-FED1-5AFF-435384A454CB}"/>
              </a:ext>
            </a:extLst>
          </p:cNvPr>
          <p:cNvPicPr>
            <a:picLocks noGrp="1" noChangeAspect="1"/>
          </p:cNvPicPr>
          <p:nvPr>
            <p:ph idx="1"/>
          </p:nvPr>
        </p:nvPicPr>
        <p:blipFill>
          <a:blip r:embed="rId2"/>
          <a:stretch>
            <a:fillRect/>
          </a:stretch>
        </p:blipFill>
        <p:spPr>
          <a:xfrm>
            <a:off x="246901" y="1853754"/>
            <a:ext cx="8196004" cy="4533794"/>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A picture containing text, stationary, envelope, businesscard&#10;&#10;Description automatically generated">
            <a:extLst>
              <a:ext uri="{FF2B5EF4-FFF2-40B4-BE49-F238E27FC236}">
                <a16:creationId xmlns:a16="http://schemas.microsoft.com/office/drawing/2014/main" id="{1B1A0D10-439A-8542-A64D-DD043BAF9514}"/>
              </a:ext>
            </a:extLst>
          </p:cNvPr>
          <p:cNvPicPr>
            <a:picLocks noChangeAspect="1"/>
          </p:cNvPicPr>
          <p:nvPr/>
        </p:nvPicPr>
        <p:blipFill rotWithShape="1">
          <a:blip r:embed="rId3">
            <a:extLst>
              <a:ext uri="{28A0092B-C50C-407E-A947-70E740481C1C}">
                <a14:useLocalDpi xmlns:a14="http://schemas.microsoft.com/office/drawing/2010/main" val="0"/>
              </a:ext>
            </a:extLst>
          </a:blip>
          <a:srcRect l="15970" t="17392" r="11899" b="16871"/>
          <a:stretch/>
        </p:blipFill>
        <p:spPr>
          <a:xfrm>
            <a:off x="9408516" y="2926080"/>
            <a:ext cx="2177407" cy="2126982"/>
          </a:xfrm>
          <a:prstGeom prst="rect">
            <a:avLst/>
          </a:prstGeom>
        </p:spPr>
      </p:pic>
      <p:sp>
        <p:nvSpPr>
          <p:cNvPr id="7" name="TextBox 6">
            <a:extLst>
              <a:ext uri="{FF2B5EF4-FFF2-40B4-BE49-F238E27FC236}">
                <a16:creationId xmlns:a16="http://schemas.microsoft.com/office/drawing/2014/main" id="{B3B15210-1D77-E8A3-55F3-527BF1F5E041}"/>
              </a:ext>
            </a:extLst>
          </p:cNvPr>
          <p:cNvSpPr txBox="1"/>
          <p:nvPr/>
        </p:nvSpPr>
        <p:spPr>
          <a:xfrm rot="21372907">
            <a:off x="9486608" y="3207488"/>
            <a:ext cx="2021223" cy="1754326"/>
          </a:xfrm>
          <a:prstGeom prst="rect">
            <a:avLst/>
          </a:prstGeom>
          <a:noFill/>
        </p:spPr>
        <p:txBody>
          <a:bodyPr wrap="square" rtlCol="0">
            <a:spAutoFit/>
          </a:bodyPr>
          <a:lstStyle/>
          <a:p>
            <a:r>
              <a:rPr lang="en-US" b="1" dirty="0"/>
              <a:t>Look to the following graph mention some ways to describe the motion of this car</a:t>
            </a:r>
          </a:p>
        </p:txBody>
      </p:sp>
      <p:pic>
        <p:nvPicPr>
          <p:cNvPr id="9" name="Picture 8" descr="Logo&#10;&#10;Description automatically generated">
            <a:extLst>
              <a:ext uri="{FF2B5EF4-FFF2-40B4-BE49-F238E27FC236}">
                <a16:creationId xmlns:a16="http://schemas.microsoft.com/office/drawing/2014/main" id="{9D6B128A-1AC4-A43D-AA4F-47E6F5A8F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5378" y="44633"/>
            <a:ext cx="2177407" cy="1763737"/>
          </a:xfrm>
          <a:prstGeom prst="rect">
            <a:avLst/>
          </a:prstGeom>
        </p:spPr>
      </p:pic>
      <p:pic>
        <p:nvPicPr>
          <p:cNvPr id="11" name="Picture 10" descr="Logo&#10;&#10;Description automatically generated">
            <a:extLst>
              <a:ext uri="{FF2B5EF4-FFF2-40B4-BE49-F238E27FC236}">
                <a16:creationId xmlns:a16="http://schemas.microsoft.com/office/drawing/2014/main" id="{38E2BA7D-DD38-2E02-721E-CF67C15F8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2490" y="5524734"/>
            <a:ext cx="2286000" cy="1200710"/>
          </a:xfrm>
          <a:prstGeom prst="rect">
            <a:avLst/>
          </a:prstGeom>
        </p:spPr>
      </p:pic>
    </p:spTree>
    <p:extLst>
      <p:ext uri="{BB962C8B-B14F-4D97-AF65-F5344CB8AC3E}">
        <p14:creationId xmlns:p14="http://schemas.microsoft.com/office/powerpoint/2010/main" val="230509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2CF39-0304-B4AD-4382-E0EC3AD917C5}"/>
              </a:ext>
            </a:extLst>
          </p:cNvPr>
          <p:cNvSpPr>
            <a:spLocks noGrp="1"/>
          </p:cNvSpPr>
          <p:nvPr>
            <p:ph type="title"/>
          </p:nvPr>
        </p:nvSpPr>
        <p:spPr>
          <a:xfrm>
            <a:off x="66261" y="989506"/>
            <a:ext cx="9605635" cy="1059305"/>
          </a:xfrm>
        </p:spPr>
        <p:txBody>
          <a:bodyPr/>
          <a:lstStyle/>
          <a:p>
            <a:r>
              <a:rPr lang="en-US" dirty="0"/>
              <a:t>How to understand distance/time graph</a:t>
            </a:r>
          </a:p>
        </p:txBody>
      </p:sp>
      <p:sp>
        <p:nvSpPr>
          <p:cNvPr id="5" name="Content Placeholder 4">
            <a:extLst>
              <a:ext uri="{FF2B5EF4-FFF2-40B4-BE49-F238E27FC236}">
                <a16:creationId xmlns:a16="http://schemas.microsoft.com/office/drawing/2014/main" id="{6D9C2D11-BB5D-5B14-1B5F-E36D2E56FE8B}"/>
              </a:ext>
            </a:extLst>
          </p:cNvPr>
          <p:cNvSpPr>
            <a:spLocks noGrp="1"/>
          </p:cNvSpPr>
          <p:nvPr>
            <p:ph sz="half" idx="1"/>
          </p:nvPr>
        </p:nvSpPr>
        <p:spPr>
          <a:xfrm>
            <a:off x="0" y="2010878"/>
            <a:ext cx="6997148" cy="4244148"/>
          </a:xfrm>
        </p:spPr>
        <p:txBody>
          <a:bodyPr>
            <a:normAutofit/>
          </a:bodyPr>
          <a:lstStyle/>
          <a:p>
            <a:r>
              <a:rPr lang="en-US" dirty="0"/>
              <a:t>Divide the graph into points (stations)</a:t>
            </a:r>
          </a:p>
          <a:p>
            <a:r>
              <a:rPr lang="en-US" dirty="0"/>
              <a:t>This is a distance/time graph. It shows the journey of a car from a starting position, A, to a destination, C. </a:t>
            </a:r>
          </a:p>
          <a:p>
            <a:r>
              <a:rPr lang="en-US" dirty="0"/>
              <a:t>The car then returns to its starting position.</a:t>
            </a:r>
          </a:p>
          <a:p>
            <a:r>
              <a:rPr lang="en-US" dirty="0"/>
              <a:t>At the starting position, A, the car has travelled zero distance. The car travels at a constant speed away from the starting position to point B. When moving at constant speed, the car travels the same distance in each second. </a:t>
            </a:r>
            <a:r>
              <a:rPr lang="en-US" dirty="0">
                <a:solidFill>
                  <a:srgbClr val="FF0000"/>
                </a:solidFill>
              </a:rPr>
              <a:t>The distance from A increases with time</a:t>
            </a:r>
            <a:r>
              <a:rPr lang="en-US" dirty="0"/>
              <a:t>. The </a:t>
            </a:r>
            <a:r>
              <a:rPr lang="en-US" dirty="0">
                <a:solidFill>
                  <a:srgbClr val="FF0000"/>
                </a:solidFill>
              </a:rPr>
              <a:t>distance/time graph show this as a straight, upward sloping line.</a:t>
            </a:r>
          </a:p>
          <a:p>
            <a:endParaRPr lang="en-US" dirty="0"/>
          </a:p>
        </p:txBody>
      </p:sp>
      <p:pic>
        <p:nvPicPr>
          <p:cNvPr id="11" name="Content Placeholder 10">
            <a:extLst>
              <a:ext uri="{FF2B5EF4-FFF2-40B4-BE49-F238E27FC236}">
                <a16:creationId xmlns:a16="http://schemas.microsoft.com/office/drawing/2014/main" id="{0B839A34-C721-3BD0-9B78-45EB0F27FAD1}"/>
              </a:ext>
            </a:extLst>
          </p:cNvPr>
          <p:cNvPicPr>
            <a:picLocks noGrp="1" noChangeAspect="1"/>
          </p:cNvPicPr>
          <p:nvPr>
            <p:ph sz="half" idx="2"/>
          </p:nvPr>
        </p:nvPicPr>
        <p:blipFill rotWithShape="1">
          <a:blip r:embed="rId2"/>
          <a:srcRect l="13960" t="43667" r="30617" b="10546"/>
          <a:stretch/>
        </p:blipFill>
        <p:spPr>
          <a:xfrm>
            <a:off x="6997149" y="2236966"/>
            <a:ext cx="5194852" cy="3116912"/>
          </a:xfrm>
        </p:spPr>
      </p:pic>
      <p:pic>
        <p:nvPicPr>
          <p:cNvPr id="3" name="Picture 2" descr="A picture containing text, clipart&#10;&#10;Description automatically generated">
            <a:extLst>
              <a:ext uri="{FF2B5EF4-FFF2-40B4-BE49-F238E27FC236}">
                <a16:creationId xmlns:a16="http://schemas.microsoft.com/office/drawing/2014/main" id="{EA0D21FC-8E12-A1D8-E8C8-C9FA6BD59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852" y="5798695"/>
            <a:ext cx="3187148" cy="1059305"/>
          </a:xfrm>
          <a:prstGeom prst="rect">
            <a:avLst/>
          </a:prstGeom>
        </p:spPr>
      </p:pic>
      <p:pic>
        <p:nvPicPr>
          <p:cNvPr id="7" name="Picture 6" descr="Logo&#10;&#10;Description automatically generated">
            <a:extLst>
              <a:ext uri="{FF2B5EF4-FFF2-40B4-BE49-F238E27FC236}">
                <a16:creationId xmlns:a16="http://schemas.microsoft.com/office/drawing/2014/main" id="{DAC86552-AFDB-82AB-E2B3-A6A52B128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253012"/>
            <a:ext cx="2908851" cy="1491175"/>
          </a:xfrm>
          <a:prstGeom prst="rect">
            <a:avLst/>
          </a:prstGeom>
        </p:spPr>
      </p:pic>
    </p:spTree>
    <p:extLst>
      <p:ext uri="{BB962C8B-B14F-4D97-AF65-F5344CB8AC3E}">
        <p14:creationId xmlns:p14="http://schemas.microsoft.com/office/powerpoint/2010/main" val="2712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barn(inVertical)">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1000"/>
                                        <p:tgtEl>
                                          <p:spTgt spid="5">
                                            <p:txEl>
                                              <p:pRg st="3" end="3"/>
                                            </p:txEl>
                                          </p:spTgt>
                                        </p:tgtEl>
                                      </p:cBhvr>
                                    </p:animEffect>
                                    <p:anim calcmode="lin" valueType="num">
                                      <p:cBhvr>
                                        <p:cTn id="3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995B-794D-7CF8-0282-7A19E065DFB1}"/>
              </a:ext>
            </a:extLst>
          </p:cNvPr>
          <p:cNvSpPr>
            <a:spLocks noGrp="1"/>
          </p:cNvSpPr>
          <p:nvPr>
            <p:ph type="title"/>
          </p:nvPr>
        </p:nvSpPr>
        <p:spPr>
          <a:xfrm>
            <a:off x="106018" y="768945"/>
            <a:ext cx="9605635" cy="1059305"/>
          </a:xfrm>
        </p:spPr>
        <p:txBody>
          <a:bodyPr/>
          <a:lstStyle/>
          <a:p>
            <a:r>
              <a:rPr lang="en-US" dirty="0"/>
              <a:t>How to understand distance/time graph</a:t>
            </a:r>
          </a:p>
        </p:txBody>
      </p:sp>
      <p:sp>
        <p:nvSpPr>
          <p:cNvPr id="3" name="Content Placeholder 2">
            <a:extLst>
              <a:ext uri="{FF2B5EF4-FFF2-40B4-BE49-F238E27FC236}">
                <a16:creationId xmlns:a16="http://schemas.microsoft.com/office/drawing/2014/main" id="{8F15748A-E13A-A88B-A01C-0E886E410946}"/>
              </a:ext>
            </a:extLst>
          </p:cNvPr>
          <p:cNvSpPr>
            <a:spLocks noGrp="1"/>
          </p:cNvSpPr>
          <p:nvPr>
            <p:ph sz="half" idx="1"/>
          </p:nvPr>
        </p:nvSpPr>
        <p:spPr>
          <a:xfrm>
            <a:off x="106018" y="2010878"/>
            <a:ext cx="6307482" cy="4042233"/>
          </a:xfrm>
        </p:spPr>
        <p:txBody>
          <a:bodyPr>
            <a:normAutofit fontScale="92500"/>
          </a:bodyPr>
          <a:lstStyle/>
          <a:p>
            <a:r>
              <a:rPr lang="en-US" sz="2400" dirty="0"/>
              <a:t>The car stops at B. It is stationary.</a:t>
            </a:r>
          </a:p>
          <a:p>
            <a:r>
              <a:rPr lang="en-US" sz="2400" dirty="0"/>
              <a:t> Stationary means not moving, with a speed of zero. </a:t>
            </a:r>
          </a:p>
          <a:p>
            <a:r>
              <a:rPr lang="en-US" sz="2400" dirty="0"/>
              <a:t>You can also use the term at rest to mean stationary. </a:t>
            </a:r>
          </a:p>
          <a:p>
            <a:r>
              <a:rPr lang="en-US" sz="2400" dirty="0"/>
              <a:t>The </a:t>
            </a:r>
            <a:r>
              <a:rPr lang="en-US" sz="2400" dirty="0">
                <a:solidFill>
                  <a:srgbClr val="FF0000"/>
                </a:solidFill>
              </a:rPr>
              <a:t>distance</a:t>
            </a:r>
            <a:r>
              <a:rPr lang="en-US" sz="2400" dirty="0"/>
              <a:t> of the car from </a:t>
            </a:r>
            <a:r>
              <a:rPr lang="en-US" sz="2400" dirty="0">
                <a:solidFill>
                  <a:srgbClr val="FF0000"/>
                </a:solidFill>
              </a:rPr>
              <a:t>A</a:t>
            </a:r>
            <a:r>
              <a:rPr lang="en-US" sz="2400" dirty="0"/>
              <a:t> </a:t>
            </a:r>
            <a:r>
              <a:rPr lang="en-US" sz="2400" dirty="0">
                <a:solidFill>
                  <a:srgbClr val="FF0000"/>
                </a:solidFill>
              </a:rPr>
              <a:t>does not change</a:t>
            </a:r>
            <a:r>
              <a:rPr lang="en-US" sz="2400" dirty="0"/>
              <a:t> when the object is stationary, but </a:t>
            </a:r>
            <a:r>
              <a:rPr lang="en-US" sz="2400" dirty="0">
                <a:solidFill>
                  <a:srgbClr val="FF0000"/>
                </a:solidFill>
              </a:rPr>
              <a:t>time still passes</a:t>
            </a:r>
            <a:r>
              <a:rPr lang="en-US" sz="2400" dirty="0"/>
              <a:t>. </a:t>
            </a:r>
            <a:r>
              <a:rPr lang="en-US" sz="2400" dirty="0">
                <a:solidFill>
                  <a:srgbClr val="FF0000"/>
                </a:solidFill>
              </a:rPr>
              <a:t>The distance/time graph shows a straight line that is horizontal.</a:t>
            </a:r>
          </a:p>
        </p:txBody>
      </p:sp>
      <p:pic>
        <p:nvPicPr>
          <p:cNvPr id="5" name="Content Placeholder 4">
            <a:extLst>
              <a:ext uri="{FF2B5EF4-FFF2-40B4-BE49-F238E27FC236}">
                <a16:creationId xmlns:a16="http://schemas.microsoft.com/office/drawing/2014/main" id="{DA5461A8-41FC-E762-1A58-5DE5395B27E7}"/>
              </a:ext>
            </a:extLst>
          </p:cNvPr>
          <p:cNvPicPr>
            <a:picLocks noGrp="1" noChangeAspect="1"/>
          </p:cNvPicPr>
          <p:nvPr>
            <p:ph sz="half" idx="2"/>
          </p:nvPr>
        </p:nvPicPr>
        <p:blipFill>
          <a:blip r:embed="rId2"/>
          <a:stretch>
            <a:fillRect/>
          </a:stretch>
        </p:blipFill>
        <p:spPr>
          <a:xfrm>
            <a:off x="6413500" y="2376133"/>
            <a:ext cx="4645025" cy="2724859"/>
          </a:xfrm>
          <a:prstGeom prst="rect">
            <a:avLst/>
          </a:prstGeom>
        </p:spPr>
      </p:pic>
      <p:pic>
        <p:nvPicPr>
          <p:cNvPr id="4" name="Picture 3">
            <a:extLst>
              <a:ext uri="{FF2B5EF4-FFF2-40B4-BE49-F238E27FC236}">
                <a16:creationId xmlns:a16="http://schemas.microsoft.com/office/drawing/2014/main" id="{31CE00EC-08E1-F33D-C600-68D0F57311A8}"/>
              </a:ext>
            </a:extLst>
          </p:cNvPr>
          <p:cNvPicPr>
            <a:picLocks noChangeAspect="1"/>
          </p:cNvPicPr>
          <p:nvPr/>
        </p:nvPicPr>
        <p:blipFill>
          <a:blip r:embed="rId3"/>
          <a:stretch>
            <a:fillRect/>
          </a:stretch>
        </p:blipFill>
        <p:spPr>
          <a:xfrm>
            <a:off x="9283956" y="72980"/>
            <a:ext cx="2908044" cy="1487553"/>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F673CB87-15FC-5EF0-E67F-B3DB24ABE6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852" y="5798695"/>
            <a:ext cx="3187148" cy="1059305"/>
          </a:xfrm>
          <a:prstGeom prst="rect">
            <a:avLst/>
          </a:prstGeom>
        </p:spPr>
      </p:pic>
    </p:spTree>
    <p:extLst>
      <p:ext uri="{BB962C8B-B14F-4D97-AF65-F5344CB8AC3E}">
        <p14:creationId xmlns:p14="http://schemas.microsoft.com/office/powerpoint/2010/main" val="19906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D15E-BEDA-6A06-C21C-337CCB38B5DD}"/>
              </a:ext>
            </a:extLst>
          </p:cNvPr>
          <p:cNvSpPr>
            <a:spLocks noGrp="1"/>
          </p:cNvSpPr>
          <p:nvPr>
            <p:ph type="title"/>
          </p:nvPr>
        </p:nvSpPr>
        <p:spPr>
          <a:xfrm>
            <a:off x="0" y="797033"/>
            <a:ext cx="9605635" cy="1059305"/>
          </a:xfrm>
        </p:spPr>
        <p:txBody>
          <a:bodyPr/>
          <a:lstStyle/>
          <a:p>
            <a:r>
              <a:rPr lang="en-US" dirty="0"/>
              <a:t>How to understand distance/time graph</a:t>
            </a:r>
          </a:p>
        </p:txBody>
      </p:sp>
      <p:sp>
        <p:nvSpPr>
          <p:cNvPr id="3" name="Content Placeholder 2">
            <a:extLst>
              <a:ext uri="{FF2B5EF4-FFF2-40B4-BE49-F238E27FC236}">
                <a16:creationId xmlns:a16="http://schemas.microsoft.com/office/drawing/2014/main" id="{B96ED99A-1541-A6D0-2D8C-24F0DBCF2B44}"/>
              </a:ext>
            </a:extLst>
          </p:cNvPr>
          <p:cNvSpPr>
            <a:spLocks noGrp="1"/>
          </p:cNvSpPr>
          <p:nvPr>
            <p:ph sz="half" idx="1"/>
          </p:nvPr>
        </p:nvSpPr>
        <p:spPr>
          <a:xfrm>
            <a:off x="397565" y="2010878"/>
            <a:ext cx="5694918" cy="4151383"/>
          </a:xfrm>
        </p:spPr>
        <p:txBody>
          <a:bodyPr>
            <a:normAutofit fontScale="92500"/>
          </a:bodyPr>
          <a:lstStyle/>
          <a:p>
            <a:r>
              <a:rPr lang="en-US" sz="2800" dirty="0"/>
              <a:t>The car starts again and moves at a constant speed to its destination, C. </a:t>
            </a:r>
          </a:p>
          <a:p>
            <a:r>
              <a:rPr lang="en-US" sz="2800" dirty="0"/>
              <a:t>It moves faster than when it travelled between A and B, meaning that it travels </a:t>
            </a:r>
            <a:r>
              <a:rPr lang="en-US" sz="2800" dirty="0">
                <a:solidFill>
                  <a:srgbClr val="C00000"/>
                </a:solidFill>
              </a:rPr>
              <a:t>a greater distance each second</a:t>
            </a:r>
            <a:r>
              <a:rPr lang="en-US" sz="2800" dirty="0"/>
              <a:t>. </a:t>
            </a:r>
          </a:p>
          <a:p>
            <a:r>
              <a:rPr lang="en-US" sz="2800" dirty="0"/>
              <a:t>So, </a:t>
            </a:r>
            <a:r>
              <a:rPr lang="en-US" sz="2800" dirty="0">
                <a:solidFill>
                  <a:srgbClr val="C00000"/>
                </a:solidFill>
              </a:rPr>
              <a:t>the distance/time graph shows this as a steeper, straight, upward sloping line.</a:t>
            </a:r>
          </a:p>
        </p:txBody>
      </p:sp>
      <p:pic>
        <p:nvPicPr>
          <p:cNvPr id="5" name="Content Placeholder 4">
            <a:extLst>
              <a:ext uri="{FF2B5EF4-FFF2-40B4-BE49-F238E27FC236}">
                <a16:creationId xmlns:a16="http://schemas.microsoft.com/office/drawing/2014/main" id="{0E456D16-39C5-9C7B-518D-9BAFF34FC5C3}"/>
              </a:ext>
            </a:extLst>
          </p:cNvPr>
          <p:cNvPicPr>
            <a:picLocks noGrp="1" noChangeAspect="1"/>
          </p:cNvPicPr>
          <p:nvPr>
            <p:ph sz="half" idx="2"/>
          </p:nvPr>
        </p:nvPicPr>
        <p:blipFill>
          <a:blip r:embed="rId2"/>
          <a:stretch>
            <a:fillRect/>
          </a:stretch>
        </p:blipFill>
        <p:spPr>
          <a:xfrm>
            <a:off x="6413500" y="2376144"/>
            <a:ext cx="4645025" cy="2724837"/>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52AEB176-3F99-B4F0-EEB2-9B7332033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852" y="5798695"/>
            <a:ext cx="3187148" cy="1059305"/>
          </a:xfrm>
          <a:prstGeom prst="rect">
            <a:avLst/>
          </a:prstGeom>
        </p:spPr>
      </p:pic>
      <p:pic>
        <p:nvPicPr>
          <p:cNvPr id="6" name="Picture 5">
            <a:extLst>
              <a:ext uri="{FF2B5EF4-FFF2-40B4-BE49-F238E27FC236}">
                <a16:creationId xmlns:a16="http://schemas.microsoft.com/office/drawing/2014/main" id="{11A139DC-B4DE-163B-EA7E-6F13B394DE41}"/>
              </a:ext>
            </a:extLst>
          </p:cNvPr>
          <p:cNvPicPr>
            <a:picLocks noChangeAspect="1"/>
          </p:cNvPicPr>
          <p:nvPr/>
        </p:nvPicPr>
        <p:blipFill>
          <a:blip r:embed="rId4"/>
          <a:stretch>
            <a:fillRect/>
          </a:stretch>
        </p:blipFill>
        <p:spPr>
          <a:xfrm>
            <a:off x="9144404" y="99319"/>
            <a:ext cx="2908044" cy="1487553"/>
          </a:xfrm>
          <a:prstGeom prst="rect">
            <a:avLst/>
          </a:prstGeom>
        </p:spPr>
      </p:pic>
    </p:spTree>
    <p:extLst>
      <p:ext uri="{BB962C8B-B14F-4D97-AF65-F5344CB8AC3E}">
        <p14:creationId xmlns:p14="http://schemas.microsoft.com/office/powerpoint/2010/main" val="6773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5ED3-26D3-40F8-9395-EB23D5D7629A}"/>
              </a:ext>
            </a:extLst>
          </p:cNvPr>
          <p:cNvSpPr>
            <a:spLocks noGrp="1"/>
          </p:cNvSpPr>
          <p:nvPr>
            <p:ph type="title"/>
          </p:nvPr>
        </p:nvSpPr>
        <p:spPr>
          <a:xfrm>
            <a:off x="140921" y="797033"/>
            <a:ext cx="9605635" cy="1059305"/>
          </a:xfrm>
        </p:spPr>
        <p:txBody>
          <a:bodyPr/>
          <a:lstStyle/>
          <a:p>
            <a:r>
              <a:rPr lang="en-US" dirty="0"/>
              <a:t>How to understand distance/time graph</a:t>
            </a:r>
          </a:p>
        </p:txBody>
      </p:sp>
      <p:sp>
        <p:nvSpPr>
          <p:cNvPr id="3" name="Content Placeholder 2">
            <a:extLst>
              <a:ext uri="{FF2B5EF4-FFF2-40B4-BE49-F238E27FC236}">
                <a16:creationId xmlns:a16="http://schemas.microsoft.com/office/drawing/2014/main" id="{D7254C4B-6343-C36D-8AE0-89A58FF0E678}"/>
              </a:ext>
            </a:extLst>
          </p:cNvPr>
          <p:cNvSpPr>
            <a:spLocks noGrp="1"/>
          </p:cNvSpPr>
          <p:nvPr>
            <p:ph sz="half" idx="1"/>
          </p:nvPr>
        </p:nvSpPr>
        <p:spPr>
          <a:xfrm>
            <a:off x="0" y="2010878"/>
            <a:ext cx="6092483" cy="4151383"/>
          </a:xfrm>
        </p:spPr>
        <p:txBody>
          <a:bodyPr>
            <a:normAutofit/>
          </a:bodyPr>
          <a:lstStyle/>
          <a:p>
            <a:r>
              <a:rPr lang="en-US" sz="2800" dirty="0"/>
              <a:t>From C, the car travels at a constant speed back to the starting position, A. </a:t>
            </a:r>
          </a:p>
          <a:p>
            <a:r>
              <a:rPr lang="en-US" sz="2800" dirty="0"/>
              <a:t>The </a:t>
            </a:r>
            <a:r>
              <a:rPr lang="en-US" sz="2800" dirty="0">
                <a:solidFill>
                  <a:srgbClr val="C00000"/>
                </a:solidFill>
              </a:rPr>
              <a:t>distance</a:t>
            </a:r>
            <a:r>
              <a:rPr lang="en-US" sz="2800" dirty="0"/>
              <a:t> of the car from the start </a:t>
            </a:r>
            <a:r>
              <a:rPr lang="en-US" sz="2800" dirty="0">
                <a:solidFill>
                  <a:srgbClr val="C00000"/>
                </a:solidFill>
              </a:rPr>
              <a:t>decreases</a:t>
            </a:r>
            <a:r>
              <a:rPr lang="en-US" sz="2800" dirty="0"/>
              <a:t> with </a:t>
            </a:r>
            <a:r>
              <a:rPr lang="en-US" sz="2800" dirty="0">
                <a:solidFill>
                  <a:srgbClr val="C00000"/>
                </a:solidFill>
              </a:rPr>
              <a:t>time</a:t>
            </a:r>
            <a:r>
              <a:rPr lang="en-US" sz="2800" dirty="0"/>
              <a:t>. The </a:t>
            </a:r>
            <a:r>
              <a:rPr lang="en-US" sz="2800" dirty="0">
                <a:solidFill>
                  <a:srgbClr val="C00000"/>
                </a:solidFill>
              </a:rPr>
              <a:t>distance/time graph shows this as a straight, downward sloping line</a:t>
            </a:r>
            <a:r>
              <a:rPr lang="en-US" sz="2800" dirty="0"/>
              <a:t>.</a:t>
            </a:r>
          </a:p>
        </p:txBody>
      </p:sp>
      <p:pic>
        <p:nvPicPr>
          <p:cNvPr id="5" name="Content Placeholder 4">
            <a:extLst>
              <a:ext uri="{FF2B5EF4-FFF2-40B4-BE49-F238E27FC236}">
                <a16:creationId xmlns:a16="http://schemas.microsoft.com/office/drawing/2014/main" id="{BAD189EE-D530-D58A-9C39-1272B86DDCF8}"/>
              </a:ext>
            </a:extLst>
          </p:cNvPr>
          <p:cNvPicPr>
            <a:picLocks noGrp="1" noChangeAspect="1"/>
          </p:cNvPicPr>
          <p:nvPr>
            <p:ph sz="half" idx="2"/>
          </p:nvPr>
        </p:nvPicPr>
        <p:blipFill>
          <a:blip r:embed="rId2"/>
          <a:stretch>
            <a:fillRect/>
          </a:stretch>
        </p:blipFill>
        <p:spPr>
          <a:xfrm>
            <a:off x="6413500" y="2376144"/>
            <a:ext cx="4645025" cy="2724837"/>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123DC5E0-A0CA-73D1-6141-7E5F7B418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852" y="5798695"/>
            <a:ext cx="3187148" cy="1059305"/>
          </a:xfrm>
          <a:prstGeom prst="rect">
            <a:avLst/>
          </a:prstGeom>
        </p:spPr>
      </p:pic>
      <p:pic>
        <p:nvPicPr>
          <p:cNvPr id="6" name="Picture 5">
            <a:extLst>
              <a:ext uri="{FF2B5EF4-FFF2-40B4-BE49-F238E27FC236}">
                <a16:creationId xmlns:a16="http://schemas.microsoft.com/office/drawing/2014/main" id="{C2FFFB17-0C3E-DB1C-58AC-FA3FA7E3BBA1}"/>
              </a:ext>
            </a:extLst>
          </p:cNvPr>
          <p:cNvPicPr>
            <a:picLocks noChangeAspect="1"/>
          </p:cNvPicPr>
          <p:nvPr/>
        </p:nvPicPr>
        <p:blipFill>
          <a:blip r:embed="rId4"/>
          <a:stretch>
            <a:fillRect/>
          </a:stretch>
        </p:blipFill>
        <p:spPr>
          <a:xfrm>
            <a:off x="9310724" y="0"/>
            <a:ext cx="2908044" cy="1487553"/>
          </a:xfrm>
          <a:prstGeom prst="rect">
            <a:avLst/>
          </a:prstGeom>
        </p:spPr>
      </p:pic>
    </p:spTree>
    <p:extLst>
      <p:ext uri="{BB962C8B-B14F-4D97-AF65-F5344CB8AC3E}">
        <p14:creationId xmlns:p14="http://schemas.microsoft.com/office/powerpoint/2010/main" val="8381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1733</TotalTime>
  <Words>589</Words>
  <Application>Microsoft Office PowerPoint</Application>
  <PresentationFormat>Widescreen</PresentationFormat>
  <Paragraphs>40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Adobe Fan Heiti Std B</vt:lpstr>
      <vt:lpstr>Adobe Gothic Std B</vt:lpstr>
      <vt:lpstr>Arial</vt:lpstr>
      <vt:lpstr>Cambria Math</vt:lpstr>
      <vt:lpstr>Gill Sans MT</vt:lpstr>
      <vt:lpstr>Gallery</vt:lpstr>
      <vt:lpstr>Unit 3: Forces and Energy Lesson 3: Describing Movement</vt:lpstr>
      <vt:lpstr>Work in groups to discuss the answer to this question.</vt:lpstr>
      <vt:lpstr>Describe the speed of a moving object by using this graph</vt:lpstr>
      <vt:lpstr>Distance/time graph</vt:lpstr>
      <vt:lpstr>How to understand distance/time graph</vt:lpstr>
      <vt:lpstr>How to understand distance/time graph</vt:lpstr>
      <vt:lpstr>How to understand distance/time graph</vt:lpstr>
      <vt:lpstr>How to understand distance/time graph</vt:lpstr>
      <vt:lpstr>How to understand distance/time graph</vt:lpstr>
      <vt:lpstr>Solve the following question</vt:lpstr>
      <vt:lpstr>Types of distance/time graph</vt:lpstr>
      <vt:lpstr>Write down The importance of graphs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Forces and Energy Lesson 3: Describing Movement</dc:title>
  <dc:creator>حبيبة ابراهيم ابراهيم رجب محمد مصطفى</dc:creator>
  <cp:lastModifiedBy>حبيبة ابراهيم ابراهيم رجب محمد مصطفى</cp:lastModifiedBy>
  <cp:revision>5</cp:revision>
  <dcterms:created xsi:type="dcterms:W3CDTF">2022-08-16T10:12:32Z</dcterms:created>
  <dcterms:modified xsi:type="dcterms:W3CDTF">2022-10-08T14:02:08Z</dcterms:modified>
</cp:coreProperties>
</file>