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66" r:id="rId3"/>
    <p:sldId id="258" r:id="rId4"/>
    <p:sldId id="267" r:id="rId5"/>
    <p:sldId id="274" r:id="rId6"/>
    <p:sldId id="268" r:id="rId7"/>
    <p:sldId id="275" r:id="rId8"/>
    <p:sldId id="276" r:id="rId9"/>
    <p:sldId id="264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81A"/>
    <a:srgbClr val="FD8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s/calendars-routines-and-daily-schedules-classroom-management-kindergarten-usa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twinkl.co.uk/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3880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37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05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5516880" y="5561814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08321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5516880" y="5561814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826332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330" y="5734212"/>
            <a:ext cx="768660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04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846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5516880" y="3152488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6179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75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1466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73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8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AD8D-1649-46B2-BBA8-D7BA5A976BF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2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60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4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342AD8D-1649-46B2-BBA8-D7BA5A976BF5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43F83A8-9685-44D8-A21B-D07958E322F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319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994" y="695325"/>
            <a:ext cx="10886013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994" y="1957387"/>
            <a:ext cx="10886013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527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3DB3-139A-4C9F-84A6-3781FEE585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1 – Maths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8D9E0-4EB3-4D68-AA03-CFA460A88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Months and Days</a:t>
            </a:r>
          </a:p>
        </p:txBody>
      </p:sp>
    </p:spTree>
    <p:extLst>
      <p:ext uri="{BB962C8B-B14F-4D97-AF65-F5344CB8AC3E}">
        <p14:creationId xmlns:p14="http://schemas.microsoft.com/office/powerpoint/2010/main" val="133548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65759" y="1543576"/>
            <a:ext cx="7860485" cy="906010"/>
          </a:xfrm>
          <a:prstGeom prst="roundRect">
            <a:avLst/>
          </a:prstGeom>
          <a:solidFill>
            <a:srgbClr val="C6C6E1"/>
          </a:solidFill>
          <a:ln w="28575">
            <a:solidFill>
              <a:srgbClr val="4A3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The weekend days are Saturday and Sunday.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65759" y="1543577"/>
            <a:ext cx="7860485" cy="906011"/>
          </a:xfrm>
          <a:prstGeom prst="roundRect">
            <a:avLst/>
          </a:prstGeom>
          <a:solidFill>
            <a:srgbClr val="F9CBCB"/>
          </a:solidFill>
          <a:ln w="28575">
            <a:solidFill>
              <a:srgbClr val="E5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Many people are off from work and school on the weekends.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165759" y="1543577"/>
            <a:ext cx="7860485" cy="906011"/>
          </a:xfrm>
          <a:prstGeom prst="roundRect">
            <a:avLst/>
          </a:prstGeom>
          <a:solidFill>
            <a:srgbClr val="C0E7F8"/>
          </a:solidFill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Schools, doctors’ offices, and some businesses are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closed on the weekends, especially on Fridays.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33D7D"/>
                </a:solidFill>
                <a:latin typeface="+mn-lt"/>
              </a:rPr>
              <a:t>Weekends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67" y="2944538"/>
            <a:ext cx="5184869" cy="29078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E29114-DBA6-D5E3-C1E5-CD0382CFDA1A}"/>
              </a:ext>
            </a:extLst>
          </p:cNvPr>
          <p:cNvSpPr/>
          <p:nvPr/>
        </p:nvSpPr>
        <p:spPr>
          <a:xfrm>
            <a:off x="7106746" y="4183063"/>
            <a:ext cx="661550" cy="603250"/>
          </a:xfrm>
          <a:prstGeom prst="rect">
            <a:avLst/>
          </a:prstGeom>
          <a:solidFill>
            <a:srgbClr val="C0E7F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FRI</a:t>
            </a:r>
          </a:p>
        </p:txBody>
      </p:sp>
    </p:spTree>
    <p:extLst>
      <p:ext uri="{BB962C8B-B14F-4D97-AF65-F5344CB8AC3E}">
        <p14:creationId xmlns:p14="http://schemas.microsoft.com/office/powerpoint/2010/main" val="25644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33D7D"/>
                </a:solidFill>
                <a:latin typeface="+mn-lt"/>
              </a:rPr>
              <a:t>Quiz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92932" y="3145873"/>
            <a:ext cx="6396606" cy="1140904"/>
          </a:xfrm>
          <a:prstGeom prst="roundRect">
            <a:avLst/>
          </a:prstGeom>
          <a:solidFill>
            <a:srgbClr val="F9B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ctr"/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Friday and Saturday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65759" y="2474755"/>
            <a:ext cx="7860485" cy="906011"/>
          </a:xfrm>
          <a:prstGeom prst="roundRect">
            <a:avLst/>
          </a:prstGeom>
          <a:solidFill>
            <a:srgbClr val="FFEDAA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What are the weekend days?</a:t>
            </a:r>
          </a:p>
        </p:txBody>
      </p:sp>
    </p:spTree>
    <p:extLst>
      <p:ext uri="{BB962C8B-B14F-4D97-AF65-F5344CB8AC3E}">
        <p14:creationId xmlns:p14="http://schemas.microsoft.com/office/powerpoint/2010/main" val="320858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65759" y="1904304"/>
            <a:ext cx="7860485" cy="906011"/>
          </a:xfrm>
          <a:prstGeom prst="roundRect">
            <a:avLst/>
          </a:prstGeom>
          <a:solidFill>
            <a:srgbClr val="CFE09B"/>
          </a:solidFill>
          <a:ln w="28575">
            <a:solidFill>
              <a:srgbClr val="85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What is your favourite day of the week? Why?</a:t>
            </a:r>
          </a:p>
        </p:txBody>
      </p:sp>
      <p:sp>
        <p:nvSpPr>
          <p:cNvPr id="2" name="Rectangle 1"/>
          <p:cNvSpPr/>
          <p:nvPr/>
        </p:nvSpPr>
        <p:spPr>
          <a:xfrm>
            <a:off x="4981246" y="2149020"/>
            <a:ext cx="2534668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0" b="1" dirty="0">
                <a:solidFill>
                  <a:srgbClr val="85A956"/>
                </a:solidFill>
              </a:rPr>
              <a:t>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33D7D"/>
                </a:solidFill>
                <a:latin typeface="+mn-lt"/>
              </a:rPr>
              <a:t>Question</a:t>
            </a:r>
          </a:p>
        </p:txBody>
      </p:sp>
      <p:sp>
        <p:nvSpPr>
          <p:cNvPr id="6" name="Rectangle 5"/>
          <p:cNvSpPr/>
          <p:nvPr/>
        </p:nvSpPr>
        <p:spPr>
          <a:xfrm rot="20831894">
            <a:off x="4077543" y="3341560"/>
            <a:ext cx="175240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b="1" dirty="0">
                <a:solidFill>
                  <a:srgbClr val="CFE09B"/>
                </a:solidFill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 rot="1271145">
            <a:off x="6281697" y="3413033"/>
            <a:ext cx="175240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0" b="1" dirty="0">
                <a:solidFill>
                  <a:srgbClr val="BBD27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901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ABA77B-1B63-4EA4-2413-F5BBC5D1A883}"/>
              </a:ext>
            </a:extLst>
          </p:cNvPr>
          <p:cNvSpPr/>
          <p:nvPr/>
        </p:nvSpPr>
        <p:spPr>
          <a:xfrm>
            <a:off x="5426765" y="5526157"/>
            <a:ext cx="1331844" cy="606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7B60D6-7437-AB26-2F64-A4003F624B1B}"/>
              </a:ext>
            </a:extLst>
          </p:cNvPr>
          <p:cNvSpPr/>
          <p:nvPr/>
        </p:nvSpPr>
        <p:spPr>
          <a:xfrm>
            <a:off x="11241157" y="6052930"/>
            <a:ext cx="950843" cy="805070"/>
          </a:xfrm>
          <a:prstGeom prst="rect">
            <a:avLst/>
          </a:prstGeom>
          <a:solidFill>
            <a:srgbClr val="FD881A"/>
          </a:solidFill>
          <a:ln>
            <a:solidFill>
              <a:srgbClr val="FC881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85DBD2-9710-45A5-9ABD-D2A1614D3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6" t="7950" r="21354" b="11682"/>
          <a:stretch/>
        </p:blipFill>
        <p:spPr>
          <a:xfrm>
            <a:off x="1174458" y="120215"/>
            <a:ext cx="9034944" cy="66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86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5D2A26-4ED1-4D26-A837-FCF7BE0B6BDA}"/>
              </a:ext>
            </a:extLst>
          </p:cNvPr>
          <p:cNvSpPr txBox="1"/>
          <p:nvPr/>
        </p:nvSpPr>
        <p:spPr>
          <a:xfrm>
            <a:off x="1946246" y="226503"/>
            <a:ext cx="861549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The months of the year in order – check if you got them right.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EFB69-BA19-4EC4-893F-589528012002}"/>
              </a:ext>
            </a:extLst>
          </p:cNvPr>
          <p:cNvSpPr txBox="1"/>
          <p:nvPr/>
        </p:nvSpPr>
        <p:spPr>
          <a:xfrm>
            <a:off x="5545913" y="1928432"/>
            <a:ext cx="79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9BFEB-1EB6-41B0-A408-953B5355F0F2}"/>
              </a:ext>
            </a:extLst>
          </p:cNvPr>
          <p:cNvSpPr txBox="1"/>
          <p:nvPr/>
        </p:nvSpPr>
        <p:spPr>
          <a:xfrm>
            <a:off x="5479357" y="1458801"/>
            <a:ext cx="104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February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5FC48-EF11-4D25-A929-9319467A89DD}"/>
              </a:ext>
            </a:extLst>
          </p:cNvPr>
          <p:cNvSpPr txBox="1"/>
          <p:nvPr/>
        </p:nvSpPr>
        <p:spPr>
          <a:xfrm>
            <a:off x="5479357" y="985967"/>
            <a:ext cx="94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January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CF90D-34F2-48C4-9920-C514C74C3D05}"/>
              </a:ext>
            </a:extLst>
          </p:cNvPr>
          <p:cNvSpPr txBox="1"/>
          <p:nvPr/>
        </p:nvSpPr>
        <p:spPr>
          <a:xfrm>
            <a:off x="5624332" y="240126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April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1DEB4-82D7-4790-9941-F8FF55D109DE}"/>
              </a:ext>
            </a:extLst>
          </p:cNvPr>
          <p:cNvSpPr txBox="1"/>
          <p:nvPr/>
        </p:nvSpPr>
        <p:spPr>
          <a:xfrm>
            <a:off x="5624332" y="2883225"/>
            <a:ext cx="58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May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7541D-9FC2-49CE-A956-E18D742043D7}"/>
              </a:ext>
            </a:extLst>
          </p:cNvPr>
          <p:cNvSpPr txBox="1"/>
          <p:nvPr/>
        </p:nvSpPr>
        <p:spPr>
          <a:xfrm>
            <a:off x="5609905" y="336518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June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82D82-ED01-40ED-8B41-A80551F37675}"/>
              </a:ext>
            </a:extLst>
          </p:cNvPr>
          <p:cNvSpPr txBox="1"/>
          <p:nvPr/>
        </p:nvSpPr>
        <p:spPr>
          <a:xfrm>
            <a:off x="5479357" y="4190905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August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04DE6-645F-40F5-BAF2-314CFD0DF550}"/>
              </a:ext>
            </a:extLst>
          </p:cNvPr>
          <p:cNvSpPr txBox="1"/>
          <p:nvPr/>
        </p:nvSpPr>
        <p:spPr>
          <a:xfrm>
            <a:off x="5373462" y="4617270"/>
            <a:ext cx="1253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September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65F9C5-D87D-48C9-B437-1550731A6113}"/>
              </a:ext>
            </a:extLst>
          </p:cNvPr>
          <p:cNvSpPr txBox="1"/>
          <p:nvPr/>
        </p:nvSpPr>
        <p:spPr>
          <a:xfrm>
            <a:off x="5657995" y="384714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July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7688E1-97B4-4D86-8D9F-4E755E5EDE0D}"/>
              </a:ext>
            </a:extLst>
          </p:cNvPr>
          <p:cNvSpPr txBox="1"/>
          <p:nvPr/>
        </p:nvSpPr>
        <p:spPr>
          <a:xfrm>
            <a:off x="5492213" y="4948914"/>
            <a:ext cx="94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October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E51EDC-ADD8-4562-9289-DEC1CD2EEE65}"/>
              </a:ext>
            </a:extLst>
          </p:cNvPr>
          <p:cNvSpPr txBox="1"/>
          <p:nvPr/>
        </p:nvSpPr>
        <p:spPr>
          <a:xfrm>
            <a:off x="5371597" y="5318773"/>
            <a:ext cx="118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November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4E562-F4BD-468E-A09B-D26F8AE100FD}"/>
              </a:ext>
            </a:extLst>
          </p:cNvPr>
          <p:cNvSpPr txBox="1"/>
          <p:nvPr/>
        </p:nvSpPr>
        <p:spPr>
          <a:xfrm>
            <a:off x="5443567" y="5742431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December</a:t>
            </a:r>
          </a:p>
        </p:txBody>
      </p:sp>
      <p:pic>
        <p:nvPicPr>
          <p:cNvPr id="16" name="Graphic 15" descr="Monthly calendar">
            <a:extLst>
              <a:ext uri="{FF2B5EF4-FFF2-40B4-BE49-F238E27FC236}">
                <a16:creationId xmlns:a16="http://schemas.microsoft.com/office/drawing/2014/main" id="{9AC89367-ED80-4278-BAEC-CE5AE8310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978" y="2118762"/>
            <a:ext cx="2492843" cy="249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3D6D9A-3D96-4112-8434-6891F3E6A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0" t="4893" r="7454" b="12293"/>
          <a:stretch/>
        </p:blipFill>
        <p:spPr>
          <a:xfrm>
            <a:off x="813733" y="159390"/>
            <a:ext cx="10425894" cy="635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7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D1C51-2621-48F7-97D5-BCCC0E05DEC9}"/>
              </a:ext>
            </a:extLst>
          </p:cNvPr>
          <p:cNvSpPr txBox="1"/>
          <p:nvPr/>
        </p:nvSpPr>
        <p:spPr>
          <a:xfrm>
            <a:off x="1890944" y="568171"/>
            <a:ext cx="919726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No, each month does not have 30 days.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D69CA-E590-410A-BF93-48391E961552}"/>
              </a:ext>
            </a:extLst>
          </p:cNvPr>
          <p:cNvSpPr txBox="1"/>
          <p:nvPr/>
        </p:nvSpPr>
        <p:spPr>
          <a:xfrm>
            <a:off x="1890944" y="1466295"/>
            <a:ext cx="919726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Some months have 30 and some months have 31 except for February.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5C9E2-8FD3-4C09-BBB6-8CDA6667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91" y="3581853"/>
            <a:ext cx="4005309" cy="2830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0702B-D1AD-480D-AE5E-EA089A451E10}"/>
              </a:ext>
            </a:extLst>
          </p:cNvPr>
          <p:cNvSpPr txBox="1"/>
          <p:nvPr/>
        </p:nvSpPr>
        <p:spPr>
          <a:xfrm>
            <a:off x="1963445" y="2906816"/>
            <a:ext cx="919726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We can use this rhyme to help us remember. </a:t>
            </a:r>
          </a:p>
        </p:txBody>
      </p:sp>
    </p:spTree>
    <p:extLst>
      <p:ext uri="{BB962C8B-B14F-4D97-AF65-F5344CB8AC3E}">
        <p14:creationId xmlns:p14="http://schemas.microsoft.com/office/powerpoint/2010/main" val="23600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C4AE70-09B9-D98A-8739-65360263C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9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33D7D"/>
                </a:solidFill>
                <a:latin typeface="+mn-lt"/>
              </a:rPr>
              <a:t>Days of the Week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86731" y="1543576"/>
            <a:ext cx="2399252" cy="1342239"/>
          </a:xfrm>
          <a:prstGeom prst="roundRect">
            <a:avLst/>
          </a:prstGeom>
          <a:solidFill>
            <a:srgbClr val="C6C6E1"/>
          </a:solidFill>
          <a:ln w="28575">
            <a:solidFill>
              <a:srgbClr val="4A3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dirty="0">
                <a:solidFill>
                  <a:srgbClr val="1C1C1C"/>
                </a:solidFill>
                <a:latin typeface="Twinkl"/>
              </a:rPr>
              <a:t>Each day is part of the week.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91609" y="1543576"/>
            <a:ext cx="2399252" cy="1342239"/>
          </a:xfrm>
          <a:prstGeom prst="roundRect">
            <a:avLst/>
          </a:prstGeom>
          <a:solidFill>
            <a:srgbClr val="F9CBCB"/>
          </a:solidFill>
          <a:ln w="28575">
            <a:solidFill>
              <a:srgbClr val="E50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dirty="0">
                <a:solidFill>
                  <a:srgbClr val="1C1C1C"/>
                </a:solidFill>
                <a:latin typeface="Twinkl"/>
              </a:rPr>
              <a:t>Each week has seven days.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96487" y="1543576"/>
            <a:ext cx="2399252" cy="1342239"/>
          </a:xfrm>
          <a:prstGeom prst="roundRect">
            <a:avLst/>
          </a:prstGeom>
          <a:solidFill>
            <a:srgbClr val="C0E7F8"/>
          </a:solidFill>
          <a:ln w="28575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dirty="0">
                <a:solidFill>
                  <a:srgbClr val="1C1C1C"/>
                </a:solidFill>
                <a:latin typeface="Twinkl"/>
              </a:rPr>
              <a:t>Each day is a weekday or a weekend day.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01" y="3185947"/>
            <a:ext cx="5184869" cy="290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65759" y="1543576"/>
            <a:ext cx="7860485" cy="906010"/>
          </a:xfrm>
          <a:prstGeom prst="roundRect">
            <a:avLst/>
          </a:prstGeom>
          <a:solidFill>
            <a:srgbClr val="F8BD95"/>
          </a:solidFill>
          <a:ln w="28575">
            <a:solidFill>
              <a:srgbClr val="EA1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weekdays are Monday, Tuesday, Wednesday, Thursday, and Friday.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65759" y="1543576"/>
            <a:ext cx="7860485" cy="906010"/>
          </a:xfrm>
          <a:prstGeom prst="roundRect">
            <a:avLst/>
          </a:prstGeom>
          <a:solidFill>
            <a:srgbClr val="FFEDAA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People usually go to school on weekdays.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65759" y="1543576"/>
            <a:ext cx="7860485" cy="906010"/>
          </a:xfrm>
          <a:prstGeom prst="roundRect">
            <a:avLst/>
          </a:prstGeom>
          <a:solidFill>
            <a:srgbClr val="CFE09B"/>
          </a:solidFill>
          <a:ln w="28575"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Doctors’ offices, stores, libraries,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and other businesses are open on the weekdays.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33D7D"/>
                </a:solidFill>
                <a:latin typeface="+mn-lt"/>
              </a:rPr>
              <a:t>Weekdays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01" y="2944538"/>
            <a:ext cx="5184869" cy="290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5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106</TotalTime>
  <Words>203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Franklin Gothic Book</vt:lpstr>
      <vt:lpstr>Twinkl</vt:lpstr>
      <vt:lpstr>Crop</vt:lpstr>
      <vt:lpstr>Office Theme</vt:lpstr>
      <vt:lpstr>Year 1 – Maths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Days of the Week</vt:lpstr>
      <vt:lpstr>Weekdays</vt:lpstr>
      <vt:lpstr>Weekends</vt:lpstr>
      <vt:lpstr>Quiz</vt:lpstr>
      <vt:lpstr>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Joiner</dc:creator>
  <cp:lastModifiedBy>Maryam Shouman</cp:lastModifiedBy>
  <cp:revision>14</cp:revision>
  <dcterms:created xsi:type="dcterms:W3CDTF">2020-04-15T12:43:21Z</dcterms:created>
  <dcterms:modified xsi:type="dcterms:W3CDTF">2024-05-10T08:40:53Z</dcterms:modified>
</cp:coreProperties>
</file>