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63" r:id="rId2"/>
    <p:sldId id="256" r:id="rId3"/>
    <p:sldId id="257"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625DFE1-C209-4832-9F30-2C6D20E6FF62}" type="datetimeFigureOut">
              <a:rPr lang="en-US" smtClean="0"/>
              <a:t>9/4/2022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4B67210-2EFC-430D-8D9B-15AB875563C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914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5DFE1-C209-4832-9F30-2C6D20E6FF62}" type="datetimeFigureOut">
              <a:rPr lang="en-US" smtClean="0"/>
              <a:t>9/4/2022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67210-2EFC-430D-8D9B-15AB875563C2}" type="slidenum">
              <a:rPr lang="en-US" smtClean="0"/>
              <a:t>‹#›</a:t>
            </a:fld>
            <a:endParaRPr lang="en-US"/>
          </a:p>
        </p:txBody>
      </p:sp>
    </p:spTree>
    <p:extLst>
      <p:ext uri="{BB962C8B-B14F-4D97-AF65-F5344CB8AC3E}">
        <p14:creationId xmlns:p14="http://schemas.microsoft.com/office/powerpoint/2010/main" val="174286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5DFE1-C209-4832-9F30-2C6D20E6FF62}"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7210-2EFC-430D-8D9B-15AB875563C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349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5DFE1-C209-4832-9F30-2C6D20E6FF62}"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7210-2EFC-430D-8D9B-15AB875563C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5764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5DFE1-C209-4832-9F30-2C6D20E6FF62}"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7210-2EFC-430D-8D9B-15AB875563C2}" type="slidenum">
              <a:rPr lang="en-US" smtClean="0"/>
              <a:t>‹#›</a:t>
            </a:fld>
            <a:endParaRPr lang="en-US"/>
          </a:p>
        </p:txBody>
      </p:sp>
    </p:spTree>
    <p:extLst>
      <p:ext uri="{BB962C8B-B14F-4D97-AF65-F5344CB8AC3E}">
        <p14:creationId xmlns:p14="http://schemas.microsoft.com/office/powerpoint/2010/main" val="1781911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5DFE1-C209-4832-9F30-2C6D20E6FF62}"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7210-2EFC-430D-8D9B-15AB875563C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4277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5DFE1-C209-4832-9F30-2C6D20E6FF62}"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7210-2EFC-430D-8D9B-15AB875563C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8403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5DFE1-C209-4832-9F30-2C6D20E6FF62}"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7210-2EFC-430D-8D9B-15AB875563C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0815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5DFE1-C209-4832-9F30-2C6D20E6FF62}"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7210-2EFC-430D-8D9B-15AB875563C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66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5DFE1-C209-4832-9F30-2C6D20E6FF62}"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7210-2EFC-430D-8D9B-15AB875563C2}" type="slidenum">
              <a:rPr lang="en-US" smtClean="0"/>
              <a:t>‹#›</a:t>
            </a:fld>
            <a:endParaRPr lang="en-US"/>
          </a:p>
        </p:txBody>
      </p:sp>
    </p:spTree>
    <p:extLst>
      <p:ext uri="{BB962C8B-B14F-4D97-AF65-F5344CB8AC3E}">
        <p14:creationId xmlns:p14="http://schemas.microsoft.com/office/powerpoint/2010/main" val="12138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5DFE1-C209-4832-9F30-2C6D20E6FF62}"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7210-2EFC-430D-8D9B-15AB875563C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4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25DFE1-C209-4832-9F30-2C6D20E6FF62}" type="datetimeFigureOut">
              <a:rPr lang="en-US" smtClean="0"/>
              <a:t>9/4/2022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67210-2EFC-430D-8D9B-15AB875563C2}" type="slidenum">
              <a:rPr lang="en-US" smtClean="0"/>
              <a:t>‹#›</a:t>
            </a:fld>
            <a:endParaRPr lang="en-US"/>
          </a:p>
        </p:txBody>
      </p:sp>
    </p:spTree>
    <p:extLst>
      <p:ext uri="{BB962C8B-B14F-4D97-AF65-F5344CB8AC3E}">
        <p14:creationId xmlns:p14="http://schemas.microsoft.com/office/powerpoint/2010/main" val="144739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25DFE1-C209-4832-9F30-2C6D20E6FF62}" type="datetimeFigureOut">
              <a:rPr lang="en-US" smtClean="0"/>
              <a:t>9/4/2022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B67210-2EFC-430D-8D9B-15AB875563C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65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25DFE1-C209-4832-9F30-2C6D20E6FF62}" type="datetimeFigureOut">
              <a:rPr lang="en-US" smtClean="0"/>
              <a:t>9/4/2022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B67210-2EFC-430D-8D9B-15AB875563C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32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5DFE1-C209-4832-9F30-2C6D20E6FF62}" type="datetimeFigureOut">
              <a:rPr lang="en-US" smtClean="0"/>
              <a:t>9/4/2022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B67210-2EFC-430D-8D9B-15AB875563C2}" type="slidenum">
              <a:rPr lang="en-US" smtClean="0"/>
              <a:t>‹#›</a:t>
            </a:fld>
            <a:endParaRPr lang="en-US"/>
          </a:p>
        </p:txBody>
      </p:sp>
    </p:spTree>
    <p:extLst>
      <p:ext uri="{BB962C8B-B14F-4D97-AF65-F5344CB8AC3E}">
        <p14:creationId xmlns:p14="http://schemas.microsoft.com/office/powerpoint/2010/main" val="158863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5DFE1-C209-4832-9F30-2C6D20E6FF62}" type="datetimeFigureOut">
              <a:rPr lang="en-US" smtClean="0"/>
              <a:t>9/4/2022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67210-2EFC-430D-8D9B-15AB875563C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41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5DFE1-C209-4832-9F30-2C6D20E6FF62}" type="datetimeFigureOut">
              <a:rPr lang="en-US" smtClean="0"/>
              <a:t>9/4/2022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67210-2EFC-430D-8D9B-15AB875563C2}" type="slidenum">
              <a:rPr lang="en-US" smtClean="0"/>
              <a:t>‹#›</a:t>
            </a:fld>
            <a:endParaRPr lang="en-US"/>
          </a:p>
        </p:txBody>
      </p:sp>
    </p:spTree>
    <p:extLst>
      <p:ext uri="{BB962C8B-B14F-4D97-AF65-F5344CB8AC3E}">
        <p14:creationId xmlns:p14="http://schemas.microsoft.com/office/powerpoint/2010/main" val="197975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25DFE1-C209-4832-9F30-2C6D20E6FF62}" type="datetimeFigureOut">
              <a:rPr lang="en-US" smtClean="0"/>
              <a:t>9/4/2022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B67210-2EFC-430D-8D9B-15AB875563C2}" type="slidenum">
              <a:rPr lang="en-US" smtClean="0"/>
              <a:t>‹#›</a:t>
            </a:fld>
            <a:endParaRPr lang="en-US"/>
          </a:p>
        </p:txBody>
      </p:sp>
    </p:spTree>
    <p:extLst>
      <p:ext uri="{BB962C8B-B14F-4D97-AF65-F5344CB8AC3E}">
        <p14:creationId xmlns:p14="http://schemas.microsoft.com/office/powerpoint/2010/main" val="81326370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6F8D557-3699-6C91-DA5D-571988190E43}"/>
              </a:ext>
            </a:extLst>
          </p:cNvPr>
          <p:cNvSpPr>
            <a:spLocks noChangeArrowheads="1"/>
          </p:cNvSpPr>
          <p:nvPr/>
        </p:nvSpPr>
        <p:spPr bwMode="auto">
          <a:xfrm>
            <a:off x="5023263" y="784171"/>
            <a:ext cx="3348841" cy="744053"/>
          </a:xfrm>
          <a:prstGeom prst="roundRect">
            <a:avLst>
              <a:gd name="adj" fmla="val 16667"/>
            </a:avLst>
          </a:prstGeom>
          <a:gradFill rotWithShape="0">
            <a:gsLst>
              <a:gs pos="0">
                <a:srgbClr val="FFFFFF">
                  <a:alpha val="89999"/>
                </a:srgbClr>
              </a:gs>
              <a:gs pos="100000">
                <a:srgbClr val="C5E0B3"/>
              </a:gs>
            </a:gsLst>
            <a:lin ang="5400000" scaled="1"/>
          </a:gradFill>
          <a:ln w="12700" algn="ctr">
            <a:solidFill>
              <a:srgbClr val="A8D08D"/>
            </a:solidFill>
            <a:round/>
            <a:headEnd/>
            <a:tailEnd/>
          </a:ln>
          <a:effectLst>
            <a:outerShdw dist="107763" dir="18900000" algn="ctr" rotWithShape="0">
              <a:srgbClr val="375623">
                <a:alpha val="50000"/>
              </a:srgbClr>
            </a:outerShdw>
          </a:effec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ar-EG" sz="4000" b="1" dirty="0">
                <a:effectLst/>
                <a:latin typeface="Calibri" panose="020F0502020204030204" pitchFamily="34" charset="0"/>
                <a:ea typeface="Calibri" panose="020F0502020204030204" pitchFamily="34" charset="0"/>
                <a:cs typeface="Arial" panose="020B0604020202020204" pitchFamily="34" charset="0"/>
              </a:rPr>
              <a:t>كبرياء طفل </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1D1DCE1-9EBF-8F41-6DFB-64C1167B2F9F}"/>
              </a:ext>
            </a:extLst>
          </p:cNvPr>
          <p:cNvSpPr txBox="1"/>
          <p:nvPr/>
        </p:nvSpPr>
        <p:spPr>
          <a:xfrm>
            <a:off x="1353787" y="2583030"/>
            <a:ext cx="9999023" cy="2249142"/>
          </a:xfrm>
          <a:prstGeom prst="rect">
            <a:avLst/>
          </a:prstGeom>
          <a:noFill/>
        </p:spPr>
        <p:txBody>
          <a:bodyPr wrap="square">
            <a:spAutoFit/>
          </a:bodyPr>
          <a:lstStyle/>
          <a:p>
            <a:pPr marL="0" marR="0" algn="justLow" rtl="1">
              <a:lnSpc>
                <a:spcPct val="150000"/>
              </a:lnSpc>
              <a:spcBef>
                <a:spcPts val="0"/>
              </a:spcBef>
              <a:spcAft>
                <a:spcPts val="0"/>
              </a:spcAft>
            </a:pPr>
            <a:r>
              <a:rPr lang="ar-EG"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حصل مصطفى كامل على الشهادة الآبتدائية 1887 م.  وفى حفل تسليم الشهادات كان الطلاب قد لقنوا أن يجيبوا على أسئلة الخديوى توفيق عن أسمائهم أو أسماء آبائهم بكلمة عبدك ، ونفذ جميع الطلاب ما قيل لهم بدقة إلا مصطفى كامل وعندما نوقش فى ذلك قال لم أكن عبدًا لأقول ذلك وإلا فأنا محتال وكذاب فاندهش الضابط والجميع بشجاعته  وهو مازال طفلاً صغيرًا لم يتعد  الثالثة عشرة من عمره. </a:t>
            </a:r>
            <a:endParaRPr lang="en-US" sz="16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067BF35-4813-F7DE-EE28-8505F723A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900" y="609733"/>
            <a:ext cx="3526971" cy="1828799"/>
          </a:xfrm>
          <a:prstGeom prst="rect">
            <a:avLst/>
          </a:prstGeom>
        </p:spPr>
      </p:pic>
      <p:sp>
        <p:nvSpPr>
          <p:cNvPr id="9" name="TextBox 8">
            <a:extLst>
              <a:ext uri="{FF2B5EF4-FFF2-40B4-BE49-F238E27FC236}">
                <a16:creationId xmlns:a16="http://schemas.microsoft.com/office/drawing/2014/main" id="{1A293A18-2133-7700-0359-970B5D45DC16}"/>
              </a:ext>
            </a:extLst>
          </p:cNvPr>
          <p:cNvSpPr txBox="1"/>
          <p:nvPr/>
        </p:nvSpPr>
        <p:spPr>
          <a:xfrm>
            <a:off x="9001496" y="1524133"/>
            <a:ext cx="1870364" cy="589072"/>
          </a:xfrm>
          <a:prstGeom prst="rect">
            <a:avLst/>
          </a:prstGeom>
          <a:noFill/>
        </p:spPr>
        <p:txBody>
          <a:bodyPr wrap="square">
            <a:spAutoFit/>
          </a:bodyPr>
          <a:lstStyle/>
          <a:p>
            <a:pPr marL="0" marR="0" algn="justLow" rtl="1">
              <a:lnSpc>
                <a:spcPct val="150000"/>
              </a:lnSpc>
              <a:spcBef>
                <a:spcPts val="0"/>
              </a:spcBef>
              <a:spcAft>
                <a:spcPts val="0"/>
              </a:spcAft>
            </a:pPr>
            <a:r>
              <a:rPr lang="ar-EG" sz="2400" b="1" u="sng" dirty="0">
                <a:solidFill>
                  <a:srgbClr val="C00000"/>
                </a:solidFill>
                <a:effectLst/>
                <a:latin typeface="Times New Roman" panose="02020603050405020304" pitchFamily="18" charset="0"/>
                <a:ea typeface="Calibri" panose="020F0502020204030204" pitchFamily="34" charset="0"/>
                <a:cs typeface="Sultan bold"/>
              </a:rPr>
              <a:t>تلخيص الدرس : </a:t>
            </a:r>
            <a:endParaRPr lang="en-US"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024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1702C15-20B0-8379-3BD6-C4AE3982E134}"/>
              </a:ext>
            </a:extLst>
          </p:cNvPr>
          <p:cNvGraphicFramePr>
            <a:graphicFrameLocks noGrp="1"/>
          </p:cNvGraphicFramePr>
          <p:nvPr>
            <p:extLst>
              <p:ext uri="{D42A27DB-BD31-4B8C-83A1-F6EECF244321}">
                <p14:modId xmlns:p14="http://schemas.microsoft.com/office/powerpoint/2010/main" val="3772431362"/>
              </p:ext>
            </p:extLst>
          </p:nvPr>
        </p:nvGraphicFramePr>
        <p:xfrm>
          <a:off x="2479963" y="1813560"/>
          <a:ext cx="7232073" cy="3291840"/>
        </p:xfrm>
        <a:graphic>
          <a:graphicData uri="http://schemas.openxmlformats.org/drawingml/2006/table">
            <a:tbl>
              <a:tblPr rtl="1" firstRow="1" firstCol="1" lastRow="1" lastCol="1" bandRow="1" bandCol="1">
                <a:tableStyleId>{69CF1AB2-1976-4502-BF36-3FF5EA218861}</a:tableStyleId>
              </a:tblPr>
              <a:tblGrid>
                <a:gridCol w="889137">
                  <a:extLst>
                    <a:ext uri="{9D8B030D-6E8A-4147-A177-3AD203B41FA5}">
                      <a16:colId xmlns:a16="http://schemas.microsoft.com/office/drawing/2014/main" val="2317126070"/>
                    </a:ext>
                  </a:extLst>
                </a:gridCol>
                <a:gridCol w="3514512">
                  <a:extLst>
                    <a:ext uri="{9D8B030D-6E8A-4147-A177-3AD203B41FA5}">
                      <a16:colId xmlns:a16="http://schemas.microsoft.com/office/drawing/2014/main" val="1548173230"/>
                    </a:ext>
                  </a:extLst>
                </a:gridCol>
                <a:gridCol w="1130657">
                  <a:extLst>
                    <a:ext uri="{9D8B030D-6E8A-4147-A177-3AD203B41FA5}">
                      <a16:colId xmlns:a16="http://schemas.microsoft.com/office/drawing/2014/main" val="727830011"/>
                    </a:ext>
                  </a:extLst>
                </a:gridCol>
                <a:gridCol w="1697767">
                  <a:extLst>
                    <a:ext uri="{9D8B030D-6E8A-4147-A177-3AD203B41FA5}">
                      <a16:colId xmlns:a16="http://schemas.microsoft.com/office/drawing/2014/main" val="227826848"/>
                    </a:ext>
                  </a:extLst>
                </a:gridCol>
              </a:tblGrid>
              <a:tr h="163195">
                <a:tc>
                  <a:txBody>
                    <a:bodyPr/>
                    <a:lstStyle/>
                    <a:p>
                      <a:pPr marL="0" marR="0" algn="ctr" rtl="1">
                        <a:spcBef>
                          <a:spcPts val="0"/>
                        </a:spcBef>
                        <a:spcAft>
                          <a:spcPts val="0"/>
                        </a:spcAft>
                      </a:pPr>
                      <a:r>
                        <a:rPr lang="ar-EG" sz="2400">
                          <a:solidFill>
                            <a:srgbClr val="C00000"/>
                          </a:solidFill>
                          <a:effectLst/>
                        </a:rPr>
                        <a:t>الكلمة</a:t>
                      </a:r>
                      <a:endParaRPr lang="en-US" sz="1800">
                        <a:solidFill>
                          <a:srgbClr val="C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2400">
                          <a:solidFill>
                            <a:srgbClr val="C00000"/>
                          </a:solidFill>
                          <a:effectLst/>
                        </a:rPr>
                        <a:t>معناها</a:t>
                      </a:r>
                      <a:endParaRPr lang="en-US" sz="1800">
                        <a:solidFill>
                          <a:srgbClr val="C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2400">
                          <a:solidFill>
                            <a:srgbClr val="C00000"/>
                          </a:solidFill>
                          <a:effectLst/>
                        </a:rPr>
                        <a:t>الكلمة</a:t>
                      </a:r>
                      <a:endParaRPr lang="en-US" sz="1800">
                        <a:solidFill>
                          <a:srgbClr val="C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2400" dirty="0">
                          <a:solidFill>
                            <a:srgbClr val="C00000"/>
                          </a:solidFill>
                          <a:effectLst/>
                        </a:rPr>
                        <a:t>معناها</a:t>
                      </a:r>
                      <a:endParaRPr lang="en-US"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55991592"/>
                  </a:ext>
                </a:extLst>
              </a:tr>
              <a:tr h="0">
                <a:tc>
                  <a:txBody>
                    <a:bodyPr/>
                    <a:lstStyle/>
                    <a:p>
                      <a:pPr marL="0" marR="0" algn="ctr" rtl="1">
                        <a:spcBef>
                          <a:spcPts val="0"/>
                        </a:spcBef>
                        <a:spcAft>
                          <a:spcPts val="0"/>
                        </a:spcAft>
                      </a:pPr>
                      <a:r>
                        <a:rPr lang="ar-EG" sz="2000">
                          <a:effectLst/>
                        </a:rPr>
                        <a:t>نال</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2000">
                          <a:effectLst/>
                        </a:rPr>
                        <a:t>حصل على</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2000">
                          <a:effectLst/>
                        </a:rPr>
                        <a:t>لقنوا</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2000">
                          <a:effectLst/>
                        </a:rPr>
                        <a:t>فهموا وحفظوا</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17615639"/>
                  </a:ext>
                </a:extLst>
              </a:tr>
              <a:tr h="44450">
                <a:tc>
                  <a:txBody>
                    <a:bodyPr/>
                    <a:lstStyle/>
                    <a:p>
                      <a:pPr marL="0" marR="0" algn="ctr" rtl="1">
                        <a:spcBef>
                          <a:spcPts val="0"/>
                        </a:spcBef>
                        <a:spcAft>
                          <a:spcPts val="0"/>
                        </a:spcAft>
                      </a:pPr>
                      <a:r>
                        <a:rPr lang="ar-EG" sz="2000">
                          <a:effectLst/>
                        </a:rPr>
                        <a:t>فخمًا</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2000">
                          <a:effectLst/>
                        </a:rPr>
                        <a:t>ضخمًا عظيم القدر والجمع (فخام)</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rtl="1">
                        <a:spcBef>
                          <a:spcPts val="0"/>
                        </a:spcBef>
                        <a:spcAft>
                          <a:spcPts val="0"/>
                        </a:spcAft>
                      </a:pPr>
                      <a:r>
                        <a:rPr lang="ar-EG" sz="1800">
                          <a:effectLst/>
                        </a:rPr>
                        <a:t>المثول بين يديه</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2000">
                          <a:effectLst/>
                        </a:rPr>
                        <a:t>الوقوف أمامه</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08193352"/>
                  </a:ext>
                </a:extLst>
              </a:tr>
              <a:tr h="310515">
                <a:tc>
                  <a:txBody>
                    <a:bodyPr/>
                    <a:lstStyle/>
                    <a:p>
                      <a:pPr marL="0" marR="0" algn="ctr" rtl="1">
                        <a:spcBef>
                          <a:spcPts val="0"/>
                        </a:spcBef>
                        <a:spcAft>
                          <a:spcPts val="0"/>
                        </a:spcAft>
                      </a:pPr>
                      <a:r>
                        <a:rPr lang="ar-EG" sz="2000">
                          <a:effectLst/>
                        </a:rPr>
                        <a:t>حاشيته</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2000">
                          <a:effectLst/>
                        </a:rPr>
                        <a:t>أهله وخاصته والجمع (حواشى)</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2000">
                          <a:effectLst/>
                        </a:rPr>
                        <a:t>باعتداد وأنفة</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1800">
                          <a:effectLst/>
                        </a:rPr>
                        <a:t>اهتمام واعتزاز-المضاد بانكسار وذلة</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48290303"/>
                  </a:ext>
                </a:extLst>
              </a:tr>
              <a:tr h="50800">
                <a:tc>
                  <a:txBody>
                    <a:bodyPr/>
                    <a:lstStyle/>
                    <a:p>
                      <a:pPr marL="0" marR="0" algn="ctr" rtl="1">
                        <a:spcBef>
                          <a:spcPts val="0"/>
                        </a:spcBef>
                        <a:spcAft>
                          <a:spcPts val="0"/>
                        </a:spcAft>
                      </a:pPr>
                      <a:r>
                        <a:rPr lang="ar-EG" sz="1800">
                          <a:effectLst/>
                        </a:rPr>
                        <a:t>رهطـًا من علية القوم</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2000">
                          <a:effectLst/>
                        </a:rPr>
                        <a:t>جماعة من عظام القوم والجمع (أرهط وأرهاط) ومفرد عليه : عَلى ومضادها: سفلة القوم</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2000">
                          <a:effectLst/>
                        </a:rPr>
                        <a:t>حاشا لى</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2000">
                          <a:effectLst/>
                        </a:rPr>
                        <a:t>تعبير يفيد الرفض والإنكار</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1136896"/>
                  </a:ext>
                </a:extLst>
              </a:tr>
              <a:tr h="44450">
                <a:tc>
                  <a:txBody>
                    <a:bodyPr/>
                    <a:lstStyle/>
                    <a:p>
                      <a:pPr marL="0" marR="0" algn="ctr" rtl="1">
                        <a:spcBef>
                          <a:spcPts val="0"/>
                        </a:spcBef>
                        <a:spcAft>
                          <a:spcPts val="0"/>
                        </a:spcAft>
                      </a:pPr>
                      <a:r>
                        <a:rPr lang="ar-EG" sz="2000">
                          <a:effectLst/>
                        </a:rPr>
                        <a:t>رهبة</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2000">
                          <a:effectLst/>
                        </a:rPr>
                        <a:t>خوف والمضاد أمن</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2000">
                          <a:effectLst/>
                        </a:rPr>
                        <a:t>ارتج</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EG" sz="2000" dirty="0">
                          <a:effectLst/>
                        </a:rPr>
                        <a:t>اضطرب واهتز والمضاد استقر</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51807015"/>
                  </a:ext>
                </a:extLst>
              </a:tr>
            </a:tbl>
          </a:graphicData>
        </a:graphic>
      </p:graphicFrame>
      <p:sp>
        <p:nvSpPr>
          <p:cNvPr id="4" name="Rectangle: Rounded Corners 3">
            <a:extLst>
              <a:ext uri="{FF2B5EF4-FFF2-40B4-BE49-F238E27FC236}">
                <a16:creationId xmlns:a16="http://schemas.microsoft.com/office/drawing/2014/main" id="{673E83CE-3738-A45A-D5C7-6B9709DD4344}"/>
              </a:ext>
            </a:extLst>
          </p:cNvPr>
          <p:cNvSpPr>
            <a:spLocks noChangeArrowheads="1"/>
          </p:cNvSpPr>
          <p:nvPr/>
        </p:nvSpPr>
        <p:spPr bwMode="auto">
          <a:xfrm>
            <a:off x="6448301" y="490982"/>
            <a:ext cx="3348841" cy="744053"/>
          </a:xfrm>
          <a:prstGeom prst="roundRect">
            <a:avLst>
              <a:gd name="adj" fmla="val 16667"/>
            </a:avLst>
          </a:prstGeom>
          <a:gradFill rotWithShape="0">
            <a:gsLst>
              <a:gs pos="0">
                <a:srgbClr val="FFFFFF">
                  <a:alpha val="89999"/>
                </a:srgbClr>
              </a:gs>
              <a:gs pos="100000">
                <a:srgbClr val="C5E0B3"/>
              </a:gs>
            </a:gsLst>
            <a:lin ang="5400000" scaled="1"/>
          </a:gradFill>
          <a:ln w="12700" algn="ctr">
            <a:solidFill>
              <a:srgbClr val="A8D08D"/>
            </a:solidFill>
            <a:round/>
            <a:headEnd/>
            <a:tailEnd/>
          </a:ln>
          <a:effectLst>
            <a:outerShdw dist="107763" dir="18900000" algn="ctr" rotWithShape="0">
              <a:srgbClr val="375623">
                <a:alpha val="50000"/>
              </a:srgbClr>
            </a:outerShdw>
          </a:effec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ar-EG" sz="4000" b="1" dirty="0">
                <a:latin typeface="Calibri" panose="020F0502020204030204" pitchFamily="34" charset="0"/>
                <a:ea typeface="Calibri" panose="020F0502020204030204" pitchFamily="34" charset="0"/>
                <a:cs typeface="Arial" panose="020B0604020202020204" pitchFamily="34" charset="0"/>
              </a:rPr>
              <a:t>أهم المفردات </a:t>
            </a:r>
            <a:r>
              <a:rPr lang="ar-EG" sz="4000" b="1" dirty="0">
                <a:effectLst/>
                <a:latin typeface="Calibri" panose="020F0502020204030204" pitchFamily="34" charset="0"/>
                <a:ea typeface="Calibri" panose="020F0502020204030204" pitchFamily="34" charset="0"/>
                <a:cs typeface="Arial" panose="020B0604020202020204" pitchFamily="34" charset="0"/>
              </a:rPr>
              <a:t> </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936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24A82026-4E4B-D4F8-AE90-651EB4DB795F}"/>
              </a:ext>
            </a:extLst>
          </p:cNvPr>
          <p:cNvSpPr>
            <a:spLocks noChangeArrowheads="1"/>
          </p:cNvSpPr>
          <p:nvPr/>
        </p:nvSpPr>
        <p:spPr bwMode="auto">
          <a:xfrm>
            <a:off x="4512624" y="997527"/>
            <a:ext cx="3586347" cy="1294411"/>
          </a:xfrm>
          <a:prstGeom prst="horizontalScroll">
            <a:avLst>
              <a:gd name="adj" fmla="val 12500"/>
            </a:avLst>
          </a:prstGeom>
          <a:gradFill rotWithShape="0">
            <a:gsLst>
              <a:gs pos="0">
                <a:srgbClr val="FFFFFF"/>
              </a:gs>
              <a:gs pos="100000">
                <a:srgbClr val="B6DDE8"/>
              </a:gs>
            </a:gsLst>
            <a:lin ang="5400000" scaled="1"/>
          </a:gradFill>
          <a:ln w="12700">
            <a:solidFill>
              <a:srgbClr val="92CDDC"/>
            </a:solidFill>
            <a:round/>
            <a:headEnd/>
            <a:tailEnd/>
          </a:ln>
          <a:effectLst>
            <a:outerShdw dist="107763" dir="18900000"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ar-EG" altLang="en-US" sz="36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أسئلة مُجاب عنها</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8439F45-C910-1925-2A4E-B05AEC4664A4}"/>
              </a:ext>
            </a:extLst>
          </p:cNvPr>
          <p:cNvSpPr txBox="1"/>
          <p:nvPr/>
        </p:nvSpPr>
        <p:spPr>
          <a:xfrm>
            <a:off x="3028208" y="1823569"/>
            <a:ext cx="7903027" cy="4326634"/>
          </a:xfrm>
          <a:prstGeom prst="rect">
            <a:avLst/>
          </a:prstGeom>
          <a:noFill/>
        </p:spPr>
        <p:txBody>
          <a:bodyPr wrap="square">
            <a:spAutoFit/>
          </a:bodyPr>
          <a:lstStyle/>
          <a:p>
            <a:pPr marL="0" marR="0" algn="justLow" rtl="1">
              <a:lnSpc>
                <a:spcPct val="150000"/>
              </a:lnSpc>
              <a:spcBef>
                <a:spcPts val="0"/>
              </a:spcBef>
              <a:spcAft>
                <a:spcPts val="0"/>
              </a:spcAft>
            </a:pPr>
            <a:r>
              <a:rPr lang="ar-EG" sz="1800" dirty="0">
                <a:effectLst/>
                <a:latin typeface="Times New Roman" panose="02020603050405020304" pitchFamily="18" charset="0"/>
                <a:ea typeface="Calibri" panose="020F0502020204030204" pitchFamily="34" charset="0"/>
                <a:cs typeface="Sultan bold"/>
              </a:rPr>
              <a:t>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س1: متى نال مصطفى كامل شهادة الابتدائية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latin typeface="Calibri" panose="020F0502020204030204" pitchFamily="34" charset="0"/>
                <a:ea typeface="Calibri" panose="020F0502020204030204" pitchFamily="34" charset="0"/>
                <a:cs typeface="Times New Roman" panose="02020603050405020304" pitchFamily="18" charset="0"/>
              </a:rPr>
              <a:t>نال شهادة الابتدائية سنة 1887</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س2: ماذا أقامت المدرسة للناجحين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latin typeface="Calibri" panose="020F0502020204030204" pitchFamily="34" charset="0"/>
                <a:ea typeface="Calibri" panose="020F0502020204030204" pitchFamily="34" charset="0"/>
                <a:cs typeface="Times New Roman" panose="02020603050405020304" pitchFamily="18" charset="0"/>
              </a:rPr>
              <a:t>أقامت المدرسة حفلا فخمًا لتوزيع الشهادات على الناجحين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س3: من حضر حفل المدرسة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latin typeface="Calibri" panose="020F0502020204030204" pitchFamily="34" charset="0"/>
                <a:ea typeface="Calibri" panose="020F0502020204030204" pitchFamily="34" charset="0"/>
                <a:cs typeface="Times New Roman" panose="02020603050405020304" pitchFamily="18" charset="0"/>
              </a:rPr>
              <a:t>الخديوى توفيق وكبار رجال حاشيته والوزراء وجماعة من علية القوم.</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823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BFE737-0C41-E7A7-EB4C-8C200E0E2DFF}"/>
              </a:ext>
            </a:extLst>
          </p:cNvPr>
          <p:cNvSpPr txBox="1"/>
          <p:nvPr/>
        </p:nvSpPr>
        <p:spPr>
          <a:xfrm>
            <a:off x="906483" y="719646"/>
            <a:ext cx="10379033" cy="5204951"/>
          </a:xfrm>
          <a:prstGeom prst="rect">
            <a:avLst/>
          </a:prstGeom>
          <a:noFill/>
        </p:spPr>
        <p:txBody>
          <a:bodyPr wrap="square">
            <a:spAutoFit/>
          </a:bodyPr>
          <a:lstStyle/>
          <a:p>
            <a:pPr marL="0" marR="0" algn="justLow" rtl="1">
              <a:lnSpc>
                <a:spcPct val="150000"/>
              </a:lnSpc>
              <a:spcBef>
                <a:spcPts val="0"/>
              </a:spcBef>
              <a:spcAft>
                <a:spcPts val="0"/>
              </a:spcAft>
            </a:pPr>
            <a:r>
              <a:rPr lang="ar-EG" sz="2400" b="1"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س4: ماذا لُقن الطلبة؟</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latin typeface="Calibri" panose="020F0502020204030204" pitchFamily="34" charset="0"/>
                <a:ea typeface="Calibri" panose="020F0502020204030204" pitchFamily="34" charset="0"/>
                <a:cs typeface="Times New Roman" panose="02020603050405020304" pitchFamily="18" charset="0"/>
              </a:rPr>
              <a:t>لقنوا العبارات المناسبة فى هذا المقام ، ومنها أنه فى حالة ذكر اسم الطالب أو اسم والده يجب أن يكون مسبوقًا بكلمة (عبدك).</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س5: فيم خالف مصطفى كامل زملاءه أمام الخديوى؟</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latin typeface="Calibri" panose="020F0502020204030204" pitchFamily="34" charset="0"/>
                <a:ea typeface="Calibri" panose="020F0502020204030204" pitchFamily="34" charset="0"/>
                <a:cs typeface="Times New Roman" panose="02020603050405020304" pitchFamily="18" charset="0"/>
              </a:rPr>
              <a:t>حين سأله الخديوى عن اسمه أجاب باعتزاز : مصطفى كامل غير مسبوق بكلمة (عبدك) وعن اسم والده أجاب أيضا : المرحوم على أفندى محمد فعقب الخديوى على سبق معرفة بإخلاص والده وكفاءته.</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15000"/>
              </a:lnSpc>
              <a:spcBef>
                <a:spcPts val="0"/>
              </a:spcBef>
              <a:spcAft>
                <a:spcPts val="0"/>
              </a:spcAft>
            </a:pPr>
            <a:r>
              <a:rPr lang="ar-EG" sz="105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س6: ما موقف الضابط الملقن من مخالفة مصطفى كامل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latin typeface="Calibri" panose="020F0502020204030204" pitchFamily="34" charset="0"/>
                <a:ea typeface="Calibri" panose="020F0502020204030204" pitchFamily="34" charset="0"/>
                <a:cs typeface="Times New Roman" panose="02020603050405020304" pitchFamily="18" charset="0"/>
              </a:rPr>
              <a:t>كاد الضابط ينفجر من الغيظ ، وكان يهمس إليه أن يذكر كلمة (عبدك) قبل كل إجابة فتجاهله مصطفى كامل.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108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6CFA89-D33B-C6BB-C88A-DB456E280104}"/>
              </a:ext>
            </a:extLst>
          </p:cNvPr>
          <p:cNvSpPr txBox="1"/>
          <p:nvPr/>
        </p:nvSpPr>
        <p:spPr>
          <a:xfrm>
            <a:off x="763979" y="338395"/>
            <a:ext cx="10664042" cy="6519605"/>
          </a:xfrm>
          <a:prstGeom prst="rect">
            <a:avLst/>
          </a:prstGeom>
          <a:noFill/>
        </p:spPr>
        <p:txBody>
          <a:bodyPr wrap="square">
            <a:spAutoFit/>
          </a:bodyPr>
          <a:lstStyle/>
          <a:p>
            <a:pPr marL="0" marR="0" algn="justLow" rtl="1">
              <a:lnSpc>
                <a:spcPct val="150000"/>
              </a:lnSpc>
              <a:spcBef>
                <a:spcPts val="0"/>
              </a:spcBef>
              <a:spcAft>
                <a:spcPts val="0"/>
              </a:spcAft>
            </a:pPr>
            <a:r>
              <a:rPr lang="ar-EG" sz="2400" b="1"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س7: ماذا ظن الضابط؟</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latin typeface="Calibri" panose="020F0502020204030204" pitchFamily="34" charset="0"/>
                <a:ea typeface="Calibri" panose="020F0502020204030204" pitchFamily="34" charset="0"/>
                <a:cs typeface="Times New Roman" panose="02020603050405020304" pitchFamily="18" charset="0"/>
              </a:rPr>
              <a:t>ظن الضابط أن الطالب نسى من رهبة المقام أن ينفذ ما أمر به.</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15000"/>
              </a:lnSpc>
              <a:spcBef>
                <a:spcPts val="0"/>
              </a:spcBef>
              <a:spcAft>
                <a:spcPts val="0"/>
              </a:spcAft>
            </a:pPr>
            <a:r>
              <a:rPr lang="ar-EG" sz="105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س8: لماذا استدعى مصطفى كامل الضابط ومدرسى المدرسة؟</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latin typeface="Calibri" panose="020F0502020204030204" pitchFamily="34" charset="0"/>
                <a:ea typeface="Calibri" panose="020F0502020204030204" pitchFamily="34" charset="0"/>
                <a:cs typeface="Times New Roman" panose="02020603050405020304" pitchFamily="18" charset="0"/>
              </a:rPr>
              <a:t>ليناقش فى أسباب عدم طاعته وتنفيذها ما كلف به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15000"/>
              </a:lnSpc>
              <a:spcBef>
                <a:spcPts val="0"/>
              </a:spcBef>
              <a:spcAft>
                <a:spcPts val="0"/>
              </a:spcAft>
            </a:pPr>
            <a:r>
              <a:rPr lang="ar-EG" sz="105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س9: بم أجاب مصطفى كامل الضابط عن مخالفته؟</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latin typeface="Calibri" panose="020F0502020204030204" pitchFamily="34" charset="0"/>
                <a:ea typeface="Calibri" panose="020F0502020204030204" pitchFamily="34" charset="0"/>
                <a:cs typeface="Times New Roman" panose="02020603050405020304" pitchFamily="18" charset="0"/>
              </a:rPr>
              <a:t>أجاب مصطفى كامل : كيف تطلب منى أن أذكر أمام الخديوى كلمة (عبدك) ، وما كنت أنا عبدا ، ولا كان ابى كذلك، ولو قلت غير الحق كنت كذابًا محتالًا ، وحاشالى أن أكون كذلك.</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15000"/>
              </a:lnSpc>
              <a:spcBef>
                <a:spcPts val="0"/>
              </a:spcBef>
              <a:spcAft>
                <a:spcPts val="0"/>
              </a:spcAft>
            </a:pPr>
            <a:r>
              <a:rPr lang="ar-EG" sz="105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س10: ما أثر إجابة مصطفى كامل على الضابط ؟ ولماذا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2400" b="1" dirty="0">
                <a:effectLst/>
                <a:latin typeface="Calibri" panose="020F0502020204030204" pitchFamily="34" charset="0"/>
                <a:ea typeface="Calibri" panose="020F0502020204030204" pitchFamily="34" charset="0"/>
                <a:cs typeface="Times New Roman" panose="02020603050405020304" pitchFamily="18" charset="0"/>
              </a:rPr>
              <a:t>ارتج الضابط ولم يستطع أن يغالب دهشته ، فكيف ينطق تلميذ صغير لم يتعد عمره الثالثة عشرة بهذه العبارات ، ولا يستطيع أن يتفوه بها الكثيرون ممن هم اكبر منه سنًا ومقامًا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ar-EG"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2085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97</TotalTime>
  <Words>451</Words>
  <Application>Microsoft Office PowerPoint</Application>
  <PresentationFormat>Widescreen</PresentationFormat>
  <Paragraphs>57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Garamond</vt:lpstr>
      <vt:lpstr>Times New Roman</vt:lpstr>
      <vt:lpstr>Organic</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Enas Mahmoud Metwaly</dc:creator>
  <cp:lastModifiedBy>Enas Mahmoud Metwaly</cp:lastModifiedBy>
  <cp:revision>41</cp:revision>
  <dcterms:created xsi:type="dcterms:W3CDTF">2022-08-31T08:25:21Z</dcterms:created>
  <dcterms:modified xsi:type="dcterms:W3CDTF">2022-09-04T10:03:54Z</dcterms:modified>
</cp:coreProperties>
</file>