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303" r:id="rId3"/>
    <p:sldId id="311" r:id="rId4"/>
    <p:sldId id="308" r:id="rId5"/>
    <p:sldId id="309" r:id="rId6"/>
    <p:sldId id="312" r:id="rId7"/>
    <p:sldId id="314" r:id="rId8"/>
    <p:sldId id="313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91F"/>
    <a:srgbClr val="DF6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50000" autoAdjust="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5816E-9854-4624-9FCC-2BFE8417AB4A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C33D5-DD1B-48A4-8220-07294736B4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6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D5-DD1B-48A4-8220-07294736B45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24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06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7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4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2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3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0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3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14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4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5BFB-31C5-4BCE-A275-9F6A028C7FDD}" type="datetimeFigureOut">
              <a:rPr lang="en-GB" smtClean="0"/>
              <a:pPr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26" y="114491"/>
            <a:ext cx="1503774" cy="10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Key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85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Co-ordinates</a:t>
            </a:r>
          </a:p>
          <a:p>
            <a:pPr marL="0" indent="0">
              <a:buNone/>
            </a:pPr>
            <a:r>
              <a:rPr lang="en-GB" dirty="0"/>
              <a:t>Formula</a:t>
            </a:r>
          </a:p>
          <a:p>
            <a:pPr marL="0" indent="0">
              <a:buNone/>
            </a:pPr>
            <a:r>
              <a:rPr lang="en-GB" dirty="0"/>
              <a:t>Function</a:t>
            </a:r>
          </a:p>
          <a:p>
            <a:pPr marL="0" indent="0">
              <a:buNone/>
            </a:pPr>
            <a:r>
              <a:rPr lang="en-GB" dirty="0"/>
              <a:t>Gradient</a:t>
            </a:r>
          </a:p>
          <a:p>
            <a:pPr marL="0" indent="0">
              <a:buNone/>
            </a:pPr>
            <a:r>
              <a:rPr lang="en-GB" dirty="0"/>
              <a:t>Plot</a:t>
            </a:r>
          </a:p>
          <a:p>
            <a:pPr marL="0" indent="0">
              <a:buNone/>
            </a:pPr>
            <a:r>
              <a:rPr lang="en-GB" dirty="0"/>
              <a:t>Substitute</a:t>
            </a:r>
          </a:p>
          <a:p>
            <a:pPr marL="0" indent="0">
              <a:buNone/>
            </a:pPr>
            <a:r>
              <a:rPr lang="en-GB" dirty="0"/>
              <a:t>Y axis</a:t>
            </a:r>
          </a:p>
          <a:p>
            <a:pPr marL="0" indent="0">
              <a:buNone/>
            </a:pPr>
            <a:r>
              <a:rPr lang="en-GB" dirty="0"/>
              <a:t>X axis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C6E027-4E69-6069-0FAC-9C5259924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3775" y="57727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2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427997" y="243748"/>
            <a:ext cx="79302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find the equation of a straight line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27997" y="1643931"/>
            <a:ext cx="84562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straight line has a general formula: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/>
              <a:t>y = </a:t>
            </a:r>
            <a:r>
              <a:rPr lang="en-GB" sz="3200" dirty="0">
                <a:solidFill>
                  <a:srgbClr val="DF6A13"/>
                </a:solidFill>
              </a:rPr>
              <a:t>m</a:t>
            </a:r>
            <a:r>
              <a:rPr lang="en-GB" sz="3200" i="1" dirty="0"/>
              <a:t>x</a:t>
            </a:r>
            <a:r>
              <a:rPr lang="en-GB" sz="3200" dirty="0"/>
              <a:t> + </a:t>
            </a:r>
            <a:r>
              <a:rPr lang="en-GB" sz="3200" dirty="0">
                <a:solidFill>
                  <a:srgbClr val="A3091F"/>
                </a:solidFill>
              </a:rPr>
              <a:t>c</a:t>
            </a:r>
          </a:p>
        </p:txBody>
      </p:sp>
      <p:sp>
        <p:nvSpPr>
          <p:cNvPr id="18" name="Oval Callout 17"/>
          <p:cNvSpPr/>
          <p:nvPr/>
        </p:nvSpPr>
        <p:spPr>
          <a:xfrm>
            <a:off x="5496553" y="1696203"/>
            <a:ext cx="2140527" cy="1704109"/>
          </a:xfrm>
          <a:prstGeom prst="wedgeEllipseCallout">
            <a:avLst>
              <a:gd name="adj1" fmla="val -63551"/>
              <a:gd name="adj2" fmla="val -16769"/>
            </a:avLst>
          </a:prstGeom>
          <a:solidFill>
            <a:srgbClr val="B6510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400" dirty="0"/>
              <a:t>y = m</a:t>
            </a:r>
            <a:r>
              <a:rPr lang="en-GB" sz="2400" i="1" dirty="0"/>
              <a:t>x</a:t>
            </a:r>
            <a:r>
              <a:rPr lang="en-GB" sz="2400" dirty="0"/>
              <a:t> + c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238250" y="3110562"/>
            <a:ext cx="0" cy="423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7997" y="3533775"/>
            <a:ext cx="194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is the </a:t>
            </a:r>
            <a:r>
              <a:rPr lang="en-GB" u="sng" dirty="0"/>
              <a:t>gradient</a:t>
            </a:r>
            <a:r>
              <a:rPr lang="en-GB" dirty="0"/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00275" y="2971800"/>
            <a:ext cx="676275" cy="12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76550" y="2787134"/>
            <a:ext cx="194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 is the </a:t>
            </a:r>
            <a:r>
              <a:rPr lang="en-GB" u="sng" dirty="0"/>
              <a:t>y intercept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80C315-DA1A-DD9F-9F84-A62C93A0A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242" y="7590"/>
            <a:ext cx="1727757" cy="163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2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07" y="193535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interpret the gradient and the y intercept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19757" y="1386949"/>
            <a:ext cx="8118475" cy="41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Oval Callout 2"/>
          <p:cNvSpPr/>
          <p:nvPr/>
        </p:nvSpPr>
        <p:spPr>
          <a:xfrm>
            <a:off x="6130910" y="2045808"/>
            <a:ext cx="2822505" cy="1776846"/>
          </a:xfrm>
          <a:prstGeom prst="wedgeEllipseCallout">
            <a:avLst>
              <a:gd name="adj1" fmla="val -63516"/>
              <a:gd name="adj2" fmla="val -13987"/>
            </a:avLst>
          </a:prstGeom>
          <a:solidFill>
            <a:srgbClr val="DF6A1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Note:</a:t>
            </a:r>
          </a:p>
          <a:p>
            <a:pPr algn="ctr"/>
            <a:r>
              <a:rPr lang="en-GB" dirty="0"/>
              <a:t>Always remember the formula </a:t>
            </a:r>
          </a:p>
          <a:p>
            <a:pPr algn="ctr"/>
            <a:r>
              <a:rPr lang="en-GB" dirty="0"/>
              <a:t>y = m</a:t>
            </a:r>
            <a:r>
              <a:rPr lang="en-GB" i="1" dirty="0"/>
              <a:t>x</a:t>
            </a:r>
            <a:r>
              <a:rPr lang="en-GB" dirty="0"/>
              <a:t> +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907" y="1519098"/>
            <a:ext cx="623527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y = 3</a:t>
            </a:r>
            <a:r>
              <a:rPr lang="en-GB" i="1" dirty="0"/>
              <a:t>x</a:t>
            </a:r>
            <a:r>
              <a:rPr lang="en-GB" dirty="0"/>
              <a:t> + 8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r>
              <a:rPr lang="en-GB" dirty="0"/>
              <a:t>y = 4</a:t>
            </a:r>
            <a:r>
              <a:rPr lang="en-GB" i="1" dirty="0"/>
              <a:t>x</a:t>
            </a:r>
            <a:r>
              <a:rPr lang="en-GB" dirty="0"/>
              <a:t> – 7</a:t>
            </a:r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r>
              <a:rPr lang="en-GB" dirty="0"/>
              <a:t>y = -2</a:t>
            </a:r>
            <a:r>
              <a:rPr lang="en-GB" i="1" dirty="0"/>
              <a:t>x</a:t>
            </a:r>
            <a:r>
              <a:rPr lang="en-GB" dirty="0"/>
              <a:t> – 10</a:t>
            </a:r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pPr marL="342900" indent="-342900">
              <a:buFontTx/>
              <a:buAutoNum type="arabicParenR"/>
            </a:pPr>
            <a:r>
              <a:rPr lang="en-GB" dirty="0"/>
              <a:t>3y = 6</a:t>
            </a:r>
            <a:r>
              <a:rPr lang="en-GB" i="1" dirty="0"/>
              <a:t>x</a:t>
            </a:r>
            <a:r>
              <a:rPr lang="en-GB" dirty="0"/>
              <a:t> – 9</a:t>
            </a:r>
          </a:p>
          <a:p>
            <a:pPr marL="342900" indent="-342900">
              <a:buFontTx/>
              <a:buAutoNum type="arabicParenR"/>
            </a:pPr>
            <a:endParaRPr lang="en-GB" dirty="0"/>
          </a:p>
          <a:p>
            <a:r>
              <a:rPr lang="en-GB" dirty="0"/>
              <a:t>       y = 2</a:t>
            </a:r>
            <a:r>
              <a:rPr lang="en-GB" i="1" dirty="0"/>
              <a:t>x</a:t>
            </a:r>
            <a:r>
              <a:rPr lang="en-GB" dirty="0"/>
              <a:t> - 3</a:t>
            </a:r>
          </a:p>
          <a:p>
            <a:endParaRPr lang="en-GB" dirty="0"/>
          </a:p>
          <a:p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r>
              <a:rPr lang="en-GB" dirty="0"/>
              <a:t>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1825338"/>
            <a:ext cx="0" cy="208941"/>
          </a:xfrm>
          <a:prstGeom prst="straightConnector1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8057" y="1977434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 is the gradient, m</a:t>
            </a:r>
          </a:p>
        </p:txBody>
      </p:sp>
      <p:cxnSp>
        <p:nvCxnSpPr>
          <p:cNvPr id="10" name="Elbow Connector 9"/>
          <p:cNvCxnSpPr/>
          <p:nvPr/>
        </p:nvCxnSpPr>
        <p:spPr>
          <a:xfrm>
            <a:off x="1641140" y="1724709"/>
            <a:ext cx="1434431" cy="437391"/>
          </a:xfrm>
          <a:prstGeom prst="bentConnector3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53681" y="1977434"/>
            <a:ext cx="223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 is the y intercept, c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33475" y="2934231"/>
            <a:ext cx="0" cy="208941"/>
          </a:xfrm>
          <a:prstGeom prst="straightConnector1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8057" y="3067868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is the gradient, m</a:t>
            </a:r>
          </a:p>
        </p:txBody>
      </p:sp>
      <p:cxnSp>
        <p:nvCxnSpPr>
          <p:cNvPr id="18" name="Elbow Connector 17"/>
          <p:cNvCxnSpPr/>
          <p:nvPr/>
        </p:nvCxnSpPr>
        <p:spPr>
          <a:xfrm>
            <a:off x="1688516" y="2784763"/>
            <a:ext cx="1434431" cy="437391"/>
          </a:xfrm>
          <a:prstGeom prst="bentConnector3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22947" y="3067868"/>
            <a:ext cx="223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-7 is the y intercept, c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43000" y="4024014"/>
            <a:ext cx="0" cy="208941"/>
          </a:xfrm>
          <a:prstGeom prst="straightConnector1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0955" y="4158302"/>
            <a:ext cx="219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 is the gradient, m</a:t>
            </a:r>
          </a:p>
        </p:txBody>
      </p:sp>
      <p:cxnSp>
        <p:nvCxnSpPr>
          <p:cNvPr id="22" name="Elbow Connector 21"/>
          <p:cNvCxnSpPr/>
          <p:nvPr/>
        </p:nvCxnSpPr>
        <p:spPr>
          <a:xfrm>
            <a:off x="1884362" y="3875197"/>
            <a:ext cx="1434431" cy="437391"/>
          </a:xfrm>
          <a:prstGeom prst="bentConnector3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18793" y="4158302"/>
            <a:ext cx="2481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-10 is the y intercept, 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6988" y="505920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5052A"/>
                </a:solidFill>
              </a:rPr>
              <a:t>÷3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73872" y="504333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5052A"/>
                </a:solidFill>
              </a:rPr>
              <a:t>÷3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143000" y="5662833"/>
            <a:ext cx="0" cy="208941"/>
          </a:xfrm>
          <a:prstGeom prst="straightConnector1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0955" y="5797121"/>
            <a:ext cx="219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is the gradient, m</a:t>
            </a:r>
          </a:p>
        </p:txBody>
      </p:sp>
      <p:cxnSp>
        <p:nvCxnSpPr>
          <p:cNvPr id="28" name="Elbow Connector 27"/>
          <p:cNvCxnSpPr/>
          <p:nvPr/>
        </p:nvCxnSpPr>
        <p:spPr>
          <a:xfrm>
            <a:off x="1641140" y="5528417"/>
            <a:ext cx="1434431" cy="437391"/>
          </a:xfrm>
          <a:prstGeom prst="bentConnector3">
            <a:avLst/>
          </a:prstGeom>
          <a:ln>
            <a:solidFill>
              <a:srgbClr val="A3091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75571" y="5811522"/>
            <a:ext cx="2481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-3 is the y intercept, 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74D190-BB5A-194B-3012-8254EE635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7807" y="0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4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find the equation of a straight line- What is a gradient? 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6875" y="1682750"/>
            <a:ext cx="8118475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pic>
        <p:nvPicPr>
          <p:cNvPr id="10" name="Picture 2" descr="Graph Plo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0" t="11844" r="26585" b="11896"/>
          <a:stretch/>
        </p:blipFill>
        <p:spPr bwMode="auto">
          <a:xfrm>
            <a:off x="472580" y="2151246"/>
            <a:ext cx="3740728" cy="376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8372" y="1682749"/>
            <a:ext cx="789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</a:t>
            </a:r>
            <a:r>
              <a:rPr lang="en-GB" sz="2000" u="sng" dirty="0"/>
              <a:t>gradient</a:t>
            </a:r>
            <a:r>
              <a:rPr lang="en-GB" sz="2000" dirty="0"/>
              <a:t> is how steep a straight line is.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342944" y="2858781"/>
            <a:ext cx="466457" cy="0"/>
          </a:xfrm>
          <a:prstGeom prst="line">
            <a:avLst/>
          </a:prstGeom>
          <a:ln>
            <a:solidFill>
              <a:srgbClr val="A3091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07704" y="2387663"/>
            <a:ext cx="1351" cy="471118"/>
          </a:xfrm>
          <a:prstGeom prst="line">
            <a:avLst/>
          </a:prstGeom>
          <a:ln>
            <a:solidFill>
              <a:srgbClr val="A3091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78702" y="2079057"/>
            <a:ext cx="48652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calculate the gradient divide the change in the </a:t>
            </a:r>
            <a:r>
              <a:rPr lang="en-GB" b="1" dirty="0"/>
              <a:t>y axis </a:t>
            </a:r>
            <a:r>
              <a:rPr lang="en-GB" dirty="0"/>
              <a:t>by the change in </a:t>
            </a:r>
            <a:r>
              <a:rPr lang="en-GB" b="1" i="1" dirty="0"/>
              <a:t>x</a:t>
            </a:r>
            <a:r>
              <a:rPr lang="en-GB" b="1" dirty="0"/>
              <a:t> axis</a:t>
            </a:r>
            <a:r>
              <a:rPr lang="en-GB" dirty="0"/>
              <a:t>. </a:t>
            </a:r>
          </a:p>
          <a:p>
            <a:r>
              <a:rPr lang="en-GB" dirty="0"/>
              <a:t>Change in the </a:t>
            </a:r>
            <a:r>
              <a:rPr lang="en-GB" b="1" dirty="0">
                <a:solidFill>
                  <a:srgbClr val="7030A0"/>
                </a:solidFill>
              </a:rPr>
              <a:t>y axis= 2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Change in the</a:t>
            </a:r>
            <a:r>
              <a:rPr lang="en-GB" b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x</a:t>
            </a:r>
            <a:r>
              <a:rPr lang="en-GB" b="1" dirty="0">
                <a:solidFill>
                  <a:srgbClr val="C00000"/>
                </a:solidFill>
              </a:rPr>
              <a:t> axis= 2</a:t>
            </a:r>
          </a:p>
          <a:p>
            <a:endParaRPr lang="en-GB" dirty="0"/>
          </a:p>
          <a:p>
            <a:r>
              <a:rPr lang="en-GB" dirty="0"/>
              <a:t>2 ÷ 2 = 1</a:t>
            </a:r>
          </a:p>
          <a:p>
            <a:endParaRPr lang="en-GB" dirty="0"/>
          </a:p>
          <a:p>
            <a:r>
              <a:rPr lang="en-GB" dirty="0"/>
              <a:t>Therefore the </a:t>
            </a:r>
            <a:r>
              <a:rPr lang="en-GB" u="sng" dirty="0"/>
              <a:t>gradient</a:t>
            </a:r>
            <a:r>
              <a:rPr lang="en-GB" dirty="0"/>
              <a:t> is 1</a:t>
            </a:r>
          </a:p>
          <a:p>
            <a:r>
              <a:rPr lang="en-GB" dirty="0">
                <a:solidFill>
                  <a:srgbClr val="FF0000"/>
                </a:solidFill>
              </a:rPr>
              <a:t>m = 1</a:t>
            </a:r>
          </a:p>
          <a:p>
            <a:endParaRPr lang="en-GB" dirty="0"/>
          </a:p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y = 1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+ c 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2580" y="2151246"/>
            <a:ext cx="2567286" cy="25880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874795" y="2698231"/>
            <a:ext cx="1402556" cy="164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591965" y="2887786"/>
            <a:ext cx="1697048" cy="7005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Oval Callout 36"/>
          <p:cNvSpPr/>
          <p:nvPr/>
        </p:nvSpPr>
        <p:spPr>
          <a:xfrm>
            <a:off x="5920427" y="4876800"/>
            <a:ext cx="2174708" cy="1721470"/>
          </a:xfrm>
          <a:prstGeom prst="wedgeEllipseCallout">
            <a:avLst>
              <a:gd name="adj1" fmla="val -76231"/>
              <a:gd name="adj2" fmla="val -5730"/>
            </a:avLst>
          </a:prstGeom>
          <a:solidFill>
            <a:srgbClr val="DF6A1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But we still have to find the value of 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CB9B2E-B1E0-71A4-962B-C4E0575B6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600" y="25334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find the equation of a straight line- What is a y intercept?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8372" y="1825625"/>
            <a:ext cx="7886700" cy="557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 </a:t>
            </a:r>
            <a:r>
              <a:rPr lang="en-GB" sz="2000" u="sng" dirty="0"/>
              <a:t>y intercept </a:t>
            </a:r>
            <a:r>
              <a:rPr lang="en-GB" sz="2000" dirty="0"/>
              <a:t>is where a straight line crosses the </a:t>
            </a:r>
            <a:r>
              <a:rPr lang="en-GB" sz="2000" b="1" dirty="0"/>
              <a:t>y axis</a:t>
            </a:r>
            <a:r>
              <a:rPr lang="en-GB" sz="2000" dirty="0"/>
              <a:t>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88372" y="2383436"/>
            <a:ext cx="3740728" cy="3761224"/>
            <a:chOff x="488372" y="2154007"/>
            <a:chExt cx="3740728" cy="3761224"/>
          </a:xfrm>
        </p:grpSpPr>
        <p:pic>
          <p:nvPicPr>
            <p:cNvPr id="17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70" t="11844" r="26585" b="11896"/>
            <a:stretch/>
          </p:blipFill>
          <p:spPr bwMode="auto">
            <a:xfrm>
              <a:off x="488372" y="2154007"/>
              <a:ext cx="3740728" cy="376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Straight Connector 17"/>
            <p:cNvCxnSpPr/>
            <p:nvPr/>
          </p:nvCxnSpPr>
          <p:spPr>
            <a:xfrm flipV="1">
              <a:off x="488372" y="2154007"/>
              <a:ext cx="2567286" cy="258800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452078" y="2383436"/>
            <a:ext cx="46919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line crosses the </a:t>
            </a:r>
            <a:r>
              <a:rPr lang="en-GB" b="1" dirty="0"/>
              <a:t>y axis </a:t>
            </a:r>
            <a:r>
              <a:rPr lang="en-GB" dirty="0"/>
              <a:t>at the co-ordinates (0,5) </a:t>
            </a:r>
          </a:p>
          <a:p>
            <a:r>
              <a:rPr lang="en-GB" dirty="0"/>
              <a:t>So …</a:t>
            </a:r>
          </a:p>
          <a:p>
            <a:r>
              <a:rPr lang="en-GB" b="1" dirty="0">
                <a:solidFill>
                  <a:srgbClr val="FF0000"/>
                </a:solidFill>
              </a:rPr>
              <a:t>The </a:t>
            </a:r>
            <a:r>
              <a:rPr lang="en-GB" b="1" u="sng" dirty="0">
                <a:solidFill>
                  <a:srgbClr val="FF0000"/>
                </a:solidFill>
              </a:rPr>
              <a:t>y intercept </a:t>
            </a:r>
            <a:r>
              <a:rPr lang="en-GB" b="1" dirty="0">
                <a:solidFill>
                  <a:srgbClr val="FF0000"/>
                </a:solidFill>
              </a:rPr>
              <a:t>is 5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 = 5</a:t>
            </a:r>
          </a:p>
          <a:p>
            <a:r>
              <a:rPr lang="en-GB" b="1" dirty="0">
                <a:solidFill>
                  <a:srgbClr val="00B050"/>
                </a:solidFill>
              </a:rPr>
              <a:t>y = 1</a:t>
            </a:r>
            <a:r>
              <a:rPr lang="en-GB" b="1" i="1" dirty="0">
                <a:solidFill>
                  <a:srgbClr val="00B050"/>
                </a:solidFill>
              </a:rPr>
              <a:t>x</a:t>
            </a:r>
            <a:r>
              <a:rPr lang="en-GB" b="1" dirty="0">
                <a:solidFill>
                  <a:srgbClr val="00B050"/>
                </a:solidFill>
              </a:rPr>
              <a:t> + 5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346036" y="2383436"/>
            <a:ext cx="0" cy="3761224"/>
          </a:xfrm>
          <a:prstGeom prst="straightConnector1">
            <a:avLst/>
          </a:prstGeom>
          <a:ln>
            <a:solidFill>
              <a:srgbClr val="A3091F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36871" y="2309082"/>
            <a:ext cx="766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 axis</a:t>
            </a:r>
          </a:p>
        </p:txBody>
      </p:sp>
      <p:cxnSp>
        <p:nvCxnSpPr>
          <p:cNvPr id="21" name="Elbow Connector 20"/>
          <p:cNvCxnSpPr/>
          <p:nvPr/>
        </p:nvCxnSpPr>
        <p:spPr>
          <a:xfrm>
            <a:off x="5443396" y="4502210"/>
            <a:ext cx="1311442" cy="866274"/>
          </a:xfrm>
          <a:prstGeom prst="bentConnector3">
            <a:avLst/>
          </a:prstGeom>
          <a:ln>
            <a:solidFill>
              <a:srgbClr val="DF6A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31121" y="5045318"/>
            <a:ext cx="2290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complete equation of the line.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2403706" y="3128211"/>
            <a:ext cx="2048373" cy="288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9A908E8-496E-3615-A89B-DD09BB364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775" y="48919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3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09322" y="1564306"/>
            <a:ext cx="935332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GB" sz="2000" u="sng" dirty="0">
                <a:cs typeface="Arial" pitchFamily="34" charset="0"/>
              </a:rPr>
              <a:t>Find the gradient and the y intercept of these lines:</a:t>
            </a:r>
            <a:endParaRPr kumimoji="0" lang="en-GB" sz="2000" i="0" u="sng" strike="noStrike" cap="none" normalizeH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3</a:t>
            </a:r>
            <a:r>
              <a:rPr lang="en-US" sz="2000" i="1" dirty="0"/>
              <a:t>x</a:t>
            </a:r>
            <a:r>
              <a:rPr lang="en-US" sz="2000" dirty="0"/>
              <a:t> + 4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2</a:t>
            </a:r>
            <a:r>
              <a:rPr lang="en-US" sz="2000" i="1" dirty="0"/>
              <a:t>x</a:t>
            </a:r>
            <a:r>
              <a:rPr lang="en-US" sz="2000" dirty="0"/>
              <a:t> – 1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-</a:t>
            </a:r>
            <a:r>
              <a:rPr lang="en-US" sz="2000" i="1" dirty="0"/>
              <a:t>x</a:t>
            </a:r>
            <a:r>
              <a:rPr lang="en-US" sz="2000" dirty="0"/>
              <a:t> + 5	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2y = 6</a:t>
            </a:r>
            <a:r>
              <a:rPr lang="en-US" sz="2000" i="1" dirty="0"/>
              <a:t>x</a:t>
            </a:r>
            <a:r>
              <a:rPr lang="en-US" sz="2000" dirty="0"/>
              <a:t> + 4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-3y = 9</a:t>
            </a:r>
            <a:r>
              <a:rPr lang="en-US" sz="2000" i="1" dirty="0"/>
              <a:t>x</a:t>
            </a:r>
            <a:r>
              <a:rPr lang="en-US" sz="2000" dirty="0"/>
              <a:t> – 3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2) What is the equation of this line? 	            3) What is the equation of this line?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1125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interpret the equation of a line –</a:t>
            </a:r>
          </a:p>
          <a:p>
            <a:r>
              <a:rPr lang="en-GB" sz="3200" b="1" dirty="0"/>
              <a:t>Now you try </a:t>
            </a:r>
            <a:r>
              <a:rPr lang="is-IS" sz="3200" b="1" dirty="0"/>
              <a:t>…</a:t>
            </a:r>
            <a:endParaRPr lang="en-GB" sz="32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027152" y="4118851"/>
            <a:ext cx="2630448" cy="2593234"/>
            <a:chOff x="571732" y="1864808"/>
            <a:chExt cx="3740728" cy="3761224"/>
          </a:xfrm>
        </p:grpSpPr>
        <p:pic>
          <p:nvPicPr>
            <p:cNvPr id="5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70" t="11844" r="26585" b="11896"/>
            <a:stretch/>
          </p:blipFill>
          <p:spPr bwMode="auto">
            <a:xfrm>
              <a:off x="571732" y="1864808"/>
              <a:ext cx="3740728" cy="376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Straight Connector 5"/>
            <p:cNvCxnSpPr/>
            <p:nvPr/>
          </p:nvCxnSpPr>
          <p:spPr>
            <a:xfrm flipV="1">
              <a:off x="1039906" y="1864808"/>
              <a:ext cx="1864659" cy="376122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861799" y="4118851"/>
            <a:ext cx="2630448" cy="2554545"/>
            <a:chOff x="3848078" y="2476982"/>
            <a:chExt cx="3740728" cy="3761225"/>
          </a:xfrm>
        </p:grpSpPr>
        <p:pic>
          <p:nvPicPr>
            <p:cNvPr id="9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70" t="11844" r="26585" b="11896"/>
            <a:stretch/>
          </p:blipFill>
          <p:spPr bwMode="auto">
            <a:xfrm>
              <a:off x="3848078" y="2476982"/>
              <a:ext cx="3740728" cy="376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3848078" y="2476982"/>
              <a:ext cx="3740728" cy="37612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00DCD58-C8F3-62FD-E5E5-965479398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775" y="64717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09322" y="1564306"/>
            <a:ext cx="935332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GB" sz="2000" u="sng" dirty="0">
                <a:cs typeface="Arial" pitchFamily="34" charset="0"/>
              </a:rPr>
              <a:t>Find the gradient and the y intercept of these lines:</a:t>
            </a:r>
            <a:endParaRPr kumimoji="0" lang="en-GB" sz="2000" i="0" u="sng" strike="noStrike" cap="none" normalizeH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3</a:t>
            </a:r>
            <a:r>
              <a:rPr lang="en-US" sz="2000" i="1" dirty="0"/>
              <a:t>x</a:t>
            </a:r>
            <a:r>
              <a:rPr lang="en-US" sz="2000" dirty="0"/>
              <a:t> + 4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2</a:t>
            </a:r>
            <a:r>
              <a:rPr lang="en-US" sz="2000" i="1" dirty="0"/>
              <a:t>x</a:t>
            </a:r>
            <a:r>
              <a:rPr lang="en-US" sz="2000" dirty="0"/>
              <a:t> – 1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y = -</a:t>
            </a:r>
            <a:r>
              <a:rPr lang="en-US" sz="2000" i="1" dirty="0"/>
              <a:t>x</a:t>
            </a:r>
            <a:r>
              <a:rPr lang="en-US" sz="2000" dirty="0"/>
              <a:t> + 5	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2y = 6</a:t>
            </a:r>
            <a:r>
              <a:rPr lang="en-US" sz="2000" i="1" dirty="0"/>
              <a:t>x</a:t>
            </a:r>
            <a:r>
              <a:rPr lang="en-US" sz="2000" dirty="0"/>
              <a:t> + 4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000" dirty="0"/>
              <a:t>-3y = 9</a:t>
            </a:r>
            <a:r>
              <a:rPr lang="en-US" sz="2000" i="1" dirty="0"/>
              <a:t>x</a:t>
            </a:r>
            <a:r>
              <a:rPr lang="en-US" sz="2000" dirty="0"/>
              <a:t> – 3	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2) What is the equation of this line? 	            3) What is the equation of this line?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1125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interpret the equation of a line –</a:t>
            </a:r>
          </a:p>
          <a:p>
            <a:r>
              <a:rPr lang="en-GB" sz="3200" b="1" dirty="0"/>
              <a:t>Now you try </a:t>
            </a:r>
            <a:r>
              <a:rPr lang="is-IS" sz="3200" b="1" dirty="0"/>
              <a:t>…</a:t>
            </a:r>
            <a:endParaRPr lang="en-GB" sz="32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027152" y="4118851"/>
            <a:ext cx="2630448" cy="2593234"/>
            <a:chOff x="571732" y="1864808"/>
            <a:chExt cx="3740728" cy="3761224"/>
          </a:xfrm>
        </p:grpSpPr>
        <p:pic>
          <p:nvPicPr>
            <p:cNvPr id="5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70" t="11844" r="26585" b="11896"/>
            <a:stretch/>
          </p:blipFill>
          <p:spPr bwMode="auto">
            <a:xfrm>
              <a:off x="571732" y="1864808"/>
              <a:ext cx="3740728" cy="376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Straight Connector 5"/>
            <p:cNvCxnSpPr/>
            <p:nvPr/>
          </p:nvCxnSpPr>
          <p:spPr>
            <a:xfrm flipV="1">
              <a:off x="1039906" y="1864808"/>
              <a:ext cx="1864659" cy="376122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5861799" y="4118851"/>
            <a:ext cx="2630448" cy="2554545"/>
            <a:chOff x="3848078" y="2476982"/>
            <a:chExt cx="3740728" cy="3761225"/>
          </a:xfrm>
        </p:grpSpPr>
        <p:pic>
          <p:nvPicPr>
            <p:cNvPr id="9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70" t="11844" r="26585" b="11896"/>
            <a:stretch/>
          </p:blipFill>
          <p:spPr bwMode="auto">
            <a:xfrm>
              <a:off x="3848078" y="2476982"/>
              <a:ext cx="3740728" cy="376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3848078" y="2476982"/>
              <a:ext cx="3740728" cy="37612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8104" y="4118851"/>
            <a:ext cx="1084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y = 2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+ 4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2247" y="4034583"/>
            <a:ext cx="609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y =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94744" y="1882278"/>
            <a:ext cx="16674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m = 3 	c = 4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m = 2	c = -1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m = -1	c = 5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m = 3	c = 2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m = -3	c = 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FB7CFA-24EF-9C15-45DC-EF36D6E3B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359" y="0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8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50" y="111126"/>
            <a:ext cx="7886700" cy="1325563"/>
          </a:xfrm>
        </p:spPr>
        <p:txBody>
          <a:bodyPr/>
          <a:lstStyle/>
          <a:p>
            <a:r>
              <a:rPr lang="en-GB" b="1" dirty="0"/>
              <a:t>Problem Solving and Reasoning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194" y="1426750"/>
            <a:ext cx="687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graph shows the distance, </a:t>
            </a:r>
            <a:r>
              <a:rPr lang="en-GB" i="1" dirty="0"/>
              <a:t>d</a:t>
            </a:r>
            <a:r>
              <a:rPr lang="en-GB" dirty="0"/>
              <a:t> miles, travelled by a car after</a:t>
            </a:r>
            <a:r>
              <a:rPr lang="en-GB" i="1" dirty="0"/>
              <a:t> t </a:t>
            </a:r>
            <a:r>
              <a:rPr lang="en-GB" dirty="0"/>
              <a:t>hours.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19471" y="2045756"/>
            <a:ext cx="43288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1) </a:t>
            </a:r>
          </a:p>
          <a:p>
            <a:pPr marL="342900" indent="-342900">
              <a:buAutoNum type="alphaLcParenR"/>
            </a:pPr>
            <a:r>
              <a:rPr lang="en-GB" dirty="0"/>
              <a:t>Find the gradient of this graph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Explain what this gradient represents.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71262" y="2868673"/>
            <a:ext cx="1466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 = 45/9 = 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6053" y="3919810"/>
            <a:ext cx="103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speed 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564719" y="3763621"/>
            <a:ext cx="16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Distance (m)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3966" y="6492069"/>
            <a:ext cx="97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(h)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56527" y="2049534"/>
            <a:ext cx="4377447" cy="4491175"/>
            <a:chOff x="320339" y="1332690"/>
            <a:chExt cx="4377447" cy="4491175"/>
          </a:xfrm>
        </p:grpSpPr>
        <p:pic>
          <p:nvPicPr>
            <p:cNvPr id="24" name="Picture 2" descr="Graph Plot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894" t="510" r="3038" b="9678"/>
            <a:stretch/>
          </p:blipFill>
          <p:spPr bwMode="auto">
            <a:xfrm>
              <a:off x="320339" y="1332690"/>
              <a:ext cx="4377447" cy="4491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320339" y="1416463"/>
              <a:ext cx="3845310" cy="4057949"/>
            </a:xfrm>
            <a:prstGeom prst="line">
              <a:avLst/>
            </a:prstGeom>
            <a:ln>
              <a:solidFill>
                <a:srgbClr val="DF6A13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A722099-3E77-DBFC-1325-4B6DFB1DE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693" y="36247"/>
            <a:ext cx="18002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1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7886700" cy="1325563"/>
          </a:xfrm>
        </p:spPr>
        <p:txBody>
          <a:bodyPr/>
          <a:lstStyle/>
          <a:p>
            <a:r>
              <a:rPr lang="en-GB" b="1" dirty="0"/>
              <a:t>Reason and explain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1428749"/>
            <a:ext cx="9118600" cy="59213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What does it mean if two lines have the same gradient? How would the lines be similar? </a:t>
            </a:r>
          </a:p>
          <a:p>
            <a:pPr marL="0" indent="0">
              <a:buNone/>
            </a:pPr>
            <a:r>
              <a:rPr lang="en-GB" dirty="0"/>
              <a:t>	y = 2</a:t>
            </a:r>
            <a:r>
              <a:rPr lang="en-GB" i="1" dirty="0"/>
              <a:t>x</a:t>
            </a:r>
            <a:r>
              <a:rPr lang="en-GB" dirty="0"/>
              <a:t> + 1</a:t>
            </a:r>
          </a:p>
          <a:p>
            <a:pPr marL="0" indent="0">
              <a:buNone/>
            </a:pPr>
            <a:r>
              <a:rPr lang="en-GB" dirty="0"/>
              <a:t>	y = 2</a:t>
            </a:r>
            <a:r>
              <a:rPr lang="en-GB" i="1" dirty="0"/>
              <a:t>x</a:t>
            </a:r>
            <a:r>
              <a:rPr lang="en-GB" dirty="0"/>
              <a:t> – 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What is a negative reciprocal?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What would the negative reciprocal line of y= 3x+4 look like?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Callout 3"/>
              <p:cNvSpPr/>
              <p:nvPr/>
            </p:nvSpPr>
            <p:spPr>
              <a:xfrm>
                <a:off x="5777344" y="2130136"/>
                <a:ext cx="2587337" cy="2223655"/>
              </a:xfrm>
              <a:prstGeom prst="wedgeEllipseCallout">
                <a:avLst>
                  <a:gd name="adj1" fmla="val -79594"/>
                  <a:gd name="adj2" fmla="val 13844"/>
                </a:avLst>
              </a:prstGeom>
              <a:solidFill>
                <a:srgbClr val="DF6A13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/>
                  <a:t>Hint :</a:t>
                </a:r>
              </a:p>
              <a:p>
                <a:pPr algn="ctr"/>
                <a:r>
                  <a:rPr lang="en-GB" sz="2400" dirty="0"/>
                  <a:t>y = 3</a:t>
                </a:r>
                <a:r>
                  <a:rPr lang="en-GB" sz="2400" i="1" dirty="0"/>
                  <a:t>x</a:t>
                </a:r>
                <a:r>
                  <a:rPr lang="en-GB" sz="2400" dirty="0"/>
                  <a:t> + 5</a:t>
                </a:r>
              </a:p>
              <a:p>
                <a:pPr algn="ctr"/>
                <a:r>
                  <a:rPr lang="en-GB" sz="2400" dirty="0"/>
                  <a:t>y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sz="2400" i="1" dirty="0"/>
                      <m:t>x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Oval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344" y="2130136"/>
                <a:ext cx="2587337" cy="2223655"/>
              </a:xfrm>
              <a:prstGeom prst="wedgeEllipseCallout">
                <a:avLst>
                  <a:gd name="adj1" fmla="val -79594"/>
                  <a:gd name="adj2" fmla="val 13844"/>
                </a:avLst>
              </a:prstGeom>
              <a:blipFill rotWithShape="0">
                <a:blip r:embed="rId2" cstate="print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204AFBD-6518-AB47-D50B-98F63684F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345" y="0"/>
            <a:ext cx="1563255" cy="148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0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1250</TotalTime>
  <Words>632</Words>
  <Application>Microsoft Office PowerPoint</Application>
  <PresentationFormat>On-screen Show (4:3)</PresentationFormat>
  <Paragraphs>132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Wingdings</vt:lpstr>
      <vt:lpstr>Office Theme</vt:lpstr>
      <vt:lpstr>Key Vocabulary</vt:lpstr>
      <vt:lpstr>PowerPoint Presentation</vt:lpstr>
      <vt:lpstr>How to interpret the gradient and the y intercept</vt:lpstr>
      <vt:lpstr>How to find the equation of a straight line- What is a gradient? </vt:lpstr>
      <vt:lpstr>How to find the equation of a straight line- What is a y intercept? </vt:lpstr>
      <vt:lpstr>PowerPoint Presentation</vt:lpstr>
      <vt:lpstr>PowerPoint Presentation</vt:lpstr>
      <vt:lpstr>Problem Solving and Reasoning</vt:lpstr>
      <vt:lpstr>Reason and explain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Moody</dc:creator>
  <cp:lastModifiedBy>` emil</cp:lastModifiedBy>
  <cp:revision>269</cp:revision>
  <dcterms:created xsi:type="dcterms:W3CDTF">2016-01-18T14:56:17Z</dcterms:created>
  <dcterms:modified xsi:type="dcterms:W3CDTF">2023-12-06T09:38:56Z</dcterms:modified>
</cp:coreProperties>
</file>