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2" r:id="rId8"/>
    <p:sldId id="264" r:id="rId9"/>
    <p:sldId id="265" r:id="rId10"/>
    <p:sldId id="272" r:id="rId11"/>
    <p:sldId id="279" r:id="rId12"/>
    <p:sldId id="280" r:id="rId13"/>
    <p:sldId id="266" r:id="rId14"/>
    <p:sldId id="267" r:id="rId15"/>
    <p:sldId id="268" r:id="rId16"/>
    <p:sldId id="269" r:id="rId17"/>
    <p:sldId id="27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447DD4-A326-44A2-ADD7-B4CAFDA307EE}">
          <p14:sldIdLst>
            <p14:sldId id="256"/>
            <p14:sldId id="257"/>
            <p14:sldId id="258"/>
            <p14:sldId id="259"/>
            <p14:sldId id="260"/>
            <p14:sldId id="263"/>
            <p14:sldId id="262"/>
            <p14:sldId id="264"/>
            <p14:sldId id="265"/>
            <p14:sldId id="272"/>
            <p14:sldId id="279"/>
            <p14:sldId id="280"/>
            <p14:sldId id="266"/>
            <p14:sldId id="267"/>
            <p14:sldId id="268"/>
            <p14:sldId id="269"/>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A764C5-BD24-46F1-AF66-F272E60353FD}"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560C8-FF4B-4746-B98A-6233550508F0}" type="slidenum">
              <a:rPr lang="en-US" smtClean="0"/>
              <a:t>‹#›</a:t>
            </a:fld>
            <a:endParaRPr lang="en-US"/>
          </a:p>
        </p:txBody>
      </p:sp>
    </p:spTree>
    <p:extLst>
      <p:ext uri="{BB962C8B-B14F-4D97-AF65-F5344CB8AC3E}">
        <p14:creationId xmlns:p14="http://schemas.microsoft.com/office/powerpoint/2010/main" val="176149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A764C5-BD24-46F1-AF66-F272E60353FD}"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560C8-FF4B-4746-B98A-6233550508F0}" type="slidenum">
              <a:rPr lang="en-US" smtClean="0"/>
              <a:t>‹#›</a:t>
            </a:fld>
            <a:endParaRPr lang="en-US"/>
          </a:p>
        </p:txBody>
      </p:sp>
    </p:spTree>
    <p:extLst>
      <p:ext uri="{BB962C8B-B14F-4D97-AF65-F5344CB8AC3E}">
        <p14:creationId xmlns:p14="http://schemas.microsoft.com/office/powerpoint/2010/main" val="7729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D0A764C5-BD24-46F1-AF66-F272E60353FD}"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560C8-FF4B-4746-B98A-6233550508F0}" type="slidenum">
              <a:rPr lang="en-US" smtClean="0"/>
              <a:t>‹#›</a:t>
            </a:fld>
            <a:endParaRPr lang="en-US"/>
          </a:p>
        </p:txBody>
      </p:sp>
    </p:spTree>
    <p:extLst>
      <p:ext uri="{BB962C8B-B14F-4D97-AF65-F5344CB8AC3E}">
        <p14:creationId xmlns:p14="http://schemas.microsoft.com/office/powerpoint/2010/main" val="3123599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D0A764C5-BD24-46F1-AF66-F272E60353FD}" type="datetimeFigureOut">
              <a:rPr lang="en-US" smtClean="0"/>
              <a:t>4/28/2024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F560C8-FF4B-4746-B98A-6233550508F0}" type="slidenum">
              <a:rPr lang="en-US" smtClean="0"/>
              <a:t>‹#›</a:t>
            </a:fld>
            <a:endParaRPr lang="en-US"/>
          </a:p>
        </p:txBody>
      </p:sp>
    </p:spTree>
    <p:extLst>
      <p:ext uri="{BB962C8B-B14F-4D97-AF65-F5344CB8AC3E}">
        <p14:creationId xmlns:p14="http://schemas.microsoft.com/office/powerpoint/2010/main" val="746721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A764C5-BD24-46F1-AF66-F272E60353FD}"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560C8-FF4B-4746-B98A-6233550508F0}" type="slidenum">
              <a:rPr lang="en-US" smtClean="0"/>
              <a:t>‹#›</a:t>
            </a:fld>
            <a:endParaRPr lang="en-US"/>
          </a:p>
        </p:txBody>
      </p:sp>
    </p:spTree>
    <p:extLst>
      <p:ext uri="{BB962C8B-B14F-4D97-AF65-F5344CB8AC3E}">
        <p14:creationId xmlns:p14="http://schemas.microsoft.com/office/powerpoint/2010/main" val="237123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A764C5-BD24-46F1-AF66-F272E60353FD}"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560C8-FF4B-4746-B98A-6233550508F0}" type="slidenum">
              <a:rPr lang="en-US" smtClean="0"/>
              <a:t>‹#›</a:t>
            </a:fld>
            <a:endParaRPr lang="en-US"/>
          </a:p>
        </p:txBody>
      </p:sp>
    </p:spTree>
    <p:extLst>
      <p:ext uri="{BB962C8B-B14F-4D97-AF65-F5344CB8AC3E}">
        <p14:creationId xmlns:p14="http://schemas.microsoft.com/office/powerpoint/2010/main" val="386896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A764C5-BD24-46F1-AF66-F272E60353FD}"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560C8-FF4B-4746-B98A-6233550508F0}" type="slidenum">
              <a:rPr lang="en-US" smtClean="0"/>
              <a:t>‹#›</a:t>
            </a:fld>
            <a:endParaRPr lang="en-US"/>
          </a:p>
        </p:txBody>
      </p:sp>
    </p:spTree>
    <p:extLst>
      <p:ext uri="{BB962C8B-B14F-4D97-AF65-F5344CB8AC3E}">
        <p14:creationId xmlns:p14="http://schemas.microsoft.com/office/powerpoint/2010/main" val="45594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A764C5-BD24-46F1-AF66-F272E60353FD}" type="datetimeFigureOut">
              <a:rPr lang="en-US" smtClean="0"/>
              <a:t>4/28/2024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560C8-FF4B-4746-B98A-6233550508F0}" type="slidenum">
              <a:rPr lang="en-US" smtClean="0"/>
              <a:t>‹#›</a:t>
            </a:fld>
            <a:endParaRPr lang="en-US"/>
          </a:p>
        </p:txBody>
      </p:sp>
    </p:spTree>
    <p:extLst>
      <p:ext uri="{BB962C8B-B14F-4D97-AF65-F5344CB8AC3E}">
        <p14:creationId xmlns:p14="http://schemas.microsoft.com/office/powerpoint/2010/main" val="177513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A764C5-BD24-46F1-AF66-F272E60353FD}"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560C8-FF4B-4746-B98A-6233550508F0}" type="slidenum">
              <a:rPr lang="en-US" smtClean="0"/>
              <a:t>‹#›</a:t>
            </a:fld>
            <a:endParaRPr lang="en-US"/>
          </a:p>
        </p:txBody>
      </p:sp>
    </p:spTree>
    <p:extLst>
      <p:ext uri="{BB962C8B-B14F-4D97-AF65-F5344CB8AC3E}">
        <p14:creationId xmlns:p14="http://schemas.microsoft.com/office/powerpoint/2010/main" val="258929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A764C5-BD24-46F1-AF66-F272E60353FD}" type="datetimeFigureOut">
              <a:rPr lang="en-US" smtClean="0"/>
              <a:t>4/28/2024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F560C8-FF4B-4746-B98A-6233550508F0}" type="slidenum">
              <a:rPr lang="en-US" smtClean="0"/>
              <a:t>‹#›</a:t>
            </a:fld>
            <a:endParaRPr lang="en-US"/>
          </a:p>
        </p:txBody>
      </p:sp>
    </p:spTree>
    <p:extLst>
      <p:ext uri="{BB962C8B-B14F-4D97-AF65-F5344CB8AC3E}">
        <p14:creationId xmlns:p14="http://schemas.microsoft.com/office/powerpoint/2010/main" val="1690335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A764C5-BD24-46F1-AF66-F272E60353FD}" type="datetimeFigureOut">
              <a:rPr lang="en-US" smtClean="0"/>
              <a:t>4/28/2024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F560C8-FF4B-4746-B98A-6233550508F0}" type="slidenum">
              <a:rPr lang="en-US" smtClean="0"/>
              <a:t>‹#›</a:t>
            </a:fld>
            <a:endParaRPr lang="en-US"/>
          </a:p>
        </p:txBody>
      </p:sp>
    </p:spTree>
    <p:extLst>
      <p:ext uri="{BB962C8B-B14F-4D97-AF65-F5344CB8AC3E}">
        <p14:creationId xmlns:p14="http://schemas.microsoft.com/office/powerpoint/2010/main" val="248288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764C5-BD24-46F1-AF66-F272E60353FD}" type="datetimeFigureOut">
              <a:rPr lang="en-US" smtClean="0"/>
              <a:t>4/28/2024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F560C8-FF4B-4746-B98A-6233550508F0}" type="slidenum">
              <a:rPr lang="en-US" smtClean="0"/>
              <a:t>‹#›</a:t>
            </a:fld>
            <a:endParaRPr lang="en-US"/>
          </a:p>
        </p:txBody>
      </p:sp>
    </p:spTree>
    <p:extLst>
      <p:ext uri="{BB962C8B-B14F-4D97-AF65-F5344CB8AC3E}">
        <p14:creationId xmlns:p14="http://schemas.microsoft.com/office/powerpoint/2010/main" val="206316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A764C5-BD24-46F1-AF66-F272E60353FD}" type="datetimeFigureOut">
              <a:rPr lang="en-US" smtClean="0"/>
              <a:t>4/28/2024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560C8-FF4B-4746-B98A-6233550508F0}" type="slidenum">
              <a:rPr lang="en-US" smtClean="0"/>
              <a:t>‹#›</a:t>
            </a:fld>
            <a:endParaRPr lang="en-US"/>
          </a:p>
        </p:txBody>
      </p:sp>
    </p:spTree>
    <p:extLst>
      <p:ext uri="{BB962C8B-B14F-4D97-AF65-F5344CB8AC3E}">
        <p14:creationId xmlns:p14="http://schemas.microsoft.com/office/powerpoint/2010/main" val="925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D0A764C5-BD24-46F1-AF66-F272E60353FD}" type="datetimeFigureOut">
              <a:rPr lang="en-US" smtClean="0"/>
              <a:t>4/28/2024</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53F560C8-FF4B-4746-B98A-6233550508F0}" type="slidenum">
              <a:rPr lang="en-US" smtClean="0"/>
              <a:t>‹#›</a:t>
            </a:fld>
            <a:endParaRPr lang="en-US"/>
          </a:p>
        </p:txBody>
      </p:sp>
    </p:spTree>
    <p:extLst>
      <p:ext uri="{BB962C8B-B14F-4D97-AF65-F5344CB8AC3E}">
        <p14:creationId xmlns:p14="http://schemas.microsoft.com/office/powerpoint/2010/main" val="41077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D0A764C5-BD24-46F1-AF66-F272E60353FD}" type="datetimeFigureOut">
              <a:rPr lang="en-US" smtClean="0"/>
              <a:t>4/28/2024</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53F560C8-FF4B-4746-B98A-6233550508F0}" type="slidenum">
              <a:rPr lang="en-US" smtClean="0"/>
              <a:t>‹#›</a:t>
            </a:fld>
            <a:endParaRPr lang="en-US"/>
          </a:p>
        </p:txBody>
      </p:sp>
    </p:spTree>
    <p:extLst>
      <p:ext uri="{BB962C8B-B14F-4D97-AF65-F5344CB8AC3E}">
        <p14:creationId xmlns:p14="http://schemas.microsoft.com/office/powerpoint/2010/main" val="17504174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11CC-927E-84D4-96CD-269A0797C739}"/>
              </a:ext>
            </a:extLst>
          </p:cNvPr>
          <p:cNvSpPr>
            <a:spLocks noGrp="1"/>
          </p:cNvSpPr>
          <p:nvPr>
            <p:ph type="ctrTitle"/>
          </p:nvPr>
        </p:nvSpPr>
        <p:spPr/>
        <p:txBody>
          <a:bodyPr/>
          <a:lstStyle/>
          <a:p>
            <a:pPr algn="ctr"/>
            <a:r>
              <a:rPr lang="en-US" dirty="0"/>
              <a:t> Properties of materials</a:t>
            </a:r>
            <a:br>
              <a:rPr lang="en-US" dirty="0"/>
            </a:br>
            <a:r>
              <a:rPr lang="en-US" dirty="0"/>
              <a:t>2.1 Dissolving</a:t>
            </a:r>
          </a:p>
        </p:txBody>
      </p:sp>
      <p:sp>
        <p:nvSpPr>
          <p:cNvPr id="3" name="Subtitle 2">
            <a:extLst>
              <a:ext uri="{FF2B5EF4-FFF2-40B4-BE49-F238E27FC236}">
                <a16:creationId xmlns:a16="http://schemas.microsoft.com/office/drawing/2014/main" id="{4C0541C6-5E37-3B67-D87E-05659B6FFE29}"/>
              </a:ext>
            </a:extLst>
          </p:cNvPr>
          <p:cNvSpPr>
            <a:spLocks noGrp="1"/>
          </p:cNvSpPr>
          <p:nvPr>
            <p:ph type="subTitle" idx="1"/>
          </p:nvPr>
        </p:nvSpPr>
        <p:spPr/>
        <p:txBody>
          <a:bodyPr/>
          <a:lstStyle/>
          <a:p>
            <a:r>
              <a:rPr lang="en-US" dirty="0"/>
              <a:t>Unit 2 Lesson 1</a:t>
            </a:r>
          </a:p>
        </p:txBody>
      </p:sp>
    </p:spTree>
    <p:extLst>
      <p:ext uri="{BB962C8B-B14F-4D97-AF65-F5344CB8AC3E}">
        <p14:creationId xmlns:p14="http://schemas.microsoft.com/office/powerpoint/2010/main" val="3067809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336D4B-F9C3-4167-9191-8DA896C80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a:extLst>
              <a:ext uri="{FF2B5EF4-FFF2-40B4-BE49-F238E27FC236}">
                <a16:creationId xmlns:a16="http://schemas.microsoft.com/office/drawing/2014/main" id="{069BF0B4-2BF1-40F2-8D8E-9CFCED97D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0" y="4672012"/>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12121"/>
          </a:solid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EB14504-C54E-546B-5697-BFE15673E676}"/>
              </a:ext>
            </a:extLst>
          </p:cNvPr>
          <p:cNvSpPr>
            <a:spLocks noGrp="1"/>
          </p:cNvSpPr>
          <p:nvPr>
            <p:ph type="title"/>
          </p:nvPr>
        </p:nvSpPr>
        <p:spPr>
          <a:xfrm>
            <a:off x="220507" y="4445292"/>
            <a:ext cx="4589009" cy="970450"/>
          </a:xfrm>
        </p:spPr>
        <p:style>
          <a:lnRef idx="2">
            <a:schemeClr val="accent2"/>
          </a:lnRef>
          <a:fillRef idx="1">
            <a:schemeClr val="lt1"/>
          </a:fillRef>
          <a:effectRef idx="0">
            <a:schemeClr val="accent2"/>
          </a:effectRef>
          <a:fontRef idx="minor">
            <a:schemeClr val="dk1"/>
          </a:fontRef>
        </p:style>
        <p:txBody>
          <a:bodyPr anchor="ctr">
            <a:normAutofit/>
          </a:bodyPr>
          <a:lstStyle/>
          <a:p>
            <a:r>
              <a:rPr lang="en-US" sz="2400" dirty="0"/>
              <a:t>Allow no light to pass through</a:t>
            </a:r>
          </a:p>
        </p:txBody>
      </p:sp>
      <p:pic>
        <p:nvPicPr>
          <p:cNvPr id="4" name="Content Placeholder 3">
            <a:extLst>
              <a:ext uri="{FF2B5EF4-FFF2-40B4-BE49-F238E27FC236}">
                <a16:creationId xmlns:a16="http://schemas.microsoft.com/office/drawing/2014/main" id="{5776398C-D897-2B0C-A81C-0FFAC14008E0}"/>
              </a:ext>
            </a:extLst>
          </p:cNvPr>
          <p:cNvPicPr>
            <a:picLocks noChangeAspect="1"/>
          </p:cNvPicPr>
          <p:nvPr/>
        </p:nvPicPr>
        <p:blipFill>
          <a:blip r:embed="rId2"/>
          <a:stretch>
            <a:fillRect/>
          </a:stretch>
        </p:blipFill>
        <p:spPr>
          <a:xfrm>
            <a:off x="514351" y="514350"/>
            <a:ext cx="9036650" cy="3930942"/>
          </a:xfrm>
          <a:prstGeom prst="roundRect">
            <a:avLst>
              <a:gd name="adj" fmla="val 3876"/>
            </a:avLst>
          </a:prstGeom>
          <a:ln>
            <a:solidFill>
              <a:schemeClr val="accent1"/>
            </a:solidFill>
          </a:ln>
          <a:effectLst/>
        </p:spPr>
      </p:pic>
      <p:sp>
        <p:nvSpPr>
          <p:cNvPr id="8" name="Content Placeholder 7">
            <a:extLst>
              <a:ext uri="{FF2B5EF4-FFF2-40B4-BE49-F238E27FC236}">
                <a16:creationId xmlns:a16="http://schemas.microsoft.com/office/drawing/2014/main" id="{0D834DA6-4DCB-4794-CABB-E96CBDDA3E4E}"/>
              </a:ext>
            </a:extLst>
          </p:cNvPr>
          <p:cNvSpPr>
            <a:spLocks noGrp="1"/>
          </p:cNvSpPr>
          <p:nvPr>
            <p:ph idx="1"/>
          </p:nvPr>
        </p:nvSpPr>
        <p:spPr>
          <a:xfrm>
            <a:off x="5323867" y="4445292"/>
            <a:ext cx="4097497" cy="970450"/>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2400" b="1" dirty="0">
                <a:solidFill>
                  <a:schemeClr val="tx1"/>
                </a:solidFill>
                <a:latin typeface="+mj-lt"/>
              </a:rPr>
              <a:t>Allow light to pass through</a:t>
            </a:r>
          </a:p>
        </p:txBody>
      </p:sp>
    </p:spTree>
    <p:extLst>
      <p:ext uri="{BB962C8B-B14F-4D97-AF65-F5344CB8AC3E}">
        <p14:creationId xmlns:p14="http://schemas.microsoft.com/office/powerpoint/2010/main" val="355203126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4FE0-A800-2CEB-C328-F7892FA57192}"/>
              </a:ext>
            </a:extLst>
          </p:cNvPr>
          <p:cNvSpPr>
            <a:spLocks noGrp="1"/>
          </p:cNvSpPr>
          <p:nvPr>
            <p:ph type="title"/>
          </p:nvPr>
        </p:nvSpPr>
        <p:spPr>
          <a:xfrm>
            <a:off x="380072" y="417777"/>
            <a:ext cx="10571998" cy="970450"/>
          </a:xfrm>
        </p:spPr>
        <p:txBody>
          <a:bodyPr/>
          <a:lstStyle/>
          <a:p>
            <a:pPr algn="ctr"/>
            <a:r>
              <a:rPr lang="en-US" sz="5400" dirty="0"/>
              <a:t>Dissolving</a:t>
            </a:r>
          </a:p>
        </p:txBody>
      </p:sp>
      <p:sp>
        <p:nvSpPr>
          <p:cNvPr id="3" name="Content Placeholder 2">
            <a:extLst>
              <a:ext uri="{FF2B5EF4-FFF2-40B4-BE49-F238E27FC236}">
                <a16:creationId xmlns:a16="http://schemas.microsoft.com/office/drawing/2014/main" id="{977FC2E9-69E8-26C6-4BC3-D45E6728F753}"/>
              </a:ext>
            </a:extLst>
          </p:cNvPr>
          <p:cNvSpPr>
            <a:spLocks noGrp="1"/>
          </p:cNvSpPr>
          <p:nvPr>
            <p:ph idx="1"/>
          </p:nvPr>
        </p:nvSpPr>
        <p:spPr/>
        <p:txBody>
          <a:bodyPr>
            <a:normAutofit/>
          </a:bodyPr>
          <a:lstStyle/>
          <a:p>
            <a:pPr algn="l"/>
            <a:r>
              <a:rPr lang="en-US" sz="4000" b="0" i="0" u="none" strike="noStrike" baseline="0" dirty="0">
                <a:latin typeface="AvenirLTStd-Book"/>
              </a:rPr>
              <a:t>when particles of a substance </a:t>
            </a:r>
            <a:r>
              <a:rPr lang="en-US" sz="4000" b="0" i="0" u="none" strike="noStrike" baseline="0" dirty="0">
                <a:solidFill>
                  <a:srgbClr val="FF0000"/>
                </a:solidFill>
                <a:latin typeface="AvenirLTStd-Book"/>
              </a:rPr>
              <a:t>mix completely </a:t>
            </a:r>
            <a:r>
              <a:rPr lang="en-US" sz="4000" b="0" i="0" u="none" strike="noStrike" baseline="0" dirty="0">
                <a:latin typeface="AvenirLTStd-Book"/>
              </a:rPr>
              <a:t>with a liquid so that a </a:t>
            </a:r>
            <a:r>
              <a:rPr lang="en-US" sz="4000" b="0" i="0" u="none" strike="noStrike" baseline="0" dirty="0">
                <a:solidFill>
                  <a:srgbClr val="FF0000"/>
                </a:solidFill>
                <a:latin typeface="AvenirLTStd-Book"/>
              </a:rPr>
              <a:t>transparent</a:t>
            </a:r>
            <a:r>
              <a:rPr lang="en-US" sz="4000" b="0" i="0" u="none" strike="noStrike" baseline="0" dirty="0">
                <a:latin typeface="AvenirLTStd-Book"/>
              </a:rPr>
              <a:t> solution is formed.</a:t>
            </a:r>
            <a:endParaRPr lang="en-US" sz="4000" dirty="0"/>
          </a:p>
        </p:txBody>
      </p:sp>
      <p:pic>
        <p:nvPicPr>
          <p:cNvPr id="1026" name="Picture 2">
            <a:extLst>
              <a:ext uri="{FF2B5EF4-FFF2-40B4-BE49-F238E27FC236}">
                <a16:creationId xmlns:a16="http://schemas.microsoft.com/office/drawing/2014/main" id="{7166FF80-5C22-928F-1CA7-E6C835F35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9483" y="66772"/>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96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9FBC-D6F3-1A25-8EBF-9EEFB7420A5B}"/>
              </a:ext>
            </a:extLst>
          </p:cNvPr>
          <p:cNvSpPr>
            <a:spLocks noGrp="1"/>
          </p:cNvSpPr>
          <p:nvPr>
            <p:ph type="title"/>
          </p:nvPr>
        </p:nvSpPr>
        <p:spPr/>
        <p:txBody>
          <a:bodyPr/>
          <a:lstStyle/>
          <a:p>
            <a:pPr algn="ctr"/>
            <a:r>
              <a:rPr lang="en-US" dirty="0"/>
              <a:t>Solutions</a:t>
            </a:r>
          </a:p>
        </p:txBody>
      </p:sp>
      <p:sp>
        <p:nvSpPr>
          <p:cNvPr id="3" name="Content Placeholder 2">
            <a:extLst>
              <a:ext uri="{FF2B5EF4-FFF2-40B4-BE49-F238E27FC236}">
                <a16:creationId xmlns:a16="http://schemas.microsoft.com/office/drawing/2014/main" id="{A234431C-6400-74C9-9C33-04551305A9D5}"/>
              </a:ext>
            </a:extLst>
          </p:cNvPr>
          <p:cNvSpPr>
            <a:spLocks noGrp="1"/>
          </p:cNvSpPr>
          <p:nvPr>
            <p:ph idx="1"/>
          </p:nvPr>
        </p:nvSpPr>
        <p:spPr>
          <a:xfrm>
            <a:off x="818712" y="1837277"/>
            <a:ext cx="10554574" cy="3636511"/>
          </a:xfrm>
        </p:spPr>
        <p:txBody>
          <a:bodyPr>
            <a:normAutofit/>
          </a:bodyPr>
          <a:lstStyle/>
          <a:p>
            <a:pPr algn="l"/>
            <a:r>
              <a:rPr lang="en-US" sz="2800" b="0" i="0" u="none" strike="noStrike" baseline="0" dirty="0">
                <a:latin typeface="AvenirLTStd-Book"/>
              </a:rPr>
              <a:t>Mixture in which particles of a substance (solute) are mixed with particles of a liquid so that the substance can no longer be seen.</a:t>
            </a:r>
          </a:p>
          <a:p>
            <a:pPr algn="l"/>
            <a:r>
              <a:rPr lang="en-US" sz="3200" b="1" u="sng" dirty="0">
                <a:solidFill>
                  <a:srgbClr val="FF0000"/>
                </a:solidFill>
                <a:latin typeface="AvenirLTStd-Book"/>
              </a:rPr>
              <a:t>Solute</a:t>
            </a:r>
            <a:r>
              <a:rPr lang="en-US" sz="2800" dirty="0">
                <a:latin typeface="AvenirLTStd-Book"/>
              </a:rPr>
              <a:t>: </a:t>
            </a:r>
            <a:r>
              <a:rPr lang="en-US" sz="2400" b="0" i="0" u="none" strike="noStrike" baseline="0" dirty="0">
                <a:latin typeface="AvenirLTStd-Book"/>
              </a:rPr>
              <a:t>a substance that is dissolved</a:t>
            </a:r>
          </a:p>
          <a:p>
            <a:pPr algn="l"/>
            <a:r>
              <a:rPr lang="en-US" sz="3200" b="1" u="sng" dirty="0">
                <a:solidFill>
                  <a:srgbClr val="FF0000"/>
                </a:solidFill>
                <a:latin typeface="AvenirLTStd-Book"/>
              </a:rPr>
              <a:t>Solvent:</a:t>
            </a:r>
            <a:r>
              <a:rPr lang="en-US" sz="3200" b="1" dirty="0">
                <a:solidFill>
                  <a:srgbClr val="FF0000"/>
                </a:solidFill>
                <a:latin typeface="AvenirLTStd-Book"/>
              </a:rPr>
              <a:t> </a:t>
            </a:r>
            <a:r>
              <a:rPr lang="en-US" sz="2400" b="0" i="0" u="none" strike="noStrike" baseline="0" dirty="0">
                <a:latin typeface="AvenirLTStd-Book"/>
              </a:rPr>
              <a:t>a liquid in which other substances will dissolve</a:t>
            </a:r>
            <a:endParaRPr lang="en-US" sz="3600" b="1" u="sng" dirty="0">
              <a:solidFill>
                <a:srgbClr val="FF0000"/>
              </a:solidFill>
            </a:endParaRPr>
          </a:p>
        </p:txBody>
      </p:sp>
      <p:pic>
        <p:nvPicPr>
          <p:cNvPr id="2050" name="Picture 2">
            <a:extLst>
              <a:ext uri="{FF2B5EF4-FFF2-40B4-BE49-F238E27FC236}">
                <a16:creationId xmlns:a16="http://schemas.microsoft.com/office/drawing/2014/main" id="{C82DF7A2-29F6-39D5-EB2E-5440606A30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2782" y="3845344"/>
            <a:ext cx="3450112" cy="2565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58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242D3A-B49C-BC74-56AA-6874CE126164}"/>
              </a:ext>
            </a:extLst>
          </p:cNvPr>
          <p:cNvSpPr>
            <a:spLocks noGrp="1"/>
          </p:cNvSpPr>
          <p:nvPr>
            <p:ph type="title"/>
          </p:nvPr>
        </p:nvSpPr>
        <p:spPr/>
        <p:txBody>
          <a:bodyPr/>
          <a:lstStyle/>
          <a:p>
            <a:pPr algn="ctr"/>
            <a:r>
              <a:rPr lang="en-US" dirty="0"/>
              <a:t>Melting versus dissolving</a:t>
            </a:r>
          </a:p>
        </p:txBody>
      </p:sp>
      <p:sp>
        <p:nvSpPr>
          <p:cNvPr id="5" name="Text Placeholder 4">
            <a:extLst>
              <a:ext uri="{FF2B5EF4-FFF2-40B4-BE49-F238E27FC236}">
                <a16:creationId xmlns:a16="http://schemas.microsoft.com/office/drawing/2014/main" id="{A339AF8E-1219-33C2-4B32-9B0292CFF386}"/>
              </a:ext>
            </a:extLst>
          </p:cNvPr>
          <p:cNvSpPr>
            <a:spLocks noGrp="1"/>
          </p:cNvSpPr>
          <p:nvPr>
            <p:ph type="body" idx="1"/>
          </p:nvPr>
        </p:nvSpPr>
        <p:spPr/>
        <p:txBody>
          <a:bodyPr/>
          <a:lstStyle/>
          <a:p>
            <a:endParaRPr lang="en-US"/>
          </a:p>
        </p:txBody>
      </p:sp>
      <p:sp>
        <p:nvSpPr>
          <p:cNvPr id="6" name="Content Placeholder 5">
            <a:extLst>
              <a:ext uri="{FF2B5EF4-FFF2-40B4-BE49-F238E27FC236}">
                <a16:creationId xmlns:a16="http://schemas.microsoft.com/office/drawing/2014/main" id="{A231EBA0-3B08-962B-621B-2E61424FB9A1}"/>
              </a:ext>
            </a:extLst>
          </p:cNvPr>
          <p:cNvSpPr>
            <a:spLocks noGrp="1"/>
          </p:cNvSpPr>
          <p:nvPr>
            <p:ph sz="half" idx="2"/>
          </p:nvPr>
        </p:nvSpPr>
        <p:spPr/>
        <p:txBody>
          <a:bodyPr/>
          <a:lstStyle/>
          <a:p>
            <a:endParaRPr lang="en-US"/>
          </a:p>
        </p:txBody>
      </p:sp>
      <p:sp>
        <p:nvSpPr>
          <p:cNvPr id="7" name="Text Placeholder 6">
            <a:extLst>
              <a:ext uri="{FF2B5EF4-FFF2-40B4-BE49-F238E27FC236}">
                <a16:creationId xmlns:a16="http://schemas.microsoft.com/office/drawing/2014/main" id="{78FFE558-7672-204B-71FB-8FA5E1BB2D11}"/>
              </a:ext>
            </a:extLst>
          </p:cNvPr>
          <p:cNvSpPr>
            <a:spLocks noGrp="1"/>
          </p:cNvSpPr>
          <p:nvPr>
            <p:ph type="body" sz="quarter" idx="3"/>
          </p:nvPr>
        </p:nvSpPr>
        <p:spPr/>
        <p:txBody>
          <a:bodyPr/>
          <a:lstStyle/>
          <a:p>
            <a:endParaRPr lang="en-US"/>
          </a:p>
        </p:txBody>
      </p:sp>
      <p:sp>
        <p:nvSpPr>
          <p:cNvPr id="8" name="Content Placeholder 7">
            <a:extLst>
              <a:ext uri="{FF2B5EF4-FFF2-40B4-BE49-F238E27FC236}">
                <a16:creationId xmlns:a16="http://schemas.microsoft.com/office/drawing/2014/main" id="{0772A818-26FC-4602-3BF5-5CCF33EF488C}"/>
              </a:ext>
            </a:extLst>
          </p:cNvPr>
          <p:cNvSpPr>
            <a:spLocks noGrp="1"/>
          </p:cNvSpPr>
          <p:nvPr>
            <p:ph sz="quarter" idx="4"/>
          </p:nvPr>
        </p:nvSpPr>
        <p:spPr/>
        <p:txBody>
          <a:bodyPr/>
          <a:lstStyle/>
          <a:p>
            <a:endParaRPr lang="en-US"/>
          </a:p>
        </p:txBody>
      </p:sp>
      <p:pic>
        <p:nvPicPr>
          <p:cNvPr id="10" name="Picture 9">
            <a:extLst>
              <a:ext uri="{FF2B5EF4-FFF2-40B4-BE49-F238E27FC236}">
                <a16:creationId xmlns:a16="http://schemas.microsoft.com/office/drawing/2014/main" id="{0FD7C69A-DE13-918B-12C0-A8E4FF962348}"/>
              </a:ext>
            </a:extLst>
          </p:cNvPr>
          <p:cNvPicPr>
            <a:picLocks noChangeAspect="1"/>
          </p:cNvPicPr>
          <p:nvPr/>
        </p:nvPicPr>
        <p:blipFill>
          <a:blip r:embed="rId2"/>
          <a:stretch>
            <a:fillRect/>
          </a:stretch>
        </p:blipFill>
        <p:spPr>
          <a:xfrm>
            <a:off x="809999" y="2206561"/>
            <a:ext cx="10567271" cy="3761101"/>
          </a:xfrm>
          <a:prstGeom prst="rect">
            <a:avLst/>
          </a:prstGeom>
        </p:spPr>
      </p:pic>
      <p:sp>
        <p:nvSpPr>
          <p:cNvPr id="12" name="TextBox 11">
            <a:extLst>
              <a:ext uri="{FF2B5EF4-FFF2-40B4-BE49-F238E27FC236}">
                <a16:creationId xmlns:a16="http://schemas.microsoft.com/office/drawing/2014/main" id="{CDBEE75D-D428-DE44-382C-1C8675408C12}"/>
              </a:ext>
            </a:extLst>
          </p:cNvPr>
          <p:cNvSpPr txBox="1"/>
          <p:nvPr/>
        </p:nvSpPr>
        <p:spPr>
          <a:xfrm>
            <a:off x="121923" y="6164590"/>
            <a:ext cx="11765323" cy="49244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42900" indent="-342900">
              <a:buFont typeface="Wingdings" panose="05000000000000000000" pitchFamily="2" charset="2"/>
              <a:buChar char="v"/>
            </a:pPr>
            <a:r>
              <a:rPr lang="en-US" sz="2600" dirty="0"/>
              <a:t>Remember: dissolving needs two substances, a solute and a solvent.</a:t>
            </a:r>
          </a:p>
        </p:txBody>
      </p:sp>
    </p:spTree>
    <p:extLst>
      <p:ext uri="{BB962C8B-B14F-4D97-AF65-F5344CB8AC3E}">
        <p14:creationId xmlns:p14="http://schemas.microsoft.com/office/powerpoint/2010/main" val="94880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8EE7EB-17A4-1374-9251-FB833B15CD62}"/>
              </a:ext>
            </a:extLst>
          </p:cNvPr>
          <p:cNvPicPr>
            <a:picLocks noChangeAspect="1"/>
          </p:cNvPicPr>
          <p:nvPr/>
        </p:nvPicPr>
        <p:blipFill>
          <a:blip r:embed="rId2"/>
          <a:stretch>
            <a:fillRect/>
          </a:stretch>
        </p:blipFill>
        <p:spPr>
          <a:xfrm>
            <a:off x="0" y="0"/>
            <a:ext cx="7950467" cy="6858000"/>
          </a:xfrm>
          <a:prstGeom prst="rect">
            <a:avLst/>
          </a:prstGeom>
        </p:spPr>
      </p:pic>
      <p:sp>
        <p:nvSpPr>
          <p:cNvPr id="5" name="Text Placeholder 4">
            <a:extLst>
              <a:ext uri="{FF2B5EF4-FFF2-40B4-BE49-F238E27FC236}">
                <a16:creationId xmlns:a16="http://schemas.microsoft.com/office/drawing/2014/main" id="{06104751-604E-9744-4AFE-D23231625AA0}"/>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58A338FA-102A-8D47-F071-FA23C133F15B}"/>
              </a:ext>
            </a:extLst>
          </p:cNvPr>
          <p:cNvSpPr>
            <a:spLocks noGrp="1"/>
          </p:cNvSpPr>
          <p:nvPr>
            <p:ph sz="quarter" idx="4"/>
          </p:nvPr>
        </p:nvSpPr>
        <p:spPr>
          <a:xfrm>
            <a:off x="7950466" y="121443"/>
            <a:ext cx="4241531" cy="4619233"/>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a:buClr>
                <a:schemeClr val="bg1"/>
              </a:buClr>
              <a:buFont typeface="Wingdings" panose="05000000000000000000" pitchFamily="2" charset="2"/>
              <a:buChar char="v"/>
            </a:pPr>
            <a:r>
              <a:rPr lang="en-US" sz="2400" b="0" i="0" u="none" strike="noStrike" baseline="0" dirty="0">
                <a:solidFill>
                  <a:srgbClr val="000000"/>
                </a:solidFill>
                <a:latin typeface="TimesNRMTStd-Regular"/>
              </a:rPr>
              <a:t>When salt is added to water and it dissolves, it has not disappeared.</a:t>
            </a:r>
          </a:p>
          <a:p>
            <a:pPr>
              <a:buClr>
                <a:schemeClr val="bg1"/>
              </a:buClr>
              <a:buFont typeface="Wingdings" panose="05000000000000000000" pitchFamily="2" charset="2"/>
              <a:buChar char="v"/>
            </a:pPr>
            <a:r>
              <a:rPr lang="en-US" sz="2400" b="0" i="0" u="none" strike="noStrike" baseline="0" dirty="0">
                <a:solidFill>
                  <a:srgbClr val="000000"/>
                </a:solidFill>
                <a:latin typeface="TimesNRMTStd-Regular"/>
              </a:rPr>
              <a:t>The salt particles are still in the water. </a:t>
            </a:r>
          </a:p>
          <a:p>
            <a:pPr>
              <a:buClr>
                <a:schemeClr val="bg1"/>
              </a:buClr>
              <a:buFont typeface="Wingdings" panose="05000000000000000000" pitchFamily="2" charset="2"/>
              <a:buChar char="v"/>
            </a:pPr>
            <a:r>
              <a:rPr lang="en-US" sz="2400" b="0" i="0" u="none" strike="noStrike" baseline="0" dirty="0">
                <a:solidFill>
                  <a:srgbClr val="000000"/>
                </a:solidFill>
                <a:latin typeface="TimesNRMTStd-Regular"/>
              </a:rPr>
              <a:t>The mass of the solution equals the total mass of the solute and solvent. This is true for any solution.</a:t>
            </a:r>
          </a:p>
          <a:p>
            <a:pPr marL="0" indent="0" algn="l">
              <a:buNone/>
            </a:pPr>
            <a:r>
              <a:rPr lang="en-US" sz="2400" b="0" i="0" u="none" strike="noStrike" baseline="0" dirty="0">
                <a:solidFill>
                  <a:srgbClr val="000000"/>
                </a:solidFill>
                <a:latin typeface="TimesNRMTStd-Regular"/>
              </a:rPr>
              <a:t>No mass has been lost. The mass has been</a:t>
            </a:r>
            <a:r>
              <a:rPr lang="en-US" sz="2800" b="1" i="0" u="none" strike="noStrike" baseline="0" dirty="0">
                <a:solidFill>
                  <a:srgbClr val="FF0000"/>
                </a:solidFill>
                <a:latin typeface="TimesNRMTStd-Regular"/>
              </a:rPr>
              <a:t> </a:t>
            </a:r>
            <a:r>
              <a:rPr lang="en-US" sz="2800" b="1" i="0" u="none" strike="noStrike" baseline="0" dirty="0">
                <a:solidFill>
                  <a:srgbClr val="FF0000"/>
                </a:solidFill>
                <a:latin typeface="TimesNRMTStd-Bold"/>
              </a:rPr>
              <a:t>conserved</a:t>
            </a:r>
            <a:r>
              <a:rPr lang="en-US" sz="2400" b="0" i="0" u="none" strike="noStrike" baseline="0" dirty="0">
                <a:solidFill>
                  <a:srgbClr val="000000"/>
                </a:solidFill>
                <a:latin typeface="TimesNRMTStd-Regular"/>
              </a:rPr>
              <a:t>.</a:t>
            </a:r>
            <a:endParaRPr lang="en-US" sz="3600" dirty="0"/>
          </a:p>
        </p:txBody>
      </p:sp>
      <p:sp>
        <p:nvSpPr>
          <p:cNvPr id="10" name="TextBox 9">
            <a:extLst>
              <a:ext uri="{FF2B5EF4-FFF2-40B4-BE49-F238E27FC236}">
                <a16:creationId xmlns:a16="http://schemas.microsoft.com/office/drawing/2014/main" id="{EB367C30-9B74-9D61-C211-8465B9A765D5}"/>
              </a:ext>
            </a:extLst>
          </p:cNvPr>
          <p:cNvSpPr txBox="1"/>
          <p:nvPr/>
        </p:nvSpPr>
        <p:spPr>
          <a:xfrm>
            <a:off x="4438425" y="5130313"/>
            <a:ext cx="7631655"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0" indent="0" algn="l">
              <a:buNone/>
            </a:pPr>
            <a:r>
              <a:rPr lang="en-US" sz="2800" b="0" i="0" u="none" strike="noStrike" baseline="0" dirty="0">
                <a:solidFill>
                  <a:srgbClr val="000000"/>
                </a:solidFill>
                <a:latin typeface="TimesNRMTStd-Regular"/>
              </a:rPr>
              <a:t>mass of solute + mass of solvent = mass of solution</a:t>
            </a:r>
          </a:p>
        </p:txBody>
      </p:sp>
    </p:spTree>
    <p:extLst>
      <p:ext uri="{BB962C8B-B14F-4D97-AF65-F5344CB8AC3E}">
        <p14:creationId xmlns:p14="http://schemas.microsoft.com/office/powerpoint/2010/main" val="166564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9FBAF-850D-8A3D-FE45-D21F895F9E9B}"/>
              </a:ext>
            </a:extLst>
          </p:cNvPr>
          <p:cNvSpPr>
            <a:spLocks noGrp="1"/>
          </p:cNvSpPr>
          <p:nvPr>
            <p:ph type="title"/>
          </p:nvPr>
        </p:nvSpPr>
        <p:spPr/>
        <p:txBody>
          <a:bodyPr/>
          <a:lstStyle/>
          <a:p>
            <a:pPr algn="ctr"/>
            <a:r>
              <a:rPr lang="en-US" sz="5400" dirty="0"/>
              <a:t>Questions</a:t>
            </a:r>
          </a:p>
        </p:txBody>
      </p:sp>
      <p:sp>
        <p:nvSpPr>
          <p:cNvPr id="7" name="Content Placeholder 6">
            <a:extLst>
              <a:ext uri="{FF2B5EF4-FFF2-40B4-BE49-F238E27FC236}">
                <a16:creationId xmlns:a16="http://schemas.microsoft.com/office/drawing/2014/main" id="{DC467780-D7B6-87DA-F2D5-56EB1C16C42C}"/>
              </a:ext>
            </a:extLst>
          </p:cNvPr>
          <p:cNvSpPr>
            <a:spLocks noGrp="1"/>
          </p:cNvSpPr>
          <p:nvPr>
            <p:ph idx="1"/>
          </p:nvPr>
        </p:nvSpPr>
        <p:spPr>
          <a:xfrm>
            <a:off x="301873" y="2148220"/>
            <a:ext cx="11588252" cy="97045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lgn="l">
              <a:buNone/>
            </a:pPr>
            <a:r>
              <a:rPr lang="en-US" sz="2800" b="0" i="0" u="none" strike="noStrike" baseline="0" dirty="0">
                <a:latin typeface="TimesNRMTStd-Regular"/>
              </a:rPr>
              <a:t>1-In</a:t>
            </a:r>
            <a:r>
              <a:rPr lang="en-US" sz="2800" b="0" i="0" u="none" strike="noStrike" dirty="0">
                <a:latin typeface="TimesNRMTStd-Regular"/>
              </a:rPr>
              <a:t> </a:t>
            </a:r>
            <a:r>
              <a:rPr lang="en-US" sz="2800" b="0" i="0" u="none" strike="noStrike" baseline="0" dirty="0">
                <a:latin typeface="TimesNRMTStd-Regular"/>
              </a:rPr>
              <a:t>a solution of sugar and water, which is the solvent and which is the solute?</a:t>
            </a:r>
            <a:endParaRPr lang="en-US" sz="2800" dirty="0"/>
          </a:p>
        </p:txBody>
      </p:sp>
      <p:sp>
        <p:nvSpPr>
          <p:cNvPr id="9" name="TextBox 8">
            <a:extLst>
              <a:ext uri="{FF2B5EF4-FFF2-40B4-BE49-F238E27FC236}">
                <a16:creationId xmlns:a16="http://schemas.microsoft.com/office/drawing/2014/main" id="{4651C5B8-F630-79B3-B43D-64DFD20F1EAB}"/>
              </a:ext>
            </a:extLst>
          </p:cNvPr>
          <p:cNvSpPr txBox="1"/>
          <p:nvPr/>
        </p:nvSpPr>
        <p:spPr>
          <a:xfrm>
            <a:off x="3051209" y="3246740"/>
            <a:ext cx="5909912"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800" b="0" i="0" u="none" strike="noStrike" baseline="0" dirty="0">
                <a:latin typeface="TimesNewRomanMTStd"/>
              </a:rPr>
              <a:t>Water is the solvent; sugar is the solute</a:t>
            </a:r>
            <a:r>
              <a:rPr lang="en-US" sz="1800" b="0" i="0" u="none" strike="noStrike" baseline="0" dirty="0">
                <a:latin typeface="TimesNewRomanMTStd"/>
              </a:rPr>
              <a:t>.</a:t>
            </a:r>
            <a:endParaRPr lang="en-US" dirty="0"/>
          </a:p>
        </p:txBody>
      </p:sp>
      <p:sp>
        <p:nvSpPr>
          <p:cNvPr id="11" name="TextBox 10">
            <a:extLst>
              <a:ext uri="{FF2B5EF4-FFF2-40B4-BE49-F238E27FC236}">
                <a16:creationId xmlns:a16="http://schemas.microsoft.com/office/drawing/2014/main" id="{D31C6064-5307-8041-AA2C-B5E067DE2F22}"/>
              </a:ext>
            </a:extLst>
          </p:cNvPr>
          <p:cNvSpPr txBox="1"/>
          <p:nvPr/>
        </p:nvSpPr>
        <p:spPr>
          <a:xfrm>
            <a:off x="879388" y="4372896"/>
            <a:ext cx="1007765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en-US" sz="2800" b="0" i="0" u="none" strike="noStrike" baseline="0" dirty="0">
                <a:latin typeface="TimesNRMTStd-Regular"/>
              </a:rPr>
              <a:t>2- What is the difference between dissolving and melting?</a:t>
            </a:r>
            <a:endParaRPr lang="en-US" sz="2800" dirty="0"/>
          </a:p>
        </p:txBody>
      </p:sp>
      <p:sp>
        <p:nvSpPr>
          <p:cNvPr id="13" name="TextBox 12">
            <a:extLst>
              <a:ext uri="{FF2B5EF4-FFF2-40B4-BE49-F238E27FC236}">
                <a16:creationId xmlns:a16="http://schemas.microsoft.com/office/drawing/2014/main" id="{0C968111-DB1B-EAB3-25ED-97C24A8C54D9}"/>
              </a:ext>
            </a:extLst>
          </p:cNvPr>
          <p:cNvSpPr txBox="1"/>
          <p:nvPr/>
        </p:nvSpPr>
        <p:spPr>
          <a:xfrm>
            <a:off x="301873" y="4896116"/>
            <a:ext cx="11588252" cy="18158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US" sz="2800" b="0" i="0" u="none" strike="noStrike" baseline="0" dirty="0">
                <a:latin typeface="TimesNewRomanMTStd"/>
              </a:rPr>
              <a:t>When something dissolves, such as sugar in tea, there are two substances involved. The sugar is the solute, which dissolves in the tea, which is the solvent. When something melts, such as ice cream on a hot day, only one substance is involved</a:t>
            </a:r>
            <a:endParaRPr lang="en-US" sz="2800" dirty="0"/>
          </a:p>
        </p:txBody>
      </p:sp>
    </p:spTree>
    <p:extLst>
      <p:ext uri="{BB962C8B-B14F-4D97-AF65-F5344CB8AC3E}">
        <p14:creationId xmlns:p14="http://schemas.microsoft.com/office/powerpoint/2010/main" val="79348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2BFF-786B-6A7F-BD42-2B0907403C91}"/>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43530F94-D351-71A7-BF4D-AADB70DE8AF0}"/>
              </a:ext>
            </a:extLst>
          </p:cNvPr>
          <p:cNvSpPr>
            <a:spLocks noGrp="1"/>
          </p:cNvSpPr>
          <p:nvPr>
            <p:ph idx="1"/>
          </p:nvPr>
        </p:nvSpPr>
        <p:spPr>
          <a:xfrm>
            <a:off x="818712" y="2222287"/>
            <a:ext cx="10554574" cy="1724071"/>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lgn="ctr">
              <a:buNone/>
            </a:pPr>
            <a:r>
              <a:rPr lang="en-US" sz="2800" dirty="0"/>
              <a:t>3- What mass of salt solution is made when 9 g of salt is dissolved in 50 g of water? Explain how you worked out your answer.</a:t>
            </a:r>
          </a:p>
        </p:txBody>
      </p:sp>
      <p:sp>
        <p:nvSpPr>
          <p:cNvPr id="5" name="TextBox 4">
            <a:extLst>
              <a:ext uri="{FF2B5EF4-FFF2-40B4-BE49-F238E27FC236}">
                <a16:creationId xmlns:a16="http://schemas.microsoft.com/office/drawing/2014/main" id="{DB0AC617-2BDF-EC9D-77DB-F0917C251FB1}"/>
              </a:ext>
            </a:extLst>
          </p:cNvPr>
          <p:cNvSpPr txBox="1"/>
          <p:nvPr/>
        </p:nvSpPr>
        <p:spPr>
          <a:xfrm>
            <a:off x="2101515" y="4139083"/>
            <a:ext cx="7475622"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US" sz="2800" b="0" i="0" u="none" strike="noStrike" baseline="0" dirty="0">
                <a:latin typeface="TimesNewRomanMTStd"/>
              </a:rPr>
              <a:t>59 g; the mass of water is 50 g and the mass of the salt is 9 g so together it is 59 g.</a:t>
            </a:r>
            <a:endParaRPr lang="en-US" sz="2800" dirty="0"/>
          </a:p>
        </p:txBody>
      </p:sp>
    </p:spTree>
    <p:extLst>
      <p:ext uri="{BB962C8B-B14F-4D97-AF65-F5344CB8AC3E}">
        <p14:creationId xmlns:p14="http://schemas.microsoft.com/office/powerpoint/2010/main" val="56819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52D7-B342-6A8E-FE9B-DA6973F158A6}"/>
              </a:ext>
            </a:extLst>
          </p:cNvPr>
          <p:cNvSpPr>
            <a:spLocks noGrp="1"/>
          </p:cNvSpPr>
          <p:nvPr>
            <p:ph type="title"/>
          </p:nvPr>
        </p:nvSpPr>
        <p:spPr/>
        <p:txBody>
          <a:bodyPr/>
          <a:lstStyle/>
          <a:p>
            <a:pPr algn="ctr"/>
            <a:r>
              <a:rPr lang="en-US" dirty="0"/>
              <a:t>Question</a:t>
            </a:r>
          </a:p>
        </p:txBody>
      </p:sp>
      <p:sp>
        <p:nvSpPr>
          <p:cNvPr id="3" name="Content Placeholder 2">
            <a:extLst>
              <a:ext uri="{FF2B5EF4-FFF2-40B4-BE49-F238E27FC236}">
                <a16:creationId xmlns:a16="http://schemas.microsoft.com/office/drawing/2014/main" id="{77BFBCC5-2BE2-E9C7-A636-FD988F1CC403}"/>
              </a:ext>
            </a:extLst>
          </p:cNvPr>
          <p:cNvSpPr>
            <a:spLocks noGrp="1"/>
          </p:cNvSpPr>
          <p:nvPr>
            <p:ph idx="1"/>
          </p:nvPr>
        </p:nvSpPr>
        <p:spPr>
          <a:xfrm>
            <a:off x="818712" y="2222288"/>
            <a:ext cx="10554574" cy="168557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lgn="ctr">
              <a:buNone/>
            </a:pPr>
            <a:r>
              <a:rPr lang="en-US" sz="2800" b="0" i="0" u="none" strike="noStrike" baseline="0" dirty="0">
                <a:latin typeface="TimesNRMTStd-Regular"/>
              </a:rPr>
              <a:t>4- A green powder was placed into a beaker of water. After it was stirred, the water looked cloudy and lumps of powder could still be seen. Has a solution been formed? Explain your answer.</a:t>
            </a:r>
            <a:endParaRPr lang="en-US" sz="2800" dirty="0"/>
          </a:p>
        </p:txBody>
      </p:sp>
      <p:sp>
        <p:nvSpPr>
          <p:cNvPr id="5" name="TextBox 4">
            <a:extLst>
              <a:ext uri="{FF2B5EF4-FFF2-40B4-BE49-F238E27FC236}">
                <a16:creationId xmlns:a16="http://schemas.microsoft.com/office/drawing/2014/main" id="{F4617FA8-3CE9-A4AC-5507-328EB37E05A0}"/>
              </a:ext>
            </a:extLst>
          </p:cNvPr>
          <p:cNvSpPr txBox="1"/>
          <p:nvPr/>
        </p:nvSpPr>
        <p:spPr>
          <a:xfrm>
            <a:off x="1559292" y="4148827"/>
            <a:ext cx="9221003" cy="95410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US" sz="2800" b="0" i="0" u="none" strike="noStrike" baseline="0" dirty="0">
                <a:latin typeface="TimesNewRomanMTStd"/>
              </a:rPr>
              <a:t>No; a solution is transparent and if there are lumps and it is cloudy, it is not a solution. The green powder was insoluble.</a:t>
            </a:r>
            <a:endParaRPr lang="en-US" sz="2800" dirty="0"/>
          </a:p>
        </p:txBody>
      </p:sp>
    </p:spTree>
    <p:extLst>
      <p:ext uri="{BB962C8B-B14F-4D97-AF65-F5344CB8AC3E}">
        <p14:creationId xmlns:p14="http://schemas.microsoft.com/office/powerpoint/2010/main" val="245291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148A-6685-445E-DF2B-B02F56D40F7D}"/>
              </a:ext>
            </a:extLst>
          </p:cNvPr>
          <p:cNvSpPr>
            <a:spLocks noGrp="1"/>
          </p:cNvSpPr>
          <p:nvPr>
            <p:ph type="title"/>
          </p:nvPr>
        </p:nvSpPr>
        <p:spPr/>
        <p:txBody>
          <a:bodyPr/>
          <a:lstStyle/>
          <a:p>
            <a:pPr algn="ctr"/>
            <a:r>
              <a:rPr lang="en-US" dirty="0"/>
              <a:t>Question</a:t>
            </a:r>
          </a:p>
        </p:txBody>
      </p:sp>
      <p:sp>
        <p:nvSpPr>
          <p:cNvPr id="3" name="Content Placeholder 2">
            <a:extLst>
              <a:ext uri="{FF2B5EF4-FFF2-40B4-BE49-F238E27FC236}">
                <a16:creationId xmlns:a16="http://schemas.microsoft.com/office/drawing/2014/main" id="{1F4790FE-444D-2323-6629-1AE4F0C4F00A}"/>
              </a:ext>
            </a:extLst>
          </p:cNvPr>
          <p:cNvSpPr>
            <a:spLocks noGrp="1"/>
          </p:cNvSpPr>
          <p:nvPr>
            <p:ph idx="1"/>
          </p:nvPr>
        </p:nvSpPr>
        <p:spPr>
          <a:xfrm>
            <a:off x="337448" y="2212662"/>
            <a:ext cx="10972235" cy="970451"/>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lgn="l">
              <a:buNone/>
            </a:pPr>
            <a:r>
              <a:rPr lang="en-US" sz="2800" dirty="0"/>
              <a:t>5- </a:t>
            </a:r>
            <a:r>
              <a:rPr lang="en-US" sz="2800" b="0" i="0" u="none" strike="noStrike" baseline="0" dirty="0">
                <a:latin typeface="TimesNRMTStd-Regular"/>
              </a:rPr>
              <a:t>When measuring the volume of a liquid, what should you do in order to make your measurement as accurate as possible?</a:t>
            </a:r>
            <a:endParaRPr lang="en-US" sz="2800" dirty="0"/>
          </a:p>
        </p:txBody>
      </p:sp>
      <p:sp>
        <p:nvSpPr>
          <p:cNvPr id="5" name="TextBox 4">
            <a:extLst>
              <a:ext uri="{FF2B5EF4-FFF2-40B4-BE49-F238E27FC236}">
                <a16:creationId xmlns:a16="http://schemas.microsoft.com/office/drawing/2014/main" id="{27C1F131-CA36-9A6C-FD15-7642D32F8215}"/>
              </a:ext>
            </a:extLst>
          </p:cNvPr>
          <p:cNvSpPr txBox="1"/>
          <p:nvPr/>
        </p:nvSpPr>
        <p:spPr>
          <a:xfrm>
            <a:off x="1645920" y="3533886"/>
            <a:ext cx="9095873"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l"/>
            <a:r>
              <a:rPr lang="en-US" sz="2800" b="0" i="0" u="none" strike="noStrike" baseline="0" dirty="0">
                <a:latin typeface="TimesNewRomanMTStd"/>
              </a:rPr>
              <a:t>the choice of a suitable measuring cylinder (a 10 cm</a:t>
            </a:r>
            <a:r>
              <a:rPr lang="en-US" sz="1050" b="0" i="0" u="none" strike="noStrike" baseline="0" dirty="0">
                <a:latin typeface="TimesNewRomanMTStd"/>
              </a:rPr>
              <a:t>3 </a:t>
            </a:r>
            <a:r>
              <a:rPr lang="en-US" sz="2800" b="0" i="0" u="none" strike="noStrike" baseline="0" dirty="0">
                <a:latin typeface="TimesNewRomanMTStd"/>
              </a:rPr>
              <a:t>one if using small volumes); using a pipette to top up to the correct level; ensuring that the meniscus is read at eye level</a:t>
            </a:r>
            <a:endParaRPr lang="en-US" sz="2800" dirty="0"/>
          </a:p>
        </p:txBody>
      </p:sp>
    </p:spTree>
    <p:extLst>
      <p:ext uri="{BB962C8B-B14F-4D97-AF65-F5344CB8AC3E}">
        <p14:creationId xmlns:p14="http://schemas.microsoft.com/office/powerpoint/2010/main" val="24599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EDB2-DEA2-38C6-CCCD-DE38997E644D}"/>
              </a:ext>
            </a:extLst>
          </p:cNvPr>
          <p:cNvSpPr>
            <a:spLocks noGrp="1"/>
          </p:cNvSpPr>
          <p:nvPr>
            <p:ph type="title"/>
          </p:nvPr>
        </p:nvSpPr>
        <p:spPr/>
        <p:txBody>
          <a:bodyPr/>
          <a:lstStyle/>
          <a:p>
            <a:pPr algn="ctr"/>
            <a:r>
              <a:rPr lang="en-US" dirty="0"/>
              <a:t>Objectives</a:t>
            </a:r>
          </a:p>
        </p:txBody>
      </p:sp>
      <p:pic>
        <p:nvPicPr>
          <p:cNvPr id="5" name="Content Placeholder 4">
            <a:extLst>
              <a:ext uri="{FF2B5EF4-FFF2-40B4-BE49-F238E27FC236}">
                <a16:creationId xmlns:a16="http://schemas.microsoft.com/office/drawing/2014/main" id="{AC3954A8-8F42-62FC-DA2B-7B47B160567F}"/>
              </a:ext>
            </a:extLst>
          </p:cNvPr>
          <p:cNvPicPr>
            <a:picLocks noGrp="1" noChangeAspect="1"/>
          </p:cNvPicPr>
          <p:nvPr>
            <p:ph idx="1"/>
          </p:nvPr>
        </p:nvPicPr>
        <p:blipFill>
          <a:blip r:embed="rId2"/>
          <a:stretch>
            <a:fillRect/>
          </a:stretch>
        </p:blipFill>
        <p:spPr>
          <a:xfrm>
            <a:off x="2781129" y="2032000"/>
            <a:ext cx="6629741" cy="2869450"/>
          </a:xfrm>
        </p:spPr>
      </p:pic>
    </p:spTree>
    <p:extLst>
      <p:ext uri="{BB962C8B-B14F-4D97-AF65-F5344CB8AC3E}">
        <p14:creationId xmlns:p14="http://schemas.microsoft.com/office/powerpoint/2010/main" val="2136827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57D0-B780-C5E5-11D4-354ABF230C03}"/>
              </a:ext>
            </a:extLst>
          </p:cNvPr>
          <p:cNvSpPr>
            <a:spLocks noGrp="1"/>
          </p:cNvSpPr>
          <p:nvPr>
            <p:ph type="title"/>
          </p:nvPr>
        </p:nvSpPr>
        <p:spPr/>
        <p:txBody>
          <a:bodyPr/>
          <a:lstStyle/>
          <a:p>
            <a:pPr algn="ctr"/>
            <a:r>
              <a:rPr lang="en-US" sz="5400" dirty="0"/>
              <a:t>Keywords</a:t>
            </a:r>
          </a:p>
        </p:txBody>
      </p:sp>
      <p:sp>
        <p:nvSpPr>
          <p:cNvPr id="3" name="Content Placeholder 2">
            <a:extLst>
              <a:ext uri="{FF2B5EF4-FFF2-40B4-BE49-F238E27FC236}">
                <a16:creationId xmlns:a16="http://schemas.microsoft.com/office/drawing/2014/main" id="{F8D2B1F4-00E3-E4B2-1FC2-5CF73349AEA5}"/>
              </a:ext>
            </a:extLst>
          </p:cNvPr>
          <p:cNvSpPr>
            <a:spLocks noGrp="1"/>
          </p:cNvSpPr>
          <p:nvPr>
            <p:ph idx="1"/>
          </p:nvPr>
        </p:nvSpPr>
        <p:spPr>
          <a:xfrm>
            <a:off x="818712" y="2222287"/>
            <a:ext cx="10554574" cy="4428770"/>
          </a:xfrm>
        </p:spPr>
        <p:txBody>
          <a:bodyPr>
            <a:normAutofit/>
          </a:bodyPr>
          <a:lstStyle/>
          <a:p>
            <a:r>
              <a:rPr lang="en-US" sz="2400" b="1" dirty="0"/>
              <a:t>Conserved</a:t>
            </a:r>
          </a:p>
          <a:p>
            <a:r>
              <a:rPr lang="en-US" sz="2400" b="1" dirty="0"/>
              <a:t>Dissolving</a:t>
            </a:r>
          </a:p>
          <a:p>
            <a:r>
              <a:rPr lang="en-US" sz="2400" b="1" dirty="0"/>
              <a:t>Opaque</a:t>
            </a:r>
          </a:p>
          <a:p>
            <a:r>
              <a:rPr lang="en-US" sz="2400" b="1" dirty="0"/>
              <a:t>Solute</a:t>
            </a:r>
          </a:p>
          <a:p>
            <a:r>
              <a:rPr lang="en-US" sz="2400" b="1" dirty="0"/>
              <a:t>Solution</a:t>
            </a:r>
          </a:p>
          <a:p>
            <a:r>
              <a:rPr lang="en-US" sz="2400" b="1" dirty="0"/>
              <a:t>Solvent </a:t>
            </a:r>
          </a:p>
          <a:p>
            <a:r>
              <a:rPr lang="en-US" sz="2400" b="1" dirty="0"/>
              <a:t>transparent</a:t>
            </a:r>
          </a:p>
        </p:txBody>
      </p:sp>
      <p:pic>
        <p:nvPicPr>
          <p:cNvPr id="4" name="Picture 3">
            <a:extLst>
              <a:ext uri="{FF2B5EF4-FFF2-40B4-BE49-F238E27FC236}">
                <a16:creationId xmlns:a16="http://schemas.microsoft.com/office/drawing/2014/main" id="{00384A4C-03DF-74E7-B0E2-9E01A1620DB1}"/>
              </a:ext>
            </a:extLst>
          </p:cNvPr>
          <p:cNvPicPr>
            <a:picLocks noChangeAspect="1"/>
          </p:cNvPicPr>
          <p:nvPr/>
        </p:nvPicPr>
        <p:blipFill>
          <a:blip r:embed="rId2"/>
          <a:stretch>
            <a:fillRect/>
          </a:stretch>
        </p:blipFill>
        <p:spPr>
          <a:xfrm>
            <a:off x="5497579" y="3581400"/>
            <a:ext cx="2428875" cy="1524000"/>
          </a:xfrm>
          <a:prstGeom prst="rect">
            <a:avLst/>
          </a:prstGeom>
        </p:spPr>
      </p:pic>
    </p:spTree>
    <p:extLst>
      <p:ext uri="{BB962C8B-B14F-4D97-AF65-F5344CB8AC3E}">
        <p14:creationId xmlns:p14="http://schemas.microsoft.com/office/powerpoint/2010/main" val="176032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0B864237-2BA8-26B8-D188-9BA459BDE62B}"/>
              </a:ext>
            </a:extLst>
          </p:cNvPr>
          <p:cNvPicPr>
            <a:picLocks noGrp="1" noChangeAspect="1"/>
          </p:cNvPicPr>
          <p:nvPr>
            <p:ph idx="1"/>
          </p:nvPr>
        </p:nvPicPr>
        <p:blipFill>
          <a:blip r:embed="rId2"/>
          <a:stretch>
            <a:fillRect/>
          </a:stretch>
        </p:blipFill>
        <p:spPr>
          <a:xfrm>
            <a:off x="797471" y="76823"/>
            <a:ext cx="10905066" cy="3816773"/>
          </a:xfrm>
          <a:prstGeom prst="rect">
            <a:avLst/>
          </a:prstGeom>
        </p:spPr>
      </p:pic>
      <p:pic>
        <p:nvPicPr>
          <p:cNvPr id="2" name="Picture 1">
            <a:extLst>
              <a:ext uri="{FF2B5EF4-FFF2-40B4-BE49-F238E27FC236}">
                <a16:creationId xmlns:a16="http://schemas.microsoft.com/office/drawing/2014/main" id="{24D286D1-23A7-4118-1B24-2587D38461C0}"/>
              </a:ext>
            </a:extLst>
          </p:cNvPr>
          <p:cNvPicPr>
            <a:picLocks noChangeAspect="1"/>
          </p:cNvPicPr>
          <p:nvPr/>
        </p:nvPicPr>
        <p:blipFill>
          <a:blip r:embed="rId3"/>
          <a:stretch>
            <a:fillRect/>
          </a:stretch>
        </p:blipFill>
        <p:spPr>
          <a:xfrm>
            <a:off x="2122370" y="3774007"/>
            <a:ext cx="8255267" cy="3044130"/>
          </a:xfrm>
          <a:prstGeom prst="rect">
            <a:avLst/>
          </a:prstGeom>
        </p:spPr>
      </p:pic>
      <p:sp>
        <p:nvSpPr>
          <p:cNvPr id="3" name="TextBox 2">
            <a:extLst>
              <a:ext uri="{FF2B5EF4-FFF2-40B4-BE49-F238E27FC236}">
                <a16:creationId xmlns:a16="http://schemas.microsoft.com/office/drawing/2014/main" id="{404298DE-1BCC-FA77-7080-C2DA930292C9}"/>
              </a:ext>
            </a:extLst>
          </p:cNvPr>
          <p:cNvSpPr txBox="1"/>
          <p:nvPr/>
        </p:nvSpPr>
        <p:spPr>
          <a:xfrm>
            <a:off x="2964582" y="6407211"/>
            <a:ext cx="102509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mixture</a:t>
            </a:r>
          </a:p>
        </p:txBody>
      </p:sp>
      <p:sp>
        <p:nvSpPr>
          <p:cNvPr id="4" name="TextBox 3">
            <a:extLst>
              <a:ext uri="{FF2B5EF4-FFF2-40B4-BE49-F238E27FC236}">
                <a16:creationId xmlns:a16="http://schemas.microsoft.com/office/drawing/2014/main" id="{E3C81409-E159-BCEE-8761-1E8C36F16143}"/>
              </a:ext>
            </a:extLst>
          </p:cNvPr>
          <p:cNvSpPr txBox="1"/>
          <p:nvPr/>
        </p:nvSpPr>
        <p:spPr>
          <a:xfrm>
            <a:off x="8320237" y="6448805"/>
            <a:ext cx="1464643"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compound</a:t>
            </a:r>
          </a:p>
        </p:txBody>
      </p:sp>
      <p:sp>
        <p:nvSpPr>
          <p:cNvPr id="6" name="TextBox 5">
            <a:extLst>
              <a:ext uri="{FF2B5EF4-FFF2-40B4-BE49-F238E27FC236}">
                <a16:creationId xmlns:a16="http://schemas.microsoft.com/office/drawing/2014/main" id="{4D7CFEF5-594E-A1A6-FE29-84EF9C5E74F0}"/>
              </a:ext>
            </a:extLst>
          </p:cNvPr>
          <p:cNvSpPr txBox="1"/>
          <p:nvPr/>
        </p:nvSpPr>
        <p:spPr>
          <a:xfrm>
            <a:off x="5599497" y="6429663"/>
            <a:ext cx="133069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a:t>element</a:t>
            </a:r>
          </a:p>
        </p:txBody>
      </p:sp>
    </p:spTree>
    <p:extLst>
      <p:ext uri="{BB962C8B-B14F-4D97-AF65-F5344CB8AC3E}">
        <p14:creationId xmlns:p14="http://schemas.microsoft.com/office/powerpoint/2010/main" val="349278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FED2-ADA4-AE34-94CD-FE6E3722EEB1}"/>
              </a:ext>
            </a:extLst>
          </p:cNvPr>
          <p:cNvSpPr>
            <a:spLocks noGrp="1"/>
          </p:cNvSpPr>
          <p:nvPr>
            <p:ph type="title"/>
          </p:nvPr>
        </p:nvSpPr>
        <p:spPr/>
        <p:txBody>
          <a:bodyPr/>
          <a:lstStyle/>
          <a:p>
            <a:r>
              <a:rPr lang="en-US" dirty="0"/>
              <a:t>Getting started answers:</a:t>
            </a:r>
          </a:p>
        </p:txBody>
      </p:sp>
      <p:sp>
        <p:nvSpPr>
          <p:cNvPr id="4" name="Content Placeholder 3">
            <a:extLst>
              <a:ext uri="{FF2B5EF4-FFF2-40B4-BE49-F238E27FC236}">
                <a16:creationId xmlns:a16="http://schemas.microsoft.com/office/drawing/2014/main" id="{E4EF694A-D2BE-4178-3873-C0F1795B6847}"/>
              </a:ext>
            </a:extLst>
          </p:cNvPr>
          <p:cNvSpPr txBox="1">
            <a:spLocks noGrp="1"/>
          </p:cNvSpPr>
          <p:nvPr>
            <p:ph idx="1"/>
          </p:nvPr>
        </p:nvSpPr>
        <p:spPr>
          <a:xfrm>
            <a:off x="233680" y="2598555"/>
            <a:ext cx="6776720" cy="242527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US" sz="2400" b="1" dirty="0"/>
              <a:t>Element: </a:t>
            </a:r>
            <a:r>
              <a:rPr lang="en-US" sz="2000" dirty="0"/>
              <a:t>made up of one type of atom</a:t>
            </a:r>
            <a:endParaRPr lang="en-US" dirty="0"/>
          </a:p>
          <a:p>
            <a:pPr marL="342900" indent="-342900" algn="l">
              <a:buFont typeface="Arial" panose="020B0604020202020204" pitchFamily="34" charset="0"/>
              <a:buChar char="•"/>
            </a:pPr>
            <a:r>
              <a:rPr lang="en-US" sz="2400" b="1" dirty="0"/>
              <a:t>Compound: </a:t>
            </a:r>
            <a:r>
              <a:rPr lang="en-US" sz="2000" b="0" i="0" u="none" strike="noStrike" baseline="0" dirty="0">
                <a:latin typeface="TimesNewRomanMTStd"/>
              </a:rPr>
              <a:t>a compound is made of two or more different types of atom which a bonded together. </a:t>
            </a:r>
          </a:p>
          <a:p>
            <a:pPr marL="342900" indent="-342900" algn="l">
              <a:buFont typeface="Arial" panose="020B0604020202020204" pitchFamily="34" charset="0"/>
              <a:buChar char="•"/>
            </a:pPr>
            <a:r>
              <a:rPr lang="en-US" sz="2400" b="1" dirty="0">
                <a:latin typeface="TimesNewRomanMTStd"/>
              </a:rPr>
              <a:t>Mi</a:t>
            </a:r>
            <a:r>
              <a:rPr lang="en-US" sz="2400" b="1" i="0" u="none" strike="noStrike" baseline="0" dirty="0">
                <a:latin typeface="TimesNewRomanMTStd"/>
              </a:rPr>
              <a:t>xture : </a:t>
            </a:r>
            <a:r>
              <a:rPr lang="en-US" sz="2000" b="0" i="0" u="none" strike="noStrike" baseline="0" dirty="0">
                <a:latin typeface="TimesNewRomanMTStd"/>
              </a:rPr>
              <a:t>different items, element and/or compounds that are mixed together but not chemically bonded. Ex: oil and water, alloys ( mix of metals), pizza and salad</a:t>
            </a:r>
            <a:endParaRPr lang="en-US" dirty="0"/>
          </a:p>
        </p:txBody>
      </p:sp>
      <p:pic>
        <p:nvPicPr>
          <p:cNvPr id="1026" name="Picture 2">
            <a:extLst>
              <a:ext uri="{FF2B5EF4-FFF2-40B4-BE49-F238E27FC236}">
                <a16:creationId xmlns:a16="http://schemas.microsoft.com/office/drawing/2014/main" id="{CFB0901A-C152-A30B-68E5-DA681E7D0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640" y="2068378"/>
            <a:ext cx="4663440" cy="34975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54089BD-D246-A015-93E1-4755200342A7}"/>
              </a:ext>
            </a:extLst>
          </p:cNvPr>
          <p:cNvPicPr>
            <a:picLocks noChangeAspect="1"/>
          </p:cNvPicPr>
          <p:nvPr/>
        </p:nvPicPr>
        <p:blipFill>
          <a:blip r:embed="rId3"/>
          <a:stretch>
            <a:fillRect/>
          </a:stretch>
        </p:blipFill>
        <p:spPr>
          <a:xfrm>
            <a:off x="121920" y="1584889"/>
            <a:ext cx="12192000" cy="4991807"/>
          </a:xfrm>
          <a:prstGeom prst="rect">
            <a:avLst/>
          </a:prstGeom>
        </p:spPr>
      </p:pic>
    </p:spTree>
    <p:extLst>
      <p:ext uri="{BB962C8B-B14F-4D97-AF65-F5344CB8AC3E}">
        <p14:creationId xmlns:p14="http://schemas.microsoft.com/office/powerpoint/2010/main" val="139146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4047A07-72EC-41BC-A55F-C264F639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veral beakers with different colored liquids&#10;&#10;Description automatically generated with low confidence">
            <a:extLst>
              <a:ext uri="{FF2B5EF4-FFF2-40B4-BE49-F238E27FC236}">
                <a16:creationId xmlns:a16="http://schemas.microsoft.com/office/drawing/2014/main" id="{47E5D509-EBA8-4CFF-4C7C-7AB384E509FA}"/>
              </a:ext>
            </a:extLst>
          </p:cNvPr>
          <p:cNvPicPr>
            <a:picLocks noChangeAspect="1"/>
          </p:cNvPicPr>
          <p:nvPr/>
        </p:nvPicPr>
        <p:blipFill rotWithShape="1">
          <a:blip r:embed="rId2">
            <a:alphaModFix amt="40000"/>
          </a:blip>
          <a:srcRect t="15730"/>
          <a:stretch/>
        </p:blipFill>
        <p:spPr>
          <a:xfrm>
            <a:off x="20" y="10"/>
            <a:ext cx="12191980" cy="6857990"/>
          </a:xfrm>
          <a:prstGeom prst="rect">
            <a:avLst/>
          </a:prstGeom>
        </p:spPr>
      </p:pic>
      <p:sp>
        <p:nvSpPr>
          <p:cNvPr id="4" name="Title 3">
            <a:extLst>
              <a:ext uri="{FF2B5EF4-FFF2-40B4-BE49-F238E27FC236}">
                <a16:creationId xmlns:a16="http://schemas.microsoft.com/office/drawing/2014/main" id="{4FA84A40-7830-0C5C-9705-4B6AB48CB76F}"/>
              </a:ext>
            </a:extLst>
          </p:cNvPr>
          <p:cNvSpPr>
            <a:spLocks noGrp="1"/>
          </p:cNvSpPr>
          <p:nvPr>
            <p:ph type="ctrTitle"/>
          </p:nvPr>
        </p:nvSpPr>
        <p:spPr>
          <a:xfrm>
            <a:off x="810001" y="1449147"/>
            <a:ext cx="10572000" cy="3732453"/>
          </a:xfrm>
        </p:spPr>
        <p:txBody>
          <a:bodyPr>
            <a:normAutofit/>
          </a:bodyPr>
          <a:lstStyle/>
          <a:p>
            <a:pPr algn="ctr"/>
            <a:r>
              <a:rPr lang="en-US" sz="8000" dirty="0"/>
              <a:t>What is a solution?</a:t>
            </a:r>
          </a:p>
        </p:txBody>
      </p:sp>
    </p:spTree>
    <p:extLst>
      <p:ext uri="{BB962C8B-B14F-4D97-AF65-F5344CB8AC3E}">
        <p14:creationId xmlns:p14="http://schemas.microsoft.com/office/powerpoint/2010/main" val="272565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2AEB96-A3F8-4EC3-A246-8DAD9319A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3">
            <a:extLst>
              <a:ext uri="{FF2B5EF4-FFF2-40B4-BE49-F238E27FC236}">
                <a16:creationId xmlns:a16="http://schemas.microsoft.com/office/drawing/2014/main" id="{14002556-A10E-479D-9B30-0C8B7938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8419D28-9729-BBC3-C2C0-39EF3D6E4CF0}"/>
              </a:ext>
            </a:extLst>
          </p:cNvPr>
          <p:cNvSpPr>
            <a:spLocks noGrp="1"/>
          </p:cNvSpPr>
          <p:nvPr>
            <p:ph type="title"/>
          </p:nvPr>
        </p:nvSpPr>
        <p:spPr>
          <a:xfrm>
            <a:off x="451515" y="447188"/>
            <a:ext cx="3675318" cy="5468700"/>
          </a:xfrm>
        </p:spPr>
        <p:txBody>
          <a:bodyPr anchor="ctr">
            <a:normAutofit/>
          </a:bodyPr>
          <a:lstStyle/>
          <a:p>
            <a:pPr algn="ctr"/>
            <a:r>
              <a:rPr lang="en-US" sz="6000" dirty="0"/>
              <a:t>What is a solution?</a:t>
            </a:r>
          </a:p>
        </p:txBody>
      </p:sp>
      <p:sp>
        <p:nvSpPr>
          <p:cNvPr id="9" name="Content Placeholder 8">
            <a:extLst>
              <a:ext uri="{FF2B5EF4-FFF2-40B4-BE49-F238E27FC236}">
                <a16:creationId xmlns:a16="http://schemas.microsoft.com/office/drawing/2014/main" id="{ED127F00-0EBA-D872-E33C-9CB100EC737D}"/>
              </a:ext>
            </a:extLst>
          </p:cNvPr>
          <p:cNvSpPr>
            <a:spLocks noGrp="1"/>
          </p:cNvSpPr>
          <p:nvPr>
            <p:ph idx="1"/>
          </p:nvPr>
        </p:nvSpPr>
        <p:spPr>
          <a:xfrm>
            <a:off x="4989143" y="447188"/>
            <a:ext cx="6585235" cy="3395469"/>
          </a:xfrm>
          <a:effectLst/>
        </p:spPr>
        <p:txBody>
          <a:bodyPr>
            <a:normAutofit/>
          </a:bodyPr>
          <a:lstStyle/>
          <a:p>
            <a:pPr algn="l"/>
            <a:r>
              <a:rPr lang="en-US" sz="1600" b="0" i="0" u="none" strike="noStrike" baseline="0" dirty="0">
                <a:latin typeface="TimesNRMTStd-Regular"/>
              </a:rPr>
              <a:t>When you place a lump of sugar in water, the sugar seems gradually to disappear. The sugar is </a:t>
            </a:r>
            <a:r>
              <a:rPr lang="en-US" sz="2000" b="1" i="0" u="none" strike="noStrike" baseline="0" dirty="0">
                <a:solidFill>
                  <a:schemeClr val="accent6">
                    <a:lumMod val="75000"/>
                  </a:schemeClr>
                </a:solidFill>
                <a:latin typeface="TimesNRMTStd-Bold"/>
              </a:rPr>
              <a:t>dissolving</a:t>
            </a:r>
            <a:r>
              <a:rPr lang="en-US" sz="1600" b="0" i="0" u="none" strike="noStrike" baseline="0" dirty="0">
                <a:latin typeface="TimesNRMTStd-Regular"/>
              </a:rPr>
              <a:t>. You are left with a </a:t>
            </a:r>
            <a:r>
              <a:rPr lang="en-US" sz="1600" b="0" i="0" u="none" strike="noStrike" baseline="0" dirty="0" err="1">
                <a:latin typeface="TimesNRMTStd-Regular"/>
              </a:rPr>
              <a:t>colourless</a:t>
            </a:r>
            <a:r>
              <a:rPr lang="en-US" sz="1600" b="0" i="0" u="none" strike="noStrike" baseline="0" dirty="0">
                <a:latin typeface="TimesNRMTStd-Regular"/>
              </a:rPr>
              <a:t> </a:t>
            </a:r>
            <a:r>
              <a:rPr lang="en-US" sz="2000" b="1" i="0" u="none" strike="noStrike" baseline="0" dirty="0">
                <a:solidFill>
                  <a:schemeClr val="accent6">
                    <a:lumMod val="75000"/>
                  </a:schemeClr>
                </a:solidFill>
                <a:latin typeface="TimesNRMTStd-Bold"/>
              </a:rPr>
              <a:t>solution</a:t>
            </a:r>
            <a:r>
              <a:rPr lang="en-US" sz="2000" b="0" i="0" u="none" strike="noStrike" baseline="0" dirty="0">
                <a:solidFill>
                  <a:schemeClr val="accent6">
                    <a:lumMod val="75000"/>
                  </a:schemeClr>
                </a:solidFill>
                <a:latin typeface="TimesNRMTStd-Regular"/>
              </a:rPr>
              <a:t>.</a:t>
            </a:r>
            <a:endParaRPr lang="en-US" sz="1600" b="0" i="0" u="none" strike="noStrike" baseline="0" dirty="0">
              <a:solidFill>
                <a:schemeClr val="accent6">
                  <a:lumMod val="75000"/>
                </a:schemeClr>
              </a:solidFill>
              <a:latin typeface="TimesNRMTStd-Regular"/>
            </a:endParaRPr>
          </a:p>
          <a:p>
            <a:pPr algn="l"/>
            <a:r>
              <a:rPr lang="en-US" sz="1600" b="0" i="0" u="none" strike="noStrike" baseline="0" dirty="0">
                <a:latin typeface="TimesNRMTStd-Regular"/>
              </a:rPr>
              <a:t>The substance that dissolves is called the </a:t>
            </a:r>
            <a:r>
              <a:rPr lang="en-US" sz="1600" b="1" i="0" u="none" strike="noStrike" baseline="0" dirty="0">
                <a:latin typeface="TimesNRMTStd-Bold"/>
              </a:rPr>
              <a:t>solute</a:t>
            </a:r>
            <a:r>
              <a:rPr lang="en-US" sz="1600" b="0" i="0" u="none" strike="noStrike" baseline="0" dirty="0">
                <a:latin typeface="TimesNRMTStd-Regular"/>
              </a:rPr>
              <a:t>. The substance that it dissolves into is called the </a:t>
            </a:r>
            <a:r>
              <a:rPr lang="en-US" sz="2000" b="1" i="0" u="none" strike="noStrike" baseline="0" dirty="0">
                <a:solidFill>
                  <a:schemeClr val="accent6">
                    <a:lumMod val="75000"/>
                  </a:schemeClr>
                </a:solidFill>
                <a:latin typeface="TimesNRMTStd-Bold"/>
              </a:rPr>
              <a:t>solvent</a:t>
            </a:r>
            <a:r>
              <a:rPr lang="en-US" sz="1600" b="0" i="0" u="none" strike="noStrike" baseline="0" dirty="0">
                <a:solidFill>
                  <a:schemeClr val="accent6">
                    <a:lumMod val="75000"/>
                  </a:schemeClr>
                </a:solidFill>
                <a:latin typeface="TimesNRMTStd-Regular"/>
              </a:rPr>
              <a:t>.</a:t>
            </a:r>
          </a:p>
          <a:p>
            <a:pPr algn="l"/>
            <a:r>
              <a:rPr lang="en-US" sz="1600" b="0" i="0" u="none" strike="noStrike" baseline="0" dirty="0">
                <a:latin typeface="TimesNRMTStd-Regular"/>
              </a:rPr>
              <a:t>A solution is a mixture. So, in our example, the </a:t>
            </a:r>
            <a:r>
              <a:rPr lang="en-US" sz="1600" b="0" i="0" u="none" strike="noStrike" baseline="0" dirty="0" err="1">
                <a:latin typeface="TimesNRMTStd-Regular"/>
              </a:rPr>
              <a:t>colourless</a:t>
            </a:r>
            <a:r>
              <a:rPr lang="en-US" sz="1600" b="0" i="0" u="none" strike="noStrike" baseline="0" dirty="0">
                <a:latin typeface="TimesNRMTStd-Regular"/>
              </a:rPr>
              <a:t> solution is a mixture of sugar and water. Although the sugar </a:t>
            </a:r>
            <a:r>
              <a:rPr lang="en-US" sz="1600" b="0" i="1" u="none" strike="noStrike" baseline="0" dirty="0">
                <a:latin typeface="TimesNRMTStd-Italic"/>
              </a:rPr>
              <a:t>seems </a:t>
            </a:r>
            <a:r>
              <a:rPr lang="en-US" sz="1600" b="0" i="0" u="none" strike="noStrike" baseline="0" dirty="0">
                <a:latin typeface="TimesNRMTStd-Regular"/>
              </a:rPr>
              <a:t>to disappear, it is still there. </a:t>
            </a:r>
          </a:p>
          <a:p>
            <a:pPr algn="l"/>
            <a:r>
              <a:rPr lang="en-US" sz="1600" b="0" i="0" u="none" strike="noStrike" baseline="0" dirty="0">
                <a:latin typeface="TimesNRMTStd-Regular"/>
              </a:rPr>
              <a:t>The sugar particles have simply spread out among the water particles.</a:t>
            </a:r>
            <a:endParaRPr lang="en-US" sz="1600" dirty="0"/>
          </a:p>
        </p:txBody>
      </p:sp>
      <p:pic>
        <p:nvPicPr>
          <p:cNvPr id="5" name="Content Placeholder 4" descr="A group of glasses&#10;&#10;Description automatically generated with low confidence">
            <a:extLst>
              <a:ext uri="{FF2B5EF4-FFF2-40B4-BE49-F238E27FC236}">
                <a16:creationId xmlns:a16="http://schemas.microsoft.com/office/drawing/2014/main" id="{D933C887-1A30-8ACC-A142-0AA14768209D}"/>
              </a:ext>
            </a:extLst>
          </p:cNvPr>
          <p:cNvPicPr>
            <a:picLocks noChangeAspect="1"/>
          </p:cNvPicPr>
          <p:nvPr/>
        </p:nvPicPr>
        <p:blipFill>
          <a:blip r:embed="rId2"/>
          <a:stretch>
            <a:fillRect/>
          </a:stretch>
        </p:blipFill>
        <p:spPr>
          <a:xfrm>
            <a:off x="4989143" y="4079388"/>
            <a:ext cx="6438088" cy="1899237"/>
          </a:xfrm>
          <a:prstGeom prst="roundRect">
            <a:avLst>
              <a:gd name="adj" fmla="val 3876"/>
            </a:avLst>
          </a:prstGeom>
          <a:ln>
            <a:solidFill>
              <a:schemeClr val="accent1"/>
            </a:solidFill>
          </a:ln>
          <a:effectLst/>
        </p:spPr>
      </p:pic>
    </p:spTree>
    <p:extLst>
      <p:ext uri="{BB962C8B-B14F-4D97-AF65-F5344CB8AC3E}">
        <p14:creationId xmlns:p14="http://schemas.microsoft.com/office/powerpoint/2010/main" val="9283455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E75D15-CF17-4901-A858-1470ED65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F323B8-8C06-4F56-BB4B-B8857128A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FEC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DCB4399-FC27-95AB-8CE7-12463600292A}"/>
              </a:ext>
            </a:extLst>
          </p:cNvPr>
          <p:cNvPicPr>
            <a:picLocks noGrp="1" noChangeAspect="1"/>
          </p:cNvPicPr>
          <p:nvPr>
            <p:ph idx="1"/>
          </p:nvPr>
        </p:nvPicPr>
        <p:blipFill rotWithShape="1">
          <a:blip r:embed="rId2"/>
          <a:srcRect t="3822"/>
          <a:stretch/>
        </p:blipFill>
        <p:spPr>
          <a:xfrm>
            <a:off x="776041" y="1107440"/>
            <a:ext cx="10639918" cy="4835241"/>
          </a:xfrm>
          <a:prstGeom prst="rect">
            <a:avLst/>
          </a:prstGeom>
        </p:spPr>
      </p:pic>
    </p:spTree>
    <p:extLst>
      <p:ext uri="{BB962C8B-B14F-4D97-AF65-F5344CB8AC3E}">
        <p14:creationId xmlns:p14="http://schemas.microsoft.com/office/powerpoint/2010/main" val="349528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5F858-A4F5-292B-B2FE-A7606093FCCA}"/>
              </a:ext>
            </a:extLst>
          </p:cNvPr>
          <p:cNvSpPr>
            <a:spLocks noGrp="1"/>
          </p:cNvSpPr>
          <p:nvPr>
            <p:ph type="title"/>
          </p:nvPr>
        </p:nvSpPr>
        <p:spPr/>
        <p:txBody>
          <a:bodyPr/>
          <a:lstStyle/>
          <a:p>
            <a:pPr algn="ctr"/>
            <a:r>
              <a:rPr lang="en-US" sz="5400" dirty="0"/>
              <a:t>Solutions</a:t>
            </a:r>
          </a:p>
        </p:txBody>
      </p:sp>
      <p:sp>
        <p:nvSpPr>
          <p:cNvPr id="3" name="Content Placeholder 2">
            <a:extLst>
              <a:ext uri="{FF2B5EF4-FFF2-40B4-BE49-F238E27FC236}">
                <a16:creationId xmlns:a16="http://schemas.microsoft.com/office/drawing/2014/main" id="{8F715F46-1FA1-238B-62A1-42B490731FAE}"/>
              </a:ext>
            </a:extLst>
          </p:cNvPr>
          <p:cNvSpPr>
            <a:spLocks noGrp="1"/>
          </p:cNvSpPr>
          <p:nvPr>
            <p:ph idx="1"/>
          </p:nvPr>
        </p:nvSpPr>
        <p:spPr>
          <a:xfrm>
            <a:off x="385576" y="2231913"/>
            <a:ext cx="7834400" cy="4544273"/>
          </a:xfrm>
        </p:spPr>
        <p:txBody>
          <a:bodyPr>
            <a:normAutofit fontScale="92500" lnSpcReduction="20000"/>
          </a:bodyPr>
          <a:lstStyle/>
          <a:p>
            <a:pPr algn="l"/>
            <a:r>
              <a:rPr lang="en-US" sz="3200" b="0" i="0" u="none" strike="noStrike" baseline="0" dirty="0">
                <a:latin typeface="TimesNRMTStd-Regular"/>
              </a:rPr>
              <a:t>All solutions are </a:t>
            </a:r>
            <a:r>
              <a:rPr lang="en-US" sz="3500" b="1" i="0" u="none" strike="noStrike" baseline="0" dirty="0">
                <a:solidFill>
                  <a:schemeClr val="accent5"/>
                </a:solidFill>
                <a:latin typeface="TimesNRMTStd-Bold"/>
              </a:rPr>
              <a:t>transparent</a:t>
            </a:r>
            <a:r>
              <a:rPr lang="en-US" sz="3200" b="0" i="0" u="none" strike="noStrike" baseline="0" dirty="0">
                <a:latin typeface="TimesNRMTStd-Regular"/>
              </a:rPr>
              <a:t>. This means you can see through them. Transparent </a:t>
            </a:r>
            <a:r>
              <a:rPr lang="en-US" sz="3200" b="0" i="1" u="none" strike="noStrike" baseline="0" dirty="0">
                <a:latin typeface="TimesNRMTStd-Italic"/>
              </a:rPr>
              <a:t>doesn’t </a:t>
            </a:r>
            <a:r>
              <a:rPr lang="en-US" sz="3200" b="0" i="0" u="none" strike="noStrike" baseline="0" dirty="0">
                <a:latin typeface="TimesNRMTStd-Regular"/>
              </a:rPr>
              <a:t>mean </a:t>
            </a:r>
            <a:r>
              <a:rPr lang="en-US" sz="3200" b="0" i="0" u="none" strike="noStrike" baseline="0" dirty="0" err="1">
                <a:latin typeface="TimesNRMTStd-Regular"/>
              </a:rPr>
              <a:t>colourless</a:t>
            </a:r>
            <a:r>
              <a:rPr lang="en-US" sz="3200" b="0" i="0" u="none" strike="noStrike" baseline="0" dirty="0">
                <a:latin typeface="TimesNRMTStd-Regular"/>
              </a:rPr>
              <a:t>. </a:t>
            </a:r>
          </a:p>
          <a:p>
            <a:pPr algn="l"/>
            <a:r>
              <a:rPr lang="en-US" sz="3200" b="0" i="0" u="none" strike="noStrike" baseline="0" dirty="0">
                <a:latin typeface="TimesNRMTStd-Regular"/>
              </a:rPr>
              <a:t>For example, if you dissolve a </a:t>
            </a:r>
            <a:r>
              <a:rPr lang="en-US" sz="3200" b="0" i="0" u="none" strike="noStrike" baseline="0" dirty="0" err="1">
                <a:latin typeface="TimesNRMTStd-Regular"/>
              </a:rPr>
              <a:t>coloured</a:t>
            </a:r>
            <a:r>
              <a:rPr lang="en-US" sz="3200" b="0" i="0" u="none" strike="noStrike" baseline="0" dirty="0">
                <a:latin typeface="TimesNRMTStd-Regular"/>
              </a:rPr>
              <a:t> salt, such as copper sulfate, the solution formed is blue. But you can still see through it. It is still transparent. A liquid such as milk is not transparent. You cannot see through it.</a:t>
            </a:r>
          </a:p>
          <a:p>
            <a:pPr algn="l"/>
            <a:r>
              <a:rPr lang="en-US" sz="3200" b="0" i="0" u="none" strike="noStrike" baseline="0" dirty="0">
                <a:latin typeface="TimesNRMTStd-Regular"/>
              </a:rPr>
              <a:t>It is </a:t>
            </a:r>
            <a:r>
              <a:rPr lang="en-US" sz="3900" b="1" i="0" u="none" strike="noStrike" baseline="0" dirty="0">
                <a:solidFill>
                  <a:schemeClr val="accent5"/>
                </a:solidFill>
                <a:latin typeface="TimesNRMTStd-Bold"/>
              </a:rPr>
              <a:t>opaque</a:t>
            </a:r>
            <a:r>
              <a:rPr lang="en-US" sz="3900" b="0" i="0" u="none" strike="noStrike" baseline="0" dirty="0">
                <a:solidFill>
                  <a:schemeClr val="accent5"/>
                </a:solidFill>
                <a:latin typeface="TimesNRMTStd-Regular"/>
              </a:rPr>
              <a:t>. </a:t>
            </a:r>
            <a:r>
              <a:rPr lang="en-US" sz="3200" b="0" i="0" u="none" strike="noStrike" baseline="0" dirty="0">
                <a:latin typeface="TimesNRMTStd-Regular"/>
              </a:rPr>
              <a:t>Because of this, you can tell that milk is not a solution</a:t>
            </a:r>
            <a:endParaRPr lang="en-US" sz="3200" dirty="0"/>
          </a:p>
        </p:txBody>
      </p:sp>
      <p:pic>
        <p:nvPicPr>
          <p:cNvPr id="5" name="Picture 4">
            <a:extLst>
              <a:ext uri="{FF2B5EF4-FFF2-40B4-BE49-F238E27FC236}">
                <a16:creationId xmlns:a16="http://schemas.microsoft.com/office/drawing/2014/main" id="{C32AC423-A60E-BC10-2D55-409E38C9BC31}"/>
              </a:ext>
            </a:extLst>
          </p:cNvPr>
          <p:cNvPicPr>
            <a:picLocks noChangeAspect="1"/>
          </p:cNvPicPr>
          <p:nvPr/>
        </p:nvPicPr>
        <p:blipFill>
          <a:blip r:embed="rId2"/>
          <a:stretch>
            <a:fillRect/>
          </a:stretch>
        </p:blipFill>
        <p:spPr>
          <a:xfrm>
            <a:off x="8564780" y="2002055"/>
            <a:ext cx="3627220" cy="2278172"/>
          </a:xfrm>
          <a:prstGeom prst="rect">
            <a:avLst/>
          </a:prstGeom>
        </p:spPr>
      </p:pic>
      <p:pic>
        <p:nvPicPr>
          <p:cNvPr id="7" name="Picture 6">
            <a:extLst>
              <a:ext uri="{FF2B5EF4-FFF2-40B4-BE49-F238E27FC236}">
                <a16:creationId xmlns:a16="http://schemas.microsoft.com/office/drawing/2014/main" id="{FFCBE3B7-72F8-CCCC-4F87-6B440BA60346}"/>
              </a:ext>
            </a:extLst>
          </p:cNvPr>
          <p:cNvPicPr>
            <a:picLocks noChangeAspect="1"/>
          </p:cNvPicPr>
          <p:nvPr/>
        </p:nvPicPr>
        <p:blipFill>
          <a:blip r:embed="rId3"/>
          <a:stretch>
            <a:fillRect/>
          </a:stretch>
        </p:blipFill>
        <p:spPr>
          <a:xfrm>
            <a:off x="8564780" y="4398745"/>
            <a:ext cx="3627220" cy="2459255"/>
          </a:xfrm>
          <a:prstGeom prst="rect">
            <a:avLst/>
          </a:prstGeom>
        </p:spPr>
      </p:pic>
    </p:spTree>
    <p:extLst>
      <p:ext uri="{BB962C8B-B14F-4D97-AF65-F5344CB8AC3E}">
        <p14:creationId xmlns:p14="http://schemas.microsoft.com/office/powerpoint/2010/main" val="19919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TM03457503[[fn=Quotable]]</Template>
  <TotalTime>322</TotalTime>
  <Words>718</Words>
  <Application>Microsoft Office PowerPoint</Application>
  <PresentationFormat>Widescreen</PresentationFormat>
  <Paragraphs>57</Paragraphs>
  <Slides>18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AvenirLTStd-Book</vt:lpstr>
      <vt:lpstr>Century Gothic</vt:lpstr>
      <vt:lpstr>TimesNewRomanMTStd</vt:lpstr>
      <vt:lpstr>TimesNRMTStd-Bold</vt:lpstr>
      <vt:lpstr>TimesNRMTStd-Italic</vt:lpstr>
      <vt:lpstr>TimesNRMTStd-Regular</vt:lpstr>
      <vt:lpstr>Wingdings</vt:lpstr>
      <vt:lpstr>Wingdings 2</vt:lpstr>
      <vt:lpstr>Quotable</vt:lpstr>
      <vt:lpstr> Properties of materials 2.1 Dissolving</vt:lpstr>
      <vt:lpstr>Objectives</vt:lpstr>
      <vt:lpstr>Keywords</vt:lpstr>
      <vt:lpstr>PowerPoint Presentation</vt:lpstr>
      <vt:lpstr>Getting started answers:</vt:lpstr>
      <vt:lpstr>What is a solution?</vt:lpstr>
      <vt:lpstr>What is a solution?</vt:lpstr>
      <vt:lpstr>PowerPoint Presentation</vt:lpstr>
      <vt:lpstr>Solutions</vt:lpstr>
      <vt:lpstr>Allow no light to pass through</vt:lpstr>
      <vt:lpstr>Dissolving</vt:lpstr>
      <vt:lpstr>Solutions</vt:lpstr>
      <vt:lpstr>Melting versus dissolving</vt:lpstr>
      <vt:lpstr>PowerPoint Presentation</vt:lpstr>
      <vt:lpstr>Questions</vt:lpstr>
      <vt:lpstr>Questions</vt:lpstr>
      <vt:lpstr>Question</vt:lpstr>
      <vt:lpstr>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Properties of materials 2.1 Dissolving</dc:title>
  <dc:creator>noha</dc:creator>
  <cp:lastModifiedBy>Eman Zidan</cp:lastModifiedBy>
  <cp:revision>12</cp:revision>
  <dcterms:created xsi:type="dcterms:W3CDTF">2023-02-13T08:28:40Z</dcterms:created>
  <dcterms:modified xsi:type="dcterms:W3CDTF">2024-04-28T09:28:12Z</dcterms:modified>
</cp:coreProperties>
</file>