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11"/>
  </p:notesMasterIdLst>
  <p:sldIdLst>
    <p:sldId id="256" r:id="rId2"/>
    <p:sldId id="266" r:id="rId3"/>
    <p:sldId id="267" r:id="rId4"/>
    <p:sldId id="257" r:id="rId5"/>
    <p:sldId id="265" r:id="rId6"/>
    <p:sldId id="264" r:id="rId7"/>
    <p:sldId id="258" r:id="rId8"/>
    <p:sldId id="269" r:id="rId9"/>
    <p:sldId id="27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04D63-CFDF-49B1-9592-074C8A1AA20C}" type="datetimeFigureOut">
              <a:rPr lang="en-GB" smtClean="0"/>
              <a:t>10/11/2023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4162D-AF7C-4DA6-A861-92849B7225F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951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CF78BB2-D0FC-40A5-ABF2-C17465FEE2A0}" type="slidenum">
              <a:rPr lang="en-US" sz="1200"/>
              <a:pPr algn="r"/>
              <a:t>5</a:t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8970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C3094F0-4DFA-45C6-891A-BB6F2B8DDE0A}" type="slidenum">
              <a:rPr lang="en-US" sz="1200"/>
              <a:pPr algn="r"/>
              <a:t>6</a:t>
            </a:fld>
            <a:endParaRPr lang="en-US" sz="1200" dirty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3753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A4951-8E11-44B2-89D8-E7DBF1951317}" type="datetimeFigureOut">
              <a:rPr lang="en-GB" smtClean="0"/>
              <a:t>10/11/2023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535-4BDC-472B-92A0-7FE54E0E067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9170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A4951-8E11-44B2-89D8-E7DBF1951317}" type="datetimeFigureOut">
              <a:rPr lang="en-GB" smtClean="0"/>
              <a:t>10/11/2023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535-4BDC-472B-92A0-7FE54E0E067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0341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A4951-8E11-44B2-89D8-E7DBF1951317}" type="datetimeFigureOut">
              <a:rPr lang="en-GB" smtClean="0"/>
              <a:t>10/11/2023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535-4BDC-472B-92A0-7FE54E0E067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9273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A4951-8E11-44B2-89D8-E7DBF1951317}" type="datetimeFigureOut">
              <a:rPr lang="en-GB" smtClean="0"/>
              <a:t>10/11/2023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535-4BDC-472B-92A0-7FE54E0E067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7004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A4951-8E11-44B2-89D8-E7DBF1951317}" type="datetimeFigureOut">
              <a:rPr lang="en-GB" smtClean="0"/>
              <a:t>10/11/2023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535-4BDC-472B-92A0-7FE54E0E067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7975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A4951-8E11-44B2-89D8-E7DBF1951317}" type="datetimeFigureOut">
              <a:rPr lang="en-GB" smtClean="0"/>
              <a:t>10/11/2023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535-4BDC-472B-92A0-7FE54E0E067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516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A4951-8E11-44B2-89D8-E7DBF1951317}" type="datetimeFigureOut">
              <a:rPr lang="en-GB" smtClean="0"/>
              <a:t>10/11/2023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535-4BDC-472B-92A0-7FE54E0E067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1599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A4951-8E11-44B2-89D8-E7DBF1951317}" type="datetimeFigureOut">
              <a:rPr lang="en-GB" smtClean="0"/>
              <a:t>10/11/2023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535-4BDC-472B-92A0-7FE54E0E067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1345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A4951-8E11-44B2-89D8-E7DBF1951317}" type="datetimeFigureOut">
              <a:rPr lang="en-GB" smtClean="0"/>
              <a:t>10/11/2023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535-4BDC-472B-92A0-7FE54E0E067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2755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A4951-8E11-44B2-89D8-E7DBF1951317}" type="datetimeFigureOut">
              <a:rPr lang="en-GB" smtClean="0"/>
              <a:t>10/11/2023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535-4BDC-472B-92A0-7FE54E0E067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721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A4951-8E11-44B2-89D8-E7DBF1951317}" type="datetimeFigureOut">
              <a:rPr lang="en-GB" smtClean="0"/>
              <a:t>10/11/2023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535-4BDC-472B-92A0-7FE54E0E067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042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A4951-8E11-44B2-89D8-E7DBF1951317}" type="datetimeFigureOut">
              <a:rPr lang="en-GB" smtClean="0"/>
              <a:t>10/11/2023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535-4BDC-472B-92A0-7FE54E0E067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2683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A4951-8E11-44B2-89D8-E7DBF1951317}" type="datetimeFigureOut">
              <a:rPr lang="en-GB" smtClean="0"/>
              <a:t>10/11/2023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535-4BDC-472B-92A0-7FE54E0E067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222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A4951-8E11-44B2-89D8-E7DBF1951317}" type="datetimeFigureOut">
              <a:rPr lang="en-GB" smtClean="0"/>
              <a:t>10/11/2023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535-4BDC-472B-92A0-7FE54E0E067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912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A4951-8E11-44B2-89D8-E7DBF1951317}" type="datetimeFigureOut">
              <a:rPr lang="en-GB" smtClean="0"/>
              <a:t>10/11/2023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535-4BDC-472B-92A0-7FE54E0E067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8777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A4951-8E11-44B2-89D8-E7DBF1951317}" type="datetimeFigureOut">
              <a:rPr lang="en-GB" smtClean="0"/>
              <a:t>10/11/2023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535-4BDC-472B-92A0-7FE54E0E067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187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A4951-8E11-44B2-89D8-E7DBF1951317}" type="datetimeFigureOut">
              <a:rPr lang="en-GB" smtClean="0"/>
              <a:t>10/11/2023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2D39535-4BDC-472B-92A0-7FE54E0E067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5624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8836" y="245239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16600" b="1" dirty="0">
                <a:solidFill>
                  <a:schemeClr val="accent6">
                    <a:lumMod val="50000"/>
                  </a:schemeClr>
                </a:solidFill>
              </a:rPr>
              <a:t>Polygons</a:t>
            </a:r>
          </a:p>
        </p:txBody>
      </p:sp>
    </p:spTree>
    <p:extLst>
      <p:ext uri="{BB962C8B-B14F-4D97-AF65-F5344CB8AC3E}">
        <p14:creationId xmlns:p14="http://schemas.microsoft.com/office/powerpoint/2010/main" val="3987727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91087" y="1419091"/>
                <a:ext cx="6209713" cy="1158472"/>
              </a:xfrm>
            </p:spPr>
            <p:txBody>
              <a:bodyPr>
                <a:normAutofit/>
              </a:bodyPr>
              <a:lstStyle/>
              <a:p>
                <a:r>
                  <a:rPr lang="en-GB" dirty="0"/>
                  <a:t>All polygons can be split up into triangles.</a:t>
                </a:r>
              </a:p>
              <a:p>
                <a:r>
                  <a:rPr lang="en-GB" dirty="0"/>
                  <a:t>Angles in a triangle add up to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1087" y="1419091"/>
                <a:ext cx="6209713" cy="1158472"/>
              </a:xfrm>
              <a:blipFill>
                <a:blip r:embed="rId2"/>
                <a:stretch>
                  <a:fillRect l="-196" t="-3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ight Triangle 6"/>
          <p:cNvSpPr/>
          <p:nvPr/>
        </p:nvSpPr>
        <p:spPr>
          <a:xfrm>
            <a:off x="2567188" y="3052293"/>
            <a:ext cx="6319235" cy="2910625"/>
          </a:xfrm>
          <a:prstGeom prst="rt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ight Triangle 7"/>
          <p:cNvSpPr/>
          <p:nvPr/>
        </p:nvSpPr>
        <p:spPr>
          <a:xfrm rot="10800000">
            <a:off x="2567188" y="3054606"/>
            <a:ext cx="6319235" cy="2910625"/>
          </a:xfrm>
          <a:prstGeom prst="rt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0" name="Straight Connector 9"/>
          <p:cNvCxnSpPr>
            <a:stCxn id="8" idx="4"/>
            <a:endCxn id="8" idx="0"/>
          </p:cNvCxnSpPr>
          <p:nvPr/>
        </p:nvCxnSpPr>
        <p:spPr>
          <a:xfrm>
            <a:off x="2567188" y="3054606"/>
            <a:ext cx="6319235" cy="2910625"/>
          </a:xfrm>
          <a:prstGeom prst="line">
            <a:avLst/>
          </a:prstGeom>
          <a:ln w="444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372600" y="3571498"/>
                <a:ext cx="194134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2600" y="3571498"/>
                <a:ext cx="1941342" cy="70788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359564" y="4507605"/>
                <a:ext cx="194134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564" y="4507605"/>
                <a:ext cx="1941342" cy="70788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itle 1"/>
          <p:cNvSpPr txBox="1">
            <a:spLocks/>
          </p:cNvSpPr>
          <p:nvPr/>
        </p:nvSpPr>
        <p:spPr>
          <a:xfrm>
            <a:off x="1674718" y="263951"/>
            <a:ext cx="8983343" cy="85496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GB" sz="4400" dirty="0"/>
              <a:t>Sum of interior angles of any polygon</a:t>
            </a:r>
          </a:p>
        </p:txBody>
      </p:sp>
    </p:spTree>
    <p:extLst>
      <p:ext uri="{BB962C8B-B14F-4D97-AF65-F5344CB8AC3E}">
        <p14:creationId xmlns:p14="http://schemas.microsoft.com/office/powerpoint/2010/main" val="292655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4.07407E-6 L -0.11966 -0.0016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90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sosceles Triangle 9"/>
          <p:cNvSpPr/>
          <p:nvPr/>
        </p:nvSpPr>
        <p:spPr>
          <a:xfrm>
            <a:off x="3333467" y="497305"/>
            <a:ext cx="5337650" cy="2285368"/>
          </a:xfrm>
          <a:prstGeom prst="triangle">
            <a:avLst>
              <a:gd name="adj" fmla="val 47896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Isosceles Triangle 12"/>
          <p:cNvSpPr/>
          <p:nvPr/>
        </p:nvSpPr>
        <p:spPr>
          <a:xfrm rot="19541844" flipV="1">
            <a:off x="4079733" y="4199484"/>
            <a:ext cx="5679979" cy="2112427"/>
          </a:xfrm>
          <a:prstGeom prst="triangle">
            <a:avLst>
              <a:gd name="adj" fmla="val 54317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Isosceles Triangle 14"/>
          <p:cNvSpPr/>
          <p:nvPr/>
        </p:nvSpPr>
        <p:spPr>
          <a:xfrm rot="4755812">
            <a:off x="4557863" y="1286949"/>
            <a:ext cx="3314015" cy="5237110"/>
          </a:xfrm>
          <a:prstGeom prst="triangle">
            <a:avLst>
              <a:gd name="adj" fmla="val 30442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6" name="Straight Connector 15"/>
          <p:cNvCxnSpPr>
            <a:endCxn id="15" idx="0"/>
          </p:cNvCxnSpPr>
          <p:nvPr/>
        </p:nvCxnSpPr>
        <p:spPr>
          <a:xfrm flipV="1">
            <a:off x="3333466" y="2780879"/>
            <a:ext cx="5333374" cy="1794"/>
          </a:xfrm>
          <a:prstGeom prst="line">
            <a:avLst/>
          </a:prstGeom>
          <a:ln w="444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5" idx="4"/>
          </p:cNvCxnSpPr>
          <p:nvPr/>
        </p:nvCxnSpPr>
        <p:spPr>
          <a:xfrm flipV="1">
            <a:off x="3950842" y="2780879"/>
            <a:ext cx="4715998" cy="3240441"/>
          </a:xfrm>
          <a:prstGeom prst="line">
            <a:avLst/>
          </a:prstGeom>
          <a:ln w="444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743714" y="5240580"/>
                <a:ext cx="194134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3714" y="5240580"/>
                <a:ext cx="1941342" cy="70788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15251" y="4166914"/>
                <a:ext cx="194134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5251" y="4166914"/>
                <a:ext cx="1941342" cy="70788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232621" y="1143121"/>
                <a:ext cx="194134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2621" y="1143121"/>
                <a:ext cx="1941342" cy="70788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2070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3.7037E-7 L -0.21888 -0.0310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51" y="-1551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4.44444E-6 L -0.24844 0.0807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22" y="402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3.7037E-6 L 0.22916 0.0430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58" y="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5" grpId="0" animBg="1"/>
      <p:bldP spid="8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50" y="1023148"/>
            <a:ext cx="8409904" cy="1046363"/>
          </a:xfrm>
        </p:spPr>
        <p:txBody>
          <a:bodyPr/>
          <a:lstStyle/>
          <a:p>
            <a:r>
              <a:rPr lang="en-GB" dirty="0"/>
              <a:t>Find the sum of the interior angles of these shapes and the size of each angle if these shapes were regular</a:t>
            </a:r>
          </a:p>
        </p:txBody>
      </p:sp>
      <p:sp>
        <p:nvSpPr>
          <p:cNvPr id="5" name="Rectangle 4"/>
          <p:cNvSpPr/>
          <p:nvPr/>
        </p:nvSpPr>
        <p:spPr>
          <a:xfrm>
            <a:off x="734096" y="2395470"/>
            <a:ext cx="2160000" cy="21600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gular Pentagon 5"/>
          <p:cNvSpPr/>
          <p:nvPr/>
        </p:nvSpPr>
        <p:spPr>
          <a:xfrm>
            <a:off x="3782096" y="1893194"/>
            <a:ext cx="2966433" cy="2833352"/>
          </a:xfrm>
          <a:prstGeom prst="pentago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Hexagon 6"/>
          <p:cNvSpPr/>
          <p:nvPr/>
        </p:nvSpPr>
        <p:spPr>
          <a:xfrm>
            <a:off x="7773474" y="1887108"/>
            <a:ext cx="3598571" cy="3077815"/>
          </a:xfrm>
          <a:prstGeom prst="hexagon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21346" y="3072072"/>
                <a:ext cx="105606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360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1346" y="3072072"/>
                <a:ext cx="1056068" cy="707886"/>
              </a:xfrm>
              <a:prstGeom prst="rect">
                <a:avLst/>
              </a:prstGeom>
              <a:blipFill rotWithShape="0">
                <a:blip r:embed="rId2"/>
                <a:stretch>
                  <a:fillRect r="-63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37278" y="3163638"/>
                <a:ext cx="105606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540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278" y="3163638"/>
                <a:ext cx="1056068" cy="707886"/>
              </a:xfrm>
              <a:prstGeom prst="rect">
                <a:avLst/>
              </a:prstGeom>
              <a:blipFill rotWithShape="0">
                <a:blip r:embed="rId3"/>
                <a:stretch>
                  <a:fillRect r="-69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044725" y="3072072"/>
                <a:ext cx="105606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720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4725" y="3072072"/>
                <a:ext cx="1056068" cy="707886"/>
              </a:xfrm>
              <a:prstGeom prst="rect">
                <a:avLst/>
              </a:prstGeom>
              <a:blipFill rotWithShape="0">
                <a:blip r:embed="rId4"/>
                <a:stretch>
                  <a:fillRect r="-63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-431443" y="5291407"/>
                <a:ext cx="463639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𝐸𝑎𝑐h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𝑎𝑛𝑔𝑙𝑒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=90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31443" y="5291407"/>
                <a:ext cx="4636395" cy="5847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947114" y="4726546"/>
                <a:ext cx="463639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𝐸𝑎𝑐h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𝑎𝑛𝑔𝑙𝑒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=108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7114" y="4726546"/>
                <a:ext cx="4636395" cy="5847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452574" y="4999019"/>
                <a:ext cx="463639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𝐸𝑎𝑐h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𝑎𝑛𝑔𝑙𝑒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=120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574" y="4999019"/>
                <a:ext cx="4636395" cy="58477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itle 1"/>
          <p:cNvSpPr txBox="1">
            <a:spLocks/>
          </p:cNvSpPr>
          <p:nvPr/>
        </p:nvSpPr>
        <p:spPr>
          <a:xfrm>
            <a:off x="1886754" y="60151"/>
            <a:ext cx="8229600" cy="85496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GB" sz="4400" dirty="0"/>
              <a:t>Interior angles</a:t>
            </a:r>
          </a:p>
        </p:txBody>
      </p:sp>
    </p:spTree>
    <p:extLst>
      <p:ext uri="{BB962C8B-B14F-4D97-AF65-F5344CB8AC3E}">
        <p14:creationId xmlns:p14="http://schemas.microsoft.com/office/powerpoint/2010/main" val="753113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1471855" y="1092201"/>
            <a:ext cx="9144000" cy="12969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en-US" sz="2800" b="1" dirty="0"/>
              <a:t>Sum of interior angles of a polygon = (</a:t>
            </a:r>
            <a:r>
              <a:rPr lang="en-US" sz="2800" b="1" i="1" dirty="0"/>
              <a:t>n</a:t>
            </a:r>
            <a:r>
              <a:rPr lang="en-US" sz="2800" b="1" dirty="0"/>
              <a:t>-2) × 180     </a:t>
            </a:r>
          </a:p>
          <a:p>
            <a:pPr marL="342900" indent="-342900" algn="ctr" eaLnBrk="0" hangingPunct="0">
              <a:spcBef>
                <a:spcPct val="20000"/>
              </a:spcBef>
            </a:pPr>
            <a:endParaRPr lang="en-US" dirty="0">
              <a:solidFill>
                <a:srgbClr val="FF0000"/>
              </a:solidFill>
            </a:endParaRP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 is the number of sides on the polygon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589846" y="2304218"/>
            <a:ext cx="799306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</a:pPr>
            <a:r>
              <a:rPr lang="en-US" sz="2400" dirty="0"/>
              <a:t>Find the sum of the interior angles on a dodecagon</a:t>
            </a:r>
            <a:r>
              <a:rPr lang="en-GB" sz="2400" dirty="0"/>
              <a:t> and the size of each angle</a:t>
            </a:r>
            <a:endParaRPr lang="en-US" sz="24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3982679" y="3365667"/>
            <a:ext cx="31566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dirty="0"/>
              <a:t>A dodecagon = 12 sides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4328603" y="3866739"/>
            <a:ext cx="30310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400" b="1" dirty="0"/>
              <a:t>Formula = (</a:t>
            </a:r>
            <a:r>
              <a:rPr lang="pt-BR" sz="2400" b="1" i="1" dirty="0"/>
              <a:t>n </a:t>
            </a:r>
            <a:r>
              <a:rPr lang="pt-BR" sz="2400" b="1" dirty="0"/>
              <a:t>- 2) </a:t>
            </a:r>
            <a:r>
              <a:rPr lang="en-US" sz="2400" b="1" dirty="0"/>
              <a:t>×</a:t>
            </a:r>
            <a:r>
              <a:rPr lang="pt-BR" sz="2400" b="1" dirty="0"/>
              <a:t> 180</a:t>
            </a:r>
            <a:endParaRPr lang="en-US" sz="2400" b="1" dirty="0"/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4328604" y="4603339"/>
            <a:ext cx="31801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 dirty="0"/>
              <a:t>Formula = (12 - 2) × 180</a:t>
            </a: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5630579" y="5266864"/>
            <a:ext cx="11352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 dirty="0"/>
              <a:t>= 1800°</a:t>
            </a: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1559496" y="148058"/>
            <a:ext cx="8229600" cy="8549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GB" sz="4400" dirty="0"/>
              <a:t>The Formula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276490" y="5880418"/>
            <a:ext cx="33064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 dirty="0"/>
              <a:t>Size of each angle = 150°</a:t>
            </a:r>
          </a:p>
        </p:txBody>
      </p:sp>
    </p:spTree>
    <p:extLst>
      <p:ext uri="{BB962C8B-B14F-4D97-AF65-F5344CB8AC3E}">
        <p14:creationId xmlns:p14="http://schemas.microsoft.com/office/powerpoint/2010/main" val="20947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2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 descr="Custom:  Group 1"/>
          <p:cNvGrpSpPr>
            <a:grpSpLocks/>
          </p:cNvGrpSpPr>
          <p:nvPr/>
        </p:nvGrpSpPr>
        <p:grpSpPr bwMode="auto">
          <a:xfrm>
            <a:off x="3890894" y="3200037"/>
            <a:ext cx="863600" cy="871538"/>
            <a:chOff x="3969" y="2337"/>
            <a:chExt cx="544" cy="549"/>
          </a:xfrm>
        </p:grpSpPr>
        <p:sp>
          <p:nvSpPr>
            <p:cNvPr id="16" name="Freeform 3"/>
            <p:cNvSpPr>
              <a:spLocks/>
            </p:cNvSpPr>
            <p:nvPr/>
          </p:nvSpPr>
          <p:spPr bwMode="auto">
            <a:xfrm rot="5396504" flipV="1">
              <a:off x="3979" y="2604"/>
              <a:ext cx="259" cy="271"/>
            </a:xfrm>
            <a:custGeom>
              <a:avLst/>
              <a:gdLst>
                <a:gd name="T0" fmla="*/ 165 w 165"/>
                <a:gd name="T1" fmla="*/ 119 h 174"/>
                <a:gd name="T2" fmla="*/ 0 w 165"/>
                <a:gd name="T3" fmla="*/ 0 h 174"/>
                <a:gd name="T4" fmla="*/ 0 w 165"/>
                <a:gd name="T5" fmla="*/ 174 h 174"/>
                <a:gd name="T6" fmla="*/ 165 w 165"/>
                <a:gd name="T7" fmla="*/ 119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174">
                  <a:moveTo>
                    <a:pt x="165" y="119"/>
                  </a:moveTo>
                  <a:cubicBezTo>
                    <a:pt x="141" y="48"/>
                    <a:pt x="75" y="0"/>
                    <a:pt x="0" y="0"/>
                  </a:cubicBezTo>
                  <a:lnTo>
                    <a:pt x="0" y="174"/>
                  </a:lnTo>
                  <a:lnTo>
                    <a:pt x="165" y="119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" name="Freeform 4"/>
            <p:cNvSpPr>
              <a:spLocks/>
            </p:cNvSpPr>
            <p:nvPr/>
          </p:nvSpPr>
          <p:spPr bwMode="auto">
            <a:xfrm rot="5396504" flipV="1">
              <a:off x="4174" y="2597"/>
              <a:ext cx="274" cy="304"/>
            </a:xfrm>
            <a:custGeom>
              <a:avLst/>
              <a:gdLst>
                <a:gd name="T0" fmla="*/ 101 w 174"/>
                <a:gd name="T1" fmla="*/ 195 h 195"/>
                <a:gd name="T2" fmla="*/ 174 w 174"/>
                <a:gd name="T3" fmla="*/ 55 h 195"/>
                <a:gd name="T4" fmla="*/ 165 w 174"/>
                <a:gd name="T5" fmla="*/ 0 h 195"/>
                <a:gd name="T6" fmla="*/ 0 w 174"/>
                <a:gd name="T7" fmla="*/ 55 h 195"/>
                <a:gd name="T8" fmla="*/ 101 w 174"/>
                <a:gd name="T9" fmla="*/ 19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195">
                  <a:moveTo>
                    <a:pt x="101" y="195"/>
                  </a:moveTo>
                  <a:cubicBezTo>
                    <a:pt x="147" y="163"/>
                    <a:pt x="174" y="110"/>
                    <a:pt x="174" y="55"/>
                  </a:cubicBezTo>
                  <a:cubicBezTo>
                    <a:pt x="174" y="36"/>
                    <a:pt x="171" y="18"/>
                    <a:pt x="165" y="0"/>
                  </a:cubicBezTo>
                  <a:lnTo>
                    <a:pt x="0" y="55"/>
                  </a:lnTo>
                  <a:lnTo>
                    <a:pt x="101" y="195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Freeform 5"/>
            <p:cNvSpPr>
              <a:spLocks/>
            </p:cNvSpPr>
            <p:nvPr/>
          </p:nvSpPr>
          <p:spPr bwMode="auto">
            <a:xfrm rot="5396504" flipV="1">
              <a:off x="4218" y="2479"/>
              <a:ext cx="320" cy="271"/>
            </a:xfrm>
            <a:custGeom>
              <a:avLst/>
              <a:gdLst>
                <a:gd name="T0" fmla="*/ 0 w 203"/>
                <a:gd name="T1" fmla="*/ 140 h 173"/>
                <a:gd name="T2" fmla="*/ 102 w 203"/>
                <a:gd name="T3" fmla="*/ 173 h 173"/>
                <a:gd name="T4" fmla="*/ 203 w 203"/>
                <a:gd name="T5" fmla="*/ 140 h 173"/>
                <a:gd name="T6" fmla="*/ 102 w 203"/>
                <a:gd name="T7" fmla="*/ 0 h 173"/>
                <a:gd name="T8" fmla="*/ 0 w 203"/>
                <a:gd name="T9" fmla="*/ 14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173">
                  <a:moveTo>
                    <a:pt x="0" y="140"/>
                  </a:moveTo>
                  <a:cubicBezTo>
                    <a:pt x="29" y="162"/>
                    <a:pt x="65" y="173"/>
                    <a:pt x="102" y="173"/>
                  </a:cubicBezTo>
                  <a:cubicBezTo>
                    <a:pt x="138" y="173"/>
                    <a:pt x="174" y="162"/>
                    <a:pt x="203" y="140"/>
                  </a:cubicBezTo>
                  <a:lnTo>
                    <a:pt x="102" y="0"/>
                  </a:lnTo>
                  <a:lnTo>
                    <a:pt x="0" y="14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Freeform 6"/>
            <p:cNvSpPr>
              <a:spLocks/>
            </p:cNvSpPr>
            <p:nvPr/>
          </p:nvSpPr>
          <p:spPr bwMode="auto">
            <a:xfrm rot="5396504" flipV="1">
              <a:off x="4171" y="2322"/>
              <a:ext cx="274" cy="304"/>
            </a:xfrm>
            <a:custGeom>
              <a:avLst/>
              <a:gdLst>
                <a:gd name="T0" fmla="*/ 9 w 175"/>
                <a:gd name="T1" fmla="*/ 0 h 195"/>
                <a:gd name="T2" fmla="*/ 1 w 175"/>
                <a:gd name="T3" fmla="*/ 54 h 195"/>
                <a:gd name="T4" fmla="*/ 73 w 175"/>
                <a:gd name="T5" fmla="*/ 195 h 195"/>
                <a:gd name="T6" fmla="*/ 175 w 175"/>
                <a:gd name="T7" fmla="*/ 55 h 195"/>
                <a:gd name="T8" fmla="*/ 9 w 175"/>
                <a:gd name="T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195">
                  <a:moveTo>
                    <a:pt x="9" y="0"/>
                  </a:moveTo>
                  <a:cubicBezTo>
                    <a:pt x="3" y="18"/>
                    <a:pt x="1" y="36"/>
                    <a:pt x="1" y="54"/>
                  </a:cubicBezTo>
                  <a:cubicBezTo>
                    <a:pt x="0" y="110"/>
                    <a:pt x="27" y="163"/>
                    <a:pt x="73" y="195"/>
                  </a:cubicBezTo>
                  <a:lnTo>
                    <a:pt x="175" y="5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  <a:ln w="19050" cap="flat" cmpd="sng">
              <a:solidFill>
                <a:srgbClr val="000000">
                  <a:alpha val="2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2" name="Freeform 7"/>
            <p:cNvSpPr>
              <a:spLocks/>
            </p:cNvSpPr>
            <p:nvPr/>
          </p:nvSpPr>
          <p:spPr bwMode="auto">
            <a:xfrm rot="5396504" flipV="1">
              <a:off x="3975" y="2346"/>
              <a:ext cx="260" cy="272"/>
            </a:xfrm>
            <a:custGeom>
              <a:avLst/>
              <a:gdLst>
                <a:gd name="T0" fmla="*/ 165 w 166"/>
                <a:gd name="T1" fmla="*/ 0 h 174"/>
                <a:gd name="T2" fmla="*/ 0 w 166"/>
                <a:gd name="T3" fmla="*/ 119 h 174"/>
                <a:gd name="T4" fmla="*/ 166 w 166"/>
                <a:gd name="T5" fmla="*/ 174 h 174"/>
                <a:gd name="T6" fmla="*/ 165 w 166"/>
                <a:gd name="T7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" h="174">
                  <a:moveTo>
                    <a:pt x="165" y="0"/>
                  </a:moveTo>
                  <a:cubicBezTo>
                    <a:pt x="90" y="0"/>
                    <a:pt x="24" y="48"/>
                    <a:pt x="0" y="119"/>
                  </a:cubicBezTo>
                  <a:lnTo>
                    <a:pt x="166" y="174"/>
                  </a:lnTo>
                  <a:lnTo>
                    <a:pt x="165" y="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3" name="Group 8" descr="Custom:  Group 15"/>
          <p:cNvGrpSpPr>
            <a:grpSpLocks/>
          </p:cNvGrpSpPr>
          <p:nvPr/>
        </p:nvGrpSpPr>
        <p:grpSpPr bwMode="auto">
          <a:xfrm>
            <a:off x="5119619" y="2266587"/>
            <a:ext cx="863600" cy="871538"/>
            <a:chOff x="3969" y="2337"/>
            <a:chExt cx="544" cy="549"/>
          </a:xfrm>
        </p:grpSpPr>
        <p:sp>
          <p:nvSpPr>
            <p:cNvPr id="28" name="Freeform 9"/>
            <p:cNvSpPr>
              <a:spLocks/>
            </p:cNvSpPr>
            <p:nvPr/>
          </p:nvSpPr>
          <p:spPr bwMode="auto">
            <a:xfrm rot="5396504" flipV="1">
              <a:off x="3979" y="2604"/>
              <a:ext cx="259" cy="271"/>
            </a:xfrm>
            <a:custGeom>
              <a:avLst/>
              <a:gdLst>
                <a:gd name="T0" fmla="*/ 165 w 165"/>
                <a:gd name="T1" fmla="*/ 119 h 174"/>
                <a:gd name="T2" fmla="*/ 0 w 165"/>
                <a:gd name="T3" fmla="*/ 0 h 174"/>
                <a:gd name="T4" fmla="*/ 0 w 165"/>
                <a:gd name="T5" fmla="*/ 174 h 174"/>
                <a:gd name="T6" fmla="*/ 165 w 165"/>
                <a:gd name="T7" fmla="*/ 119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174">
                  <a:moveTo>
                    <a:pt x="165" y="119"/>
                  </a:moveTo>
                  <a:cubicBezTo>
                    <a:pt x="141" y="48"/>
                    <a:pt x="75" y="0"/>
                    <a:pt x="0" y="0"/>
                  </a:cubicBezTo>
                  <a:lnTo>
                    <a:pt x="0" y="174"/>
                  </a:lnTo>
                  <a:lnTo>
                    <a:pt x="165" y="119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 rot="5396504" flipV="1">
              <a:off x="4174" y="2597"/>
              <a:ext cx="274" cy="304"/>
            </a:xfrm>
            <a:custGeom>
              <a:avLst/>
              <a:gdLst>
                <a:gd name="T0" fmla="*/ 101 w 174"/>
                <a:gd name="T1" fmla="*/ 195 h 195"/>
                <a:gd name="T2" fmla="*/ 174 w 174"/>
                <a:gd name="T3" fmla="*/ 55 h 195"/>
                <a:gd name="T4" fmla="*/ 165 w 174"/>
                <a:gd name="T5" fmla="*/ 0 h 195"/>
                <a:gd name="T6" fmla="*/ 0 w 174"/>
                <a:gd name="T7" fmla="*/ 55 h 195"/>
                <a:gd name="T8" fmla="*/ 101 w 174"/>
                <a:gd name="T9" fmla="*/ 19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195">
                  <a:moveTo>
                    <a:pt x="101" y="195"/>
                  </a:moveTo>
                  <a:cubicBezTo>
                    <a:pt x="147" y="163"/>
                    <a:pt x="174" y="110"/>
                    <a:pt x="174" y="55"/>
                  </a:cubicBezTo>
                  <a:cubicBezTo>
                    <a:pt x="174" y="36"/>
                    <a:pt x="171" y="18"/>
                    <a:pt x="165" y="0"/>
                  </a:cubicBezTo>
                  <a:lnTo>
                    <a:pt x="0" y="55"/>
                  </a:lnTo>
                  <a:lnTo>
                    <a:pt x="101" y="195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 rot="5396504" flipV="1">
              <a:off x="4218" y="2479"/>
              <a:ext cx="320" cy="271"/>
            </a:xfrm>
            <a:custGeom>
              <a:avLst/>
              <a:gdLst>
                <a:gd name="T0" fmla="*/ 0 w 203"/>
                <a:gd name="T1" fmla="*/ 140 h 173"/>
                <a:gd name="T2" fmla="*/ 102 w 203"/>
                <a:gd name="T3" fmla="*/ 173 h 173"/>
                <a:gd name="T4" fmla="*/ 203 w 203"/>
                <a:gd name="T5" fmla="*/ 140 h 173"/>
                <a:gd name="T6" fmla="*/ 102 w 203"/>
                <a:gd name="T7" fmla="*/ 0 h 173"/>
                <a:gd name="T8" fmla="*/ 0 w 203"/>
                <a:gd name="T9" fmla="*/ 14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173">
                  <a:moveTo>
                    <a:pt x="0" y="140"/>
                  </a:moveTo>
                  <a:cubicBezTo>
                    <a:pt x="29" y="162"/>
                    <a:pt x="65" y="173"/>
                    <a:pt x="102" y="173"/>
                  </a:cubicBezTo>
                  <a:cubicBezTo>
                    <a:pt x="138" y="173"/>
                    <a:pt x="174" y="162"/>
                    <a:pt x="203" y="140"/>
                  </a:cubicBezTo>
                  <a:lnTo>
                    <a:pt x="102" y="0"/>
                  </a:lnTo>
                  <a:lnTo>
                    <a:pt x="0" y="14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  <a:ln w="19050" cap="flat" cmpd="sng">
              <a:solidFill>
                <a:srgbClr val="000000">
                  <a:alpha val="2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 rot="5396504" flipV="1">
              <a:off x="4171" y="2322"/>
              <a:ext cx="274" cy="304"/>
            </a:xfrm>
            <a:custGeom>
              <a:avLst/>
              <a:gdLst>
                <a:gd name="T0" fmla="*/ 9 w 175"/>
                <a:gd name="T1" fmla="*/ 0 h 195"/>
                <a:gd name="T2" fmla="*/ 1 w 175"/>
                <a:gd name="T3" fmla="*/ 54 h 195"/>
                <a:gd name="T4" fmla="*/ 73 w 175"/>
                <a:gd name="T5" fmla="*/ 195 h 195"/>
                <a:gd name="T6" fmla="*/ 175 w 175"/>
                <a:gd name="T7" fmla="*/ 55 h 195"/>
                <a:gd name="T8" fmla="*/ 9 w 175"/>
                <a:gd name="T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195">
                  <a:moveTo>
                    <a:pt x="9" y="0"/>
                  </a:moveTo>
                  <a:cubicBezTo>
                    <a:pt x="3" y="18"/>
                    <a:pt x="1" y="36"/>
                    <a:pt x="1" y="54"/>
                  </a:cubicBezTo>
                  <a:cubicBezTo>
                    <a:pt x="0" y="110"/>
                    <a:pt x="27" y="163"/>
                    <a:pt x="73" y="195"/>
                  </a:cubicBezTo>
                  <a:lnTo>
                    <a:pt x="175" y="55"/>
                  </a:lnTo>
                  <a:lnTo>
                    <a:pt x="9" y="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4" name="Freeform 13"/>
            <p:cNvSpPr>
              <a:spLocks/>
            </p:cNvSpPr>
            <p:nvPr/>
          </p:nvSpPr>
          <p:spPr bwMode="auto">
            <a:xfrm rot="5396504" flipV="1">
              <a:off x="3975" y="2346"/>
              <a:ext cx="260" cy="272"/>
            </a:xfrm>
            <a:custGeom>
              <a:avLst/>
              <a:gdLst>
                <a:gd name="T0" fmla="*/ 165 w 166"/>
                <a:gd name="T1" fmla="*/ 0 h 174"/>
                <a:gd name="T2" fmla="*/ 0 w 166"/>
                <a:gd name="T3" fmla="*/ 119 h 174"/>
                <a:gd name="T4" fmla="*/ 166 w 166"/>
                <a:gd name="T5" fmla="*/ 174 h 174"/>
                <a:gd name="T6" fmla="*/ 165 w 166"/>
                <a:gd name="T7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" h="174">
                  <a:moveTo>
                    <a:pt x="165" y="0"/>
                  </a:moveTo>
                  <a:cubicBezTo>
                    <a:pt x="90" y="0"/>
                    <a:pt x="24" y="48"/>
                    <a:pt x="0" y="119"/>
                  </a:cubicBezTo>
                  <a:lnTo>
                    <a:pt x="166" y="174"/>
                  </a:lnTo>
                  <a:lnTo>
                    <a:pt x="165" y="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4" name="Group 14" descr="Custom:  Group 21"/>
          <p:cNvGrpSpPr>
            <a:grpSpLocks/>
          </p:cNvGrpSpPr>
          <p:nvPr/>
        </p:nvGrpSpPr>
        <p:grpSpPr bwMode="auto">
          <a:xfrm>
            <a:off x="6329294" y="3200037"/>
            <a:ext cx="863600" cy="871538"/>
            <a:chOff x="3969" y="2337"/>
            <a:chExt cx="544" cy="549"/>
          </a:xfrm>
        </p:grpSpPr>
        <p:sp>
          <p:nvSpPr>
            <p:cNvPr id="36" name="Freeform 15"/>
            <p:cNvSpPr>
              <a:spLocks/>
            </p:cNvSpPr>
            <p:nvPr/>
          </p:nvSpPr>
          <p:spPr bwMode="auto">
            <a:xfrm rot="5396504" flipV="1">
              <a:off x="3979" y="2604"/>
              <a:ext cx="259" cy="271"/>
            </a:xfrm>
            <a:custGeom>
              <a:avLst/>
              <a:gdLst>
                <a:gd name="T0" fmla="*/ 165 w 165"/>
                <a:gd name="T1" fmla="*/ 119 h 174"/>
                <a:gd name="T2" fmla="*/ 0 w 165"/>
                <a:gd name="T3" fmla="*/ 0 h 174"/>
                <a:gd name="T4" fmla="*/ 0 w 165"/>
                <a:gd name="T5" fmla="*/ 174 h 174"/>
                <a:gd name="T6" fmla="*/ 165 w 165"/>
                <a:gd name="T7" fmla="*/ 119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174">
                  <a:moveTo>
                    <a:pt x="165" y="119"/>
                  </a:moveTo>
                  <a:cubicBezTo>
                    <a:pt x="141" y="48"/>
                    <a:pt x="75" y="0"/>
                    <a:pt x="0" y="0"/>
                  </a:cubicBezTo>
                  <a:lnTo>
                    <a:pt x="0" y="174"/>
                  </a:lnTo>
                  <a:lnTo>
                    <a:pt x="165" y="119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7" name="Freeform 16"/>
            <p:cNvSpPr>
              <a:spLocks/>
            </p:cNvSpPr>
            <p:nvPr/>
          </p:nvSpPr>
          <p:spPr bwMode="auto">
            <a:xfrm rot="5396504" flipV="1">
              <a:off x="4174" y="2597"/>
              <a:ext cx="274" cy="304"/>
            </a:xfrm>
            <a:custGeom>
              <a:avLst/>
              <a:gdLst>
                <a:gd name="T0" fmla="*/ 101 w 174"/>
                <a:gd name="T1" fmla="*/ 195 h 195"/>
                <a:gd name="T2" fmla="*/ 174 w 174"/>
                <a:gd name="T3" fmla="*/ 55 h 195"/>
                <a:gd name="T4" fmla="*/ 165 w 174"/>
                <a:gd name="T5" fmla="*/ 0 h 195"/>
                <a:gd name="T6" fmla="*/ 0 w 174"/>
                <a:gd name="T7" fmla="*/ 55 h 195"/>
                <a:gd name="T8" fmla="*/ 101 w 174"/>
                <a:gd name="T9" fmla="*/ 19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195">
                  <a:moveTo>
                    <a:pt x="101" y="195"/>
                  </a:moveTo>
                  <a:cubicBezTo>
                    <a:pt x="147" y="163"/>
                    <a:pt x="174" y="110"/>
                    <a:pt x="174" y="55"/>
                  </a:cubicBezTo>
                  <a:cubicBezTo>
                    <a:pt x="174" y="36"/>
                    <a:pt x="171" y="18"/>
                    <a:pt x="165" y="0"/>
                  </a:cubicBezTo>
                  <a:lnTo>
                    <a:pt x="0" y="55"/>
                  </a:lnTo>
                  <a:lnTo>
                    <a:pt x="101" y="195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  <a:ln w="19050" cap="flat" cmpd="sng">
              <a:solidFill>
                <a:srgbClr val="000000">
                  <a:alpha val="2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8" name="Freeform 17"/>
            <p:cNvSpPr>
              <a:spLocks/>
            </p:cNvSpPr>
            <p:nvPr/>
          </p:nvSpPr>
          <p:spPr bwMode="auto">
            <a:xfrm rot="5396504" flipV="1">
              <a:off x="4218" y="2479"/>
              <a:ext cx="320" cy="271"/>
            </a:xfrm>
            <a:custGeom>
              <a:avLst/>
              <a:gdLst>
                <a:gd name="T0" fmla="*/ 0 w 203"/>
                <a:gd name="T1" fmla="*/ 140 h 173"/>
                <a:gd name="T2" fmla="*/ 102 w 203"/>
                <a:gd name="T3" fmla="*/ 173 h 173"/>
                <a:gd name="T4" fmla="*/ 203 w 203"/>
                <a:gd name="T5" fmla="*/ 140 h 173"/>
                <a:gd name="T6" fmla="*/ 102 w 203"/>
                <a:gd name="T7" fmla="*/ 0 h 173"/>
                <a:gd name="T8" fmla="*/ 0 w 203"/>
                <a:gd name="T9" fmla="*/ 14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173">
                  <a:moveTo>
                    <a:pt x="0" y="140"/>
                  </a:moveTo>
                  <a:cubicBezTo>
                    <a:pt x="29" y="162"/>
                    <a:pt x="65" y="173"/>
                    <a:pt x="102" y="173"/>
                  </a:cubicBezTo>
                  <a:cubicBezTo>
                    <a:pt x="138" y="173"/>
                    <a:pt x="174" y="162"/>
                    <a:pt x="203" y="140"/>
                  </a:cubicBezTo>
                  <a:lnTo>
                    <a:pt x="102" y="0"/>
                  </a:lnTo>
                  <a:lnTo>
                    <a:pt x="0" y="14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9" name="Freeform 18"/>
            <p:cNvSpPr>
              <a:spLocks/>
            </p:cNvSpPr>
            <p:nvPr/>
          </p:nvSpPr>
          <p:spPr bwMode="auto">
            <a:xfrm rot="5396504" flipV="1">
              <a:off x="4171" y="2322"/>
              <a:ext cx="274" cy="304"/>
            </a:xfrm>
            <a:custGeom>
              <a:avLst/>
              <a:gdLst>
                <a:gd name="T0" fmla="*/ 9 w 175"/>
                <a:gd name="T1" fmla="*/ 0 h 195"/>
                <a:gd name="T2" fmla="*/ 1 w 175"/>
                <a:gd name="T3" fmla="*/ 54 h 195"/>
                <a:gd name="T4" fmla="*/ 73 w 175"/>
                <a:gd name="T5" fmla="*/ 195 h 195"/>
                <a:gd name="T6" fmla="*/ 175 w 175"/>
                <a:gd name="T7" fmla="*/ 55 h 195"/>
                <a:gd name="T8" fmla="*/ 9 w 175"/>
                <a:gd name="T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195">
                  <a:moveTo>
                    <a:pt x="9" y="0"/>
                  </a:moveTo>
                  <a:cubicBezTo>
                    <a:pt x="3" y="18"/>
                    <a:pt x="1" y="36"/>
                    <a:pt x="1" y="54"/>
                  </a:cubicBezTo>
                  <a:cubicBezTo>
                    <a:pt x="0" y="110"/>
                    <a:pt x="27" y="163"/>
                    <a:pt x="73" y="195"/>
                  </a:cubicBezTo>
                  <a:lnTo>
                    <a:pt x="175" y="55"/>
                  </a:lnTo>
                  <a:lnTo>
                    <a:pt x="9" y="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0" name="Freeform 19"/>
            <p:cNvSpPr>
              <a:spLocks/>
            </p:cNvSpPr>
            <p:nvPr/>
          </p:nvSpPr>
          <p:spPr bwMode="auto">
            <a:xfrm rot="5396504" flipV="1">
              <a:off x="3975" y="2346"/>
              <a:ext cx="260" cy="272"/>
            </a:xfrm>
            <a:custGeom>
              <a:avLst/>
              <a:gdLst>
                <a:gd name="T0" fmla="*/ 165 w 166"/>
                <a:gd name="T1" fmla="*/ 0 h 174"/>
                <a:gd name="T2" fmla="*/ 0 w 166"/>
                <a:gd name="T3" fmla="*/ 119 h 174"/>
                <a:gd name="T4" fmla="*/ 166 w 166"/>
                <a:gd name="T5" fmla="*/ 174 h 174"/>
                <a:gd name="T6" fmla="*/ 165 w 166"/>
                <a:gd name="T7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" h="174">
                  <a:moveTo>
                    <a:pt x="165" y="0"/>
                  </a:moveTo>
                  <a:cubicBezTo>
                    <a:pt x="90" y="0"/>
                    <a:pt x="24" y="48"/>
                    <a:pt x="0" y="119"/>
                  </a:cubicBezTo>
                  <a:lnTo>
                    <a:pt x="166" y="174"/>
                  </a:lnTo>
                  <a:lnTo>
                    <a:pt x="165" y="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6" name="Group 20" descr="Custom:  Group 27"/>
          <p:cNvGrpSpPr>
            <a:grpSpLocks/>
          </p:cNvGrpSpPr>
          <p:nvPr/>
        </p:nvGrpSpPr>
        <p:grpSpPr bwMode="auto">
          <a:xfrm>
            <a:off x="5862569" y="4657362"/>
            <a:ext cx="863600" cy="871538"/>
            <a:chOff x="3969" y="2337"/>
            <a:chExt cx="544" cy="549"/>
          </a:xfrm>
        </p:grpSpPr>
        <p:sp>
          <p:nvSpPr>
            <p:cNvPr id="42" name="Freeform 21"/>
            <p:cNvSpPr>
              <a:spLocks/>
            </p:cNvSpPr>
            <p:nvPr/>
          </p:nvSpPr>
          <p:spPr bwMode="auto">
            <a:xfrm rot="5396504" flipV="1">
              <a:off x="3979" y="2604"/>
              <a:ext cx="259" cy="271"/>
            </a:xfrm>
            <a:custGeom>
              <a:avLst/>
              <a:gdLst>
                <a:gd name="T0" fmla="*/ 165 w 165"/>
                <a:gd name="T1" fmla="*/ 119 h 174"/>
                <a:gd name="T2" fmla="*/ 0 w 165"/>
                <a:gd name="T3" fmla="*/ 0 h 174"/>
                <a:gd name="T4" fmla="*/ 0 w 165"/>
                <a:gd name="T5" fmla="*/ 174 h 174"/>
                <a:gd name="T6" fmla="*/ 165 w 165"/>
                <a:gd name="T7" fmla="*/ 119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174">
                  <a:moveTo>
                    <a:pt x="165" y="119"/>
                  </a:moveTo>
                  <a:cubicBezTo>
                    <a:pt x="141" y="48"/>
                    <a:pt x="75" y="0"/>
                    <a:pt x="0" y="0"/>
                  </a:cubicBezTo>
                  <a:lnTo>
                    <a:pt x="0" y="174"/>
                  </a:lnTo>
                  <a:lnTo>
                    <a:pt x="165" y="119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  <a:ln w="19050" cap="flat" cmpd="sng">
              <a:solidFill>
                <a:srgbClr val="000000">
                  <a:alpha val="2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3" name="Freeform 22"/>
            <p:cNvSpPr>
              <a:spLocks/>
            </p:cNvSpPr>
            <p:nvPr/>
          </p:nvSpPr>
          <p:spPr bwMode="auto">
            <a:xfrm rot="5396504" flipV="1">
              <a:off x="4174" y="2597"/>
              <a:ext cx="274" cy="304"/>
            </a:xfrm>
            <a:custGeom>
              <a:avLst/>
              <a:gdLst>
                <a:gd name="T0" fmla="*/ 101 w 174"/>
                <a:gd name="T1" fmla="*/ 195 h 195"/>
                <a:gd name="T2" fmla="*/ 174 w 174"/>
                <a:gd name="T3" fmla="*/ 55 h 195"/>
                <a:gd name="T4" fmla="*/ 165 w 174"/>
                <a:gd name="T5" fmla="*/ 0 h 195"/>
                <a:gd name="T6" fmla="*/ 0 w 174"/>
                <a:gd name="T7" fmla="*/ 55 h 195"/>
                <a:gd name="T8" fmla="*/ 101 w 174"/>
                <a:gd name="T9" fmla="*/ 19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195">
                  <a:moveTo>
                    <a:pt x="101" y="195"/>
                  </a:moveTo>
                  <a:cubicBezTo>
                    <a:pt x="147" y="163"/>
                    <a:pt x="174" y="110"/>
                    <a:pt x="174" y="55"/>
                  </a:cubicBezTo>
                  <a:cubicBezTo>
                    <a:pt x="174" y="36"/>
                    <a:pt x="171" y="18"/>
                    <a:pt x="165" y="0"/>
                  </a:cubicBezTo>
                  <a:lnTo>
                    <a:pt x="0" y="55"/>
                  </a:lnTo>
                  <a:lnTo>
                    <a:pt x="101" y="195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4" name="Freeform 23"/>
            <p:cNvSpPr>
              <a:spLocks/>
            </p:cNvSpPr>
            <p:nvPr/>
          </p:nvSpPr>
          <p:spPr bwMode="auto">
            <a:xfrm rot="5396504" flipV="1">
              <a:off x="4218" y="2479"/>
              <a:ext cx="320" cy="271"/>
            </a:xfrm>
            <a:custGeom>
              <a:avLst/>
              <a:gdLst>
                <a:gd name="T0" fmla="*/ 0 w 203"/>
                <a:gd name="T1" fmla="*/ 140 h 173"/>
                <a:gd name="T2" fmla="*/ 102 w 203"/>
                <a:gd name="T3" fmla="*/ 173 h 173"/>
                <a:gd name="T4" fmla="*/ 203 w 203"/>
                <a:gd name="T5" fmla="*/ 140 h 173"/>
                <a:gd name="T6" fmla="*/ 102 w 203"/>
                <a:gd name="T7" fmla="*/ 0 h 173"/>
                <a:gd name="T8" fmla="*/ 0 w 203"/>
                <a:gd name="T9" fmla="*/ 14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173">
                  <a:moveTo>
                    <a:pt x="0" y="140"/>
                  </a:moveTo>
                  <a:cubicBezTo>
                    <a:pt x="29" y="162"/>
                    <a:pt x="65" y="173"/>
                    <a:pt x="102" y="173"/>
                  </a:cubicBezTo>
                  <a:cubicBezTo>
                    <a:pt x="138" y="173"/>
                    <a:pt x="174" y="162"/>
                    <a:pt x="203" y="140"/>
                  </a:cubicBezTo>
                  <a:lnTo>
                    <a:pt x="102" y="0"/>
                  </a:lnTo>
                  <a:lnTo>
                    <a:pt x="0" y="14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5" name="Freeform 24"/>
            <p:cNvSpPr>
              <a:spLocks/>
            </p:cNvSpPr>
            <p:nvPr/>
          </p:nvSpPr>
          <p:spPr bwMode="auto">
            <a:xfrm rot="5396504" flipV="1">
              <a:off x="4171" y="2322"/>
              <a:ext cx="274" cy="304"/>
            </a:xfrm>
            <a:custGeom>
              <a:avLst/>
              <a:gdLst>
                <a:gd name="T0" fmla="*/ 9 w 175"/>
                <a:gd name="T1" fmla="*/ 0 h 195"/>
                <a:gd name="T2" fmla="*/ 1 w 175"/>
                <a:gd name="T3" fmla="*/ 54 h 195"/>
                <a:gd name="T4" fmla="*/ 73 w 175"/>
                <a:gd name="T5" fmla="*/ 195 h 195"/>
                <a:gd name="T6" fmla="*/ 175 w 175"/>
                <a:gd name="T7" fmla="*/ 55 h 195"/>
                <a:gd name="T8" fmla="*/ 9 w 175"/>
                <a:gd name="T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195">
                  <a:moveTo>
                    <a:pt x="9" y="0"/>
                  </a:moveTo>
                  <a:cubicBezTo>
                    <a:pt x="3" y="18"/>
                    <a:pt x="1" y="36"/>
                    <a:pt x="1" y="54"/>
                  </a:cubicBezTo>
                  <a:cubicBezTo>
                    <a:pt x="0" y="110"/>
                    <a:pt x="27" y="163"/>
                    <a:pt x="73" y="195"/>
                  </a:cubicBezTo>
                  <a:lnTo>
                    <a:pt x="175" y="55"/>
                  </a:lnTo>
                  <a:lnTo>
                    <a:pt x="9" y="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6" name="Freeform 25"/>
            <p:cNvSpPr>
              <a:spLocks/>
            </p:cNvSpPr>
            <p:nvPr/>
          </p:nvSpPr>
          <p:spPr bwMode="auto">
            <a:xfrm rot="5396504" flipV="1">
              <a:off x="3975" y="2346"/>
              <a:ext cx="260" cy="272"/>
            </a:xfrm>
            <a:custGeom>
              <a:avLst/>
              <a:gdLst>
                <a:gd name="T0" fmla="*/ 165 w 166"/>
                <a:gd name="T1" fmla="*/ 0 h 174"/>
                <a:gd name="T2" fmla="*/ 0 w 166"/>
                <a:gd name="T3" fmla="*/ 119 h 174"/>
                <a:gd name="T4" fmla="*/ 166 w 166"/>
                <a:gd name="T5" fmla="*/ 174 h 174"/>
                <a:gd name="T6" fmla="*/ 165 w 166"/>
                <a:gd name="T7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" h="174">
                  <a:moveTo>
                    <a:pt x="165" y="0"/>
                  </a:moveTo>
                  <a:cubicBezTo>
                    <a:pt x="90" y="0"/>
                    <a:pt x="24" y="48"/>
                    <a:pt x="0" y="119"/>
                  </a:cubicBezTo>
                  <a:lnTo>
                    <a:pt x="166" y="174"/>
                  </a:lnTo>
                  <a:lnTo>
                    <a:pt x="165" y="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7" name="Group 26" descr="Custom:  Group 33"/>
          <p:cNvGrpSpPr>
            <a:grpSpLocks/>
          </p:cNvGrpSpPr>
          <p:nvPr/>
        </p:nvGrpSpPr>
        <p:grpSpPr bwMode="auto">
          <a:xfrm>
            <a:off x="4338569" y="4657362"/>
            <a:ext cx="863600" cy="871538"/>
            <a:chOff x="3969" y="2337"/>
            <a:chExt cx="544" cy="549"/>
          </a:xfrm>
        </p:grpSpPr>
        <p:sp>
          <p:nvSpPr>
            <p:cNvPr id="48" name="Freeform 27"/>
            <p:cNvSpPr>
              <a:spLocks/>
            </p:cNvSpPr>
            <p:nvPr/>
          </p:nvSpPr>
          <p:spPr bwMode="auto">
            <a:xfrm rot="5396504" flipV="1">
              <a:off x="3979" y="2604"/>
              <a:ext cx="259" cy="271"/>
            </a:xfrm>
            <a:custGeom>
              <a:avLst/>
              <a:gdLst>
                <a:gd name="T0" fmla="*/ 165 w 165"/>
                <a:gd name="T1" fmla="*/ 119 h 174"/>
                <a:gd name="T2" fmla="*/ 0 w 165"/>
                <a:gd name="T3" fmla="*/ 0 h 174"/>
                <a:gd name="T4" fmla="*/ 0 w 165"/>
                <a:gd name="T5" fmla="*/ 174 h 174"/>
                <a:gd name="T6" fmla="*/ 165 w 165"/>
                <a:gd name="T7" fmla="*/ 119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174">
                  <a:moveTo>
                    <a:pt x="165" y="119"/>
                  </a:moveTo>
                  <a:cubicBezTo>
                    <a:pt x="141" y="48"/>
                    <a:pt x="75" y="0"/>
                    <a:pt x="0" y="0"/>
                  </a:cubicBezTo>
                  <a:lnTo>
                    <a:pt x="0" y="174"/>
                  </a:lnTo>
                  <a:lnTo>
                    <a:pt x="165" y="119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9" name="Freeform 28"/>
            <p:cNvSpPr>
              <a:spLocks/>
            </p:cNvSpPr>
            <p:nvPr/>
          </p:nvSpPr>
          <p:spPr bwMode="auto">
            <a:xfrm rot="5396504" flipV="1">
              <a:off x="4174" y="2597"/>
              <a:ext cx="274" cy="304"/>
            </a:xfrm>
            <a:custGeom>
              <a:avLst/>
              <a:gdLst>
                <a:gd name="T0" fmla="*/ 101 w 174"/>
                <a:gd name="T1" fmla="*/ 195 h 195"/>
                <a:gd name="T2" fmla="*/ 174 w 174"/>
                <a:gd name="T3" fmla="*/ 55 h 195"/>
                <a:gd name="T4" fmla="*/ 165 w 174"/>
                <a:gd name="T5" fmla="*/ 0 h 195"/>
                <a:gd name="T6" fmla="*/ 0 w 174"/>
                <a:gd name="T7" fmla="*/ 55 h 195"/>
                <a:gd name="T8" fmla="*/ 101 w 174"/>
                <a:gd name="T9" fmla="*/ 19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195">
                  <a:moveTo>
                    <a:pt x="101" y="195"/>
                  </a:moveTo>
                  <a:cubicBezTo>
                    <a:pt x="147" y="163"/>
                    <a:pt x="174" y="110"/>
                    <a:pt x="174" y="55"/>
                  </a:cubicBezTo>
                  <a:cubicBezTo>
                    <a:pt x="174" y="36"/>
                    <a:pt x="171" y="18"/>
                    <a:pt x="165" y="0"/>
                  </a:cubicBezTo>
                  <a:lnTo>
                    <a:pt x="0" y="55"/>
                  </a:lnTo>
                  <a:lnTo>
                    <a:pt x="101" y="195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0" name="Freeform 29"/>
            <p:cNvSpPr>
              <a:spLocks/>
            </p:cNvSpPr>
            <p:nvPr/>
          </p:nvSpPr>
          <p:spPr bwMode="auto">
            <a:xfrm rot="5396504" flipV="1">
              <a:off x="4218" y="2479"/>
              <a:ext cx="320" cy="271"/>
            </a:xfrm>
            <a:custGeom>
              <a:avLst/>
              <a:gdLst>
                <a:gd name="T0" fmla="*/ 0 w 203"/>
                <a:gd name="T1" fmla="*/ 140 h 173"/>
                <a:gd name="T2" fmla="*/ 102 w 203"/>
                <a:gd name="T3" fmla="*/ 173 h 173"/>
                <a:gd name="T4" fmla="*/ 203 w 203"/>
                <a:gd name="T5" fmla="*/ 140 h 173"/>
                <a:gd name="T6" fmla="*/ 102 w 203"/>
                <a:gd name="T7" fmla="*/ 0 h 173"/>
                <a:gd name="T8" fmla="*/ 0 w 203"/>
                <a:gd name="T9" fmla="*/ 14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173">
                  <a:moveTo>
                    <a:pt x="0" y="140"/>
                  </a:moveTo>
                  <a:cubicBezTo>
                    <a:pt x="29" y="162"/>
                    <a:pt x="65" y="173"/>
                    <a:pt x="102" y="173"/>
                  </a:cubicBezTo>
                  <a:cubicBezTo>
                    <a:pt x="138" y="173"/>
                    <a:pt x="174" y="162"/>
                    <a:pt x="203" y="140"/>
                  </a:cubicBezTo>
                  <a:lnTo>
                    <a:pt x="102" y="0"/>
                  </a:lnTo>
                  <a:lnTo>
                    <a:pt x="0" y="14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1" name="Freeform 30"/>
            <p:cNvSpPr>
              <a:spLocks/>
            </p:cNvSpPr>
            <p:nvPr/>
          </p:nvSpPr>
          <p:spPr bwMode="auto">
            <a:xfrm rot="5396504" flipV="1">
              <a:off x="4171" y="2322"/>
              <a:ext cx="274" cy="304"/>
            </a:xfrm>
            <a:custGeom>
              <a:avLst/>
              <a:gdLst>
                <a:gd name="T0" fmla="*/ 9 w 175"/>
                <a:gd name="T1" fmla="*/ 0 h 195"/>
                <a:gd name="T2" fmla="*/ 1 w 175"/>
                <a:gd name="T3" fmla="*/ 54 h 195"/>
                <a:gd name="T4" fmla="*/ 73 w 175"/>
                <a:gd name="T5" fmla="*/ 195 h 195"/>
                <a:gd name="T6" fmla="*/ 175 w 175"/>
                <a:gd name="T7" fmla="*/ 55 h 195"/>
                <a:gd name="T8" fmla="*/ 9 w 175"/>
                <a:gd name="T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195">
                  <a:moveTo>
                    <a:pt x="9" y="0"/>
                  </a:moveTo>
                  <a:cubicBezTo>
                    <a:pt x="3" y="18"/>
                    <a:pt x="1" y="36"/>
                    <a:pt x="1" y="54"/>
                  </a:cubicBezTo>
                  <a:cubicBezTo>
                    <a:pt x="0" y="110"/>
                    <a:pt x="27" y="163"/>
                    <a:pt x="73" y="195"/>
                  </a:cubicBezTo>
                  <a:lnTo>
                    <a:pt x="175" y="55"/>
                  </a:lnTo>
                  <a:lnTo>
                    <a:pt x="9" y="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2" name="Freeform 31"/>
            <p:cNvSpPr>
              <a:spLocks/>
            </p:cNvSpPr>
            <p:nvPr/>
          </p:nvSpPr>
          <p:spPr bwMode="auto">
            <a:xfrm rot="5396504" flipV="1">
              <a:off x="3975" y="2346"/>
              <a:ext cx="260" cy="272"/>
            </a:xfrm>
            <a:custGeom>
              <a:avLst/>
              <a:gdLst>
                <a:gd name="T0" fmla="*/ 165 w 166"/>
                <a:gd name="T1" fmla="*/ 0 h 174"/>
                <a:gd name="T2" fmla="*/ 0 w 166"/>
                <a:gd name="T3" fmla="*/ 119 h 174"/>
                <a:gd name="T4" fmla="*/ 166 w 166"/>
                <a:gd name="T5" fmla="*/ 174 h 174"/>
                <a:gd name="T6" fmla="*/ 165 w 166"/>
                <a:gd name="T7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" h="174">
                  <a:moveTo>
                    <a:pt x="165" y="0"/>
                  </a:moveTo>
                  <a:cubicBezTo>
                    <a:pt x="90" y="0"/>
                    <a:pt x="24" y="48"/>
                    <a:pt x="0" y="119"/>
                  </a:cubicBezTo>
                  <a:lnTo>
                    <a:pt x="166" y="174"/>
                  </a:lnTo>
                  <a:lnTo>
                    <a:pt x="16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  <a:ln w="19050" cap="flat" cmpd="sng">
              <a:solidFill>
                <a:srgbClr val="000000">
                  <a:alpha val="2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 dirty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53" name="Rectangle 63"/>
          <p:cNvSpPr txBox="1">
            <a:spLocks noChangeArrowheads="1"/>
          </p:cNvSpPr>
          <p:nvPr/>
        </p:nvSpPr>
        <p:spPr bwMode="auto">
          <a:xfrm>
            <a:off x="-310041" y="1112110"/>
            <a:ext cx="8208912" cy="1014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en-US" kern="0" dirty="0">
                <a:solidFill>
                  <a:srgbClr val="000000"/>
                </a:solidFill>
              </a:rPr>
              <a:t>The </a:t>
            </a:r>
            <a:r>
              <a:rPr lang="en-US" b="1" kern="0" dirty="0">
                <a:solidFill>
                  <a:srgbClr val="000000"/>
                </a:solidFill>
              </a:rPr>
              <a:t>interior</a:t>
            </a:r>
            <a:r>
              <a:rPr lang="en-US" kern="0" dirty="0">
                <a:solidFill>
                  <a:srgbClr val="000000"/>
                </a:solidFill>
              </a:rPr>
              <a:t> </a:t>
            </a:r>
            <a:r>
              <a:rPr lang="en-US" b="1" kern="0" dirty="0">
                <a:solidFill>
                  <a:srgbClr val="000000"/>
                </a:solidFill>
              </a:rPr>
              <a:t>angles</a:t>
            </a:r>
            <a:r>
              <a:rPr lang="en-US" kern="0" dirty="0">
                <a:solidFill>
                  <a:srgbClr val="000000"/>
                </a:solidFill>
              </a:rPr>
              <a:t> on a polygon </a:t>
            </a:r>
            <a:br>
              <a:rPr lang="en-US" kern="0" dirty="0">
                <a:solidFill>
                  <a:srgbClr val="000000"/>
                </a:solidFill>
              </a:rPr>
            </a:br>
            <a:r>
              <a:rPr lang="en-US" kern="0" dirty="0">
                <a:solidFill>
                  <a:srgbClr val="000000"/>
                </a:solidFill>
              </a:rPr>
              <a:t>are on the inside!</a:t>
            </a:r>
            <a:endParaRPr lang="en-GB" b="1" kern="0" dirty="0">
              <a:solidFill>
                <a:srgbClr val="000000"/>
              </a:solidFill>
            </a:endParaRPr>
          </a:p>
        </p:txBody>
      </p:sp>
      <p:sp>
        <p:nvSpPr>
          <p:cNvPr id="54" name="AutoShape 64"/>
          <p:cNvSpPr>
            <a:spLocks noChangeArrowheads="1"/>
          </p:cNvSpPr>
          <p:nvPr/>
        </p:nvSpPr>
        <p:spPr bwMode="auto">
          <a:xfrm>
            <a:off x="4314758" y="2720612"/>
            <a:ext cx="2447925" cy="2376488"/>
          </a:xfrm>
          <a:prstGeom prst="pentagon">
            <a:avLst/>
          </a:prstGeom>
          <a:solidFill>
            <a:srgbClr val="CCFFCC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55" name="Line 65"/>
          <p:cNvSpPr>
            <a:spLocks noChangeShapeType="1"/>
          </p:cNvSpPr>
          <p:nvPr/>
        </p:nvSpPr>
        <p:spPr bwMode="auto">
          <a:xfrm flipV="1">
            <a:off x="4330632" y="2126887"/>
            <a:ext cx="1992312" cy="148113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56" name="Line 66"/>
          <p:cNvSpPr>
            <a:spLocks noChangeShapeType="1"/>
          </p:cNvSpPr>
          <p:nvPr/>
        </p:nvSpPr>
        <p:spPr bwMode="auto">
          <a:xfrm>
            <a:off x="5541895" y="2725376"/>
            <a:ext cx="2085975" cy="15255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57" name="Line 67"/>
          <p:cNvSpPr>
            <a:spLocks noChangeShapeType="1"/>
          </p:cNvSpPr>
          <p:nvPr/>
        </p:nvSpPr>
        <p:spPr bwMode="auto">
          <a:xfrm flipH="1">
            <a:off x="6000683" y="3627075"/>
            <a:ext cx="765175" cy="2362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58" name="Line 68"/>
          <p:cNvSpPr>
            <a:spLocks noChangeShapeType="1"/>
          </p:cNvSpPr>
          <p:nvPr/>
        </p:nvSpPr>
        <p:spPr bwMode="auto">
          <a:xfrm flipH="1">
            <a:off x="3667058" y="5097100"/>
            <a:ext cx="2636837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59" name="Line 69"/>
          <p:cNvSpPr>
            <a:spLocks noChangeShapeType="1"/>
          </p:cNvSpPr>
          <p:nvPr/>
        </p:nvSpPr>
        <p:spPr bwMode="auto">
          <a:xfrm flipH="1" flipV="1">
            <a:off x="3965507" y="2599962"/>
            <a:ext cx="830262" cy="249713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60" name="Arc 71"/>
          <p:cNvSpPr>
            <a:spLocks/>
          </p:cNvSpPr>
          <p:nvPr/>
        </p:nvSpPr>
        <p:spPr bwMode="auto">
          <a:xfrm>
            <a:off x="4690994" y="4805001"/>
            <a:ext cx="381000" cy="295275"/>
          </a:xfrm>
          <a:custGeom>
            <a:avLst/>
            <a:gdLst>
              <a:gd name="G0" fmla="+- 7044 0 0"/>
              <a:gd name="G1" fmla="+- 21600 0 0"/>
              <a:gd name="G2" fmla="+- 21600 0 0"/>
              <a:gd name="T0" fmla="*/ 0 w 28644"/>
              <a:gd name="T1" fmla="*/ 1181 h 22132"/>
              <a:gd name="T2" fmla="*/ 28637 w 28644"/>
              <a:gd name="T3" fmla="*/ 22132 h 22132"/>
              <a:gd name="T4" fmla="*/ 7044 w 28644"/>
              <a:gd name="T5" fmla="*/ 21600 h 22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644" h="22132" fill="none" extrusionOk="0">
                <a:moveTo>
                  <a:pt x="-1" y="1180"/>
                </a:moveTo>
                <a:cubicBezTo>
                  <a:pt x="2266" y="399"/>
                  <a:pt x="4646" y="-1"/>
                  <a:pt x="7044" y="0"/>
                </a:cubicBezTo>
                <a:cubicBezTo>
                  <a:pt x="18973" y="0"/>
                  <a:pt x="28644" y="9670"/>
                  <a:pt x="28644" y="21600"/>
                </a:cubicBezTo>
                <a:cubicBezTo>
                  <a:pt x="28644" y="21777"/>
                  <a:pt x="28641" y="21954"/>
                  <a:pt x="28637" y="22132"/>
                </a:cubicBezTo>
              </a:path>
              <a:path w="28644" h="22132" stroke="0" extrusionOk="0">
                <a:moveTo>
                  <a:pt x="-1" y="1180"/>
                </a:moveTo>
                <a:cubicBezTo>
                  <a:pt x="2266" y="399"/>
                  <a:pt x="4646" y="-1"/>
                  <a:pt x="7044" y="0"/>
                </a:cubicBezTo>
                <a:cubicBezTo>
                  <a:pt x="18973" y="0"/>
                  <a:pt x="28644" y="9670"/>
                  <a:pt x="28644" y="21600"/>
                </a:cubicBezTo>
                <a:cubicBezTo>
                  <a:pt x="28644" y="21777"/>
                  <a:pt x="28641" y="21954"/>
                  <a:pt x="28637" y="22132"/>
                </a:cubicBezTo>
                <a:lnTo>
                  <a:pt x="7044" y="21600"/>
                </a:lnTo>
                <a:close/>
              </a:path>
            </a:pathLst>
          </a:cu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61" name="Arc 76"/>
          <p:cNvSpPr>
            <a:spLocks/>
          </p:cNvSpPr>
          <p:nvPr/>
        </p:nvSpPr>
        <p:spPr bwMode="auto">
          <a:xfrm rot="4504115">
            <a:off x="4316345" y="3501663"/>
            <a:ext cx="381000" cy="295275"/>
          </a:xfrm>
          <a:custGeom>
            <a:avLst/>
            <a:gdLst>
              <a:gd name="G0" fmla="+- 7044 0 0"/>
              <a:gd name="G1" fmla="+- 21600 0 0"/>
              <a:gd name="G2" fmla="+- 21600 0 0"/>
              <a:gd name="T0" fmla="*/ 0 w 28644"/>
              <a:gd name="T1" fmla="*/ 1181 h 22132"/>
              <a:gd name="T2" fmla="*/ 28637 w 28644"/>
              <a:gd name="T3" fmla="*/ 22132 h 22132"/>
              <a:gd name="T4" fmla="*/ 7044 w 28644"/>
              <a:gd name="T5" fmla="*/ 21600 h 22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644" h="22132" fill="none" extrusionOk="0">
                <a:moveTo>
                  <a:pt x="-1" y="1180"/>
                </a:moveTo>
                <a:cubicBezTo>
                  <a:pt x="2266" y="399"/>
                  <a:pt x="4646" y="-1"/>
                  <a:pt x="7044" y="0"/>
                </a:cubicBezTo>
                <a:cubicBezTo>
                  <a:pt x="18973" y="0"/>
                  <a:pt x="28644" y="9670"/>
                  <a:pt x="28644" y="21600"/>
                </a:cubicBezTo>
                <a:cubicBezTo>
                  <a:pt x="28644" y="21777"/>
                  <a:pt x="28641" y="21954"/>
                  <a:pt x="28637" y="22132"/>
                </a:cubicBezTo>
              </a:path>
              <a:path w="28644" h="22132" stroke="0" extrusionOk="0">
                <a:moveTo>
                  <a:pt x="-1" y="1180"/>
                </a:moveTo>
                <a:cubicBezTo>
                  <a:pt x="2266" y="399"/>
                  <a:pt x="4646" y="-1"/>
                  <a:pt x="7044" y="0"/>
                </a:cubicBezTo>
                <a:cubicBezTo>
                  <a:pt x="18973" y="0"/>
                  <a:pt x="28644" y="9670"/>
                  <a:pt x="28644" y="21600"/>
                </a:cubicBezTo>
                <a:cubicBezTo>
                  <a:pt x="28644" y="21777"/>
                  <a:pt x="28641" y="21954"/>
                  <a:pt x="28637" y="22132"/>
                </a:cubicBezTo>
                <a:lnTo>
                  <a:pt x="7044" y="21600"/>
                </a:lnTo>
                <a:close/>
              </a:path>
            </a:pathLst>
          </a:cu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62" name="Arc 77"/>
          <p:cNvSpPr>
            <a:spLocks/>
          </p:cNvSpPr>
          <p:nvPr/>
        </p:nvSpPr>
        <p:spPr bwMode="auto">
          <a:xfrm rot="12514451">
            <a:off x="6381682" y="3511188"/>
            <a:ext cx="381000" cy="295275"/>
          </a:xfrm>
          <a:custGeom>
            <a:avLst/>
            <a:gdLst>
              <a:gd name="G0" fmla="+- 7044 0 0"/>
              <a:gd name="G1" fmla="+- 21600 0 0"/>
              <a:gd name="G2" fmla="+- 21600 0 0"/>
              <a:gd name="T0" fmla="*/ 0 w 28644"/>
              <a:gd name="T1" fmla="*/ 1181 h 22132"/>
              <a:gd name="T2" fmla="*/ 28637 w 28644"/>
              <a:gd name="T3" fmla="*/ 22132 h 22132"/>
              <a:gd name="T4" fmla="*/ 7044 w 28644"/>
              <a:gd name="T5" fmla="*/ 21600 h 22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644" h="22132" fill="none" extrusionOk="0">
                <a:moveTo>
                  <a:pt x="-1" y="1180"/>
                </a:moveTo>
                <a:cubicBezTo>
                  <a:pt x="2266" y="399"/>
                  <a:pt x="4646" y="-1"/>
                  <a:pt x="7044" y="0"/>
                </a:cubicBezTo>
                <a:cubicBezTo>
                  <a:pt x="18973" y="0"/>
                  <a:pt x="28644" y="9670"/>
                  <a:pt x="28644" y="21600"/>
                </a:cubicBezTo>
                <a:cubicBezTo>
                  <a:pt x="28644" y="21777"/>
                  <a:pt x="28641" y="21954"/>
                  <a:pt x="28637" y="22132"/>
                </a:cubicBezTo>
              </a:path>
              <a:path w="28644" h="22132" stroke="0" extrusionOk="0">
                <a:moveTo>
                  <a:pt x="-1" y="1180"/>
                </a:moveTo>
                <a:cubicBezTo>
                  <a:pt x="2266" y="399"/>
                  <a:pt x="4646" y="-1"/>
                  <a:pt x="7044" y="0"/>
                </a:cubicBezTo>
                <a:cubicBezTo>
                  <a:pt x="18973" y="0"/>
                  <a:pt x="28644" y="9670"/>
                  <a:pt x="28644" y="21600"/>
                </a:cubicBezTo>
                <a:cubicBezTo>
                  <a:pt x="28644" y="21777"/>
                  <a:pt x="28641" y="21954"/>
                  <a:pt x="28637" y="22132"/>
                </a:cubicBezTo>
                <a:lnTo>
                  <a:pt x="7044" y="21600"/>
                </a:lnTo>
                <a:close/>
              </a:path>
            </a:pathLst>
          </a:cu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63" name="Arc 78"/>
          <p:cNvSpPr>
            <a:spLocks/>
          </p:cNvSpPr>
          <p:nvPr/>
        </p:nvSpPr>
        <p:spPr bwMode="auto">
          <a:xfrm rot="8550440">
            <a:off x="5329169" y="2760301"/>
            <a:ext cx="381000" cy="295275"/>
          </a:xfrm>
          <a:custGeom>
            <a:avLst/>
            <a:gdLst>
              <a:gd name="G0" fmla="+- 7044 0 0"/>
              <a:gd name="G1" fmla="+- 21600 0 0"/>
              <a:gd name="G2" fmla="+- 21600 0 0"/>
              <a:gd name="T0" fmla="*/ 0 w 28644"/>
              <a:gd name="T1" fmla="*/ 1181 h 22132"/>
              <a:gd name="T2" fmla="*/ 28637 w 28644"/>
              <a:gd name="T3" fmla="*/ 22132 h 22132"/>
              <a:gd name="T4" fmla="*/ 7044 w 28644"/>
              <a:gd name="T5" fmla="*/ 21600 h 22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644" h="22132" fill="none" extrusionOk="0">
                <a:moveTo>
                  <a:pt x="-1" y="1180"/>
                </a:moveTo>
                <a:cubicBezTo>
                  <a:pt x="2266" y="399"/>
                  <a:pt x="4646" y="-1"/>
                  <a:pt x="7044" y="0"/>
                </a:cubicBezTo>
                <a:cubicBezTo>
                  <a:pt x="18973" y="0"/>
                  <a:pt x="28644" y="9670"/>
                  <a:pt x="28644" y="21600"/>
                </a:cubicBezTo>
                <a:cubicBezTo>
                  <a:pt x="28644" y="21777"/>
                  <a:pt x="28641" y="21954"/>
                  <a:pt x="28637" y="22132"/>
                </a:cubicBezTo>
              </a:path>
              <a:path w="28644" h="22132" stroke="0" extrusionOk="0">
                <a:moveTo>
                  <a:pt x="-1" y="1180"/>
                </a:moveTo>
                <a:cubicBezTo>
                  <a:pt x="2266" y="399"/>
                  <a:pt x="4646" y="-1"/>
                  <a:pt x="7044" y="0"/>
                </a:cubicBezTo>
                <a:cubicBezTo>
                  <a:pt x="18973" y="0"/>
                  <a:pt x="28644" y="9670"/>
                  <a:pt x="28644" y="21600"/>
                </a:cubicBezTo>
                <a:cubicBezTo>
                  <a:pt x="28644" y="21777"/>
                  <a:pt x="28641" y="21954"/>
                  <a:pt x="28637" y="22132"/>
                </a:cubicBezTo>
                <a:lnTo>
                  <a:pt x="7044" y="21600"/>
                </a:lnTo>
                <a:close/>
              </a:path>
            </a:pathLst>
          </a:cu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64" name="Arc 79"/>
          <p:cNvSpPr>
            <a:spLocks/>
          </p:cNvSpPr>
          <p:nvPr/>
        </p:nvSpPr>
        <p:spPr bwMode="auto">
          <a:xfrm rot="17352100">
            <a:off x="5965757" y="4803413"/>
            <a:ext cx="381000" cy="295275"/>
          </a:xfrm>
          <a:custGeom>
            <a:avLst/>
            <a:gdLst>
              <a:gd name="G0" fmla="+- 7044 0 0"/>
              <a:gd name="G1" fmla="+- 21600 0 0"/>
              <a:gd name="G2" fmla="+- 21600 0 0"/>
              <a:gd name="T0" fmla="*/ 0 w 28644"/>
              <a:gd name="T1" fmla="*/ 1181 h 22132"/>
              <a:gd name="T2" fmla="*/ 28637 w 28644"/>
              <a:gd name="T3" fmla="*/ 22132 h 22132"/>
              <a:gd name="T4" fmla="*/ 7044 w 28644"/>
              <a:gd name="T5" fmla="*/ 21600 h 22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644" h="22132" fill="none" extrusionOk="0">
                <a:moveTo>
                  <a:pt x="-1" y="1180"/>
                </a:moveTo>
                <a:cubicBezTo>
                  <a:pt x="2266" y="399"/>
                  <a:pt x="4646" y="-1"/>
                  <a:pt x="7044" y="0"/>
                </a:cubicBezTo>
                <a:cubicBezTo>
                  <a:pt x="18973" y="0"/>
                  <a:pt x="28644" y="9670"/>
                  <a:pt x="28644" y="21600"/>
                </a:cubicBezTo>
                <a:cubicBezTo>
                  <a:pt x="28644" y="21777"/>
                  <a:pt x="28641" y="21954"/>
                  <a:pt x="28637" y="22132"/>
                </a:cubicBezTo>
              </a:path>
              <a:path w="28644" h="22132" stroke="0" extrusionOk="0">
                <a:moveTo>
                  <a:pt x="-1" y="1180"/>
                </a:moveTo>
                <a:cubicBezTo>
                  <a:pt x="2266" y="399"/>
                  <a:pt x="4646" y="-1"/>
                  <a:pt x="7044" y="0"/>
                </a:cubicBezTo>
                <a:cubicBezTo>
                  <a:pt x="18973" y="0"/>
                  <a:pt x="28644" y="9670"/>
                  <a:pt x="28644" y="21600"/>
                </a:cubicBezTo>
                <a:cubicBezTo>
                  <a:pt x="28644" y="21777"/>
                  <a:pt x="28641" y="21954"/>
                  <a:pt x="28637" y="22132"/>
                </a:cubicBezTo>
                <a:lnTo>
                  <a:pt x="7044" y="21600"/>
                </a:lnTo>
                <a:close/>
              </a:path>
            </a:pathLst>
          </a:cu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1481903" y="6008325"/>
            <a:ext cx="7993137" cy="585787"/>
            <a:chOff x="1336466" y="6269741"/>
            <a:chExt cx="7411998" cy="584775"/>
          </a:xfrm>
        </p:grpSpPr>
        <p:sp>
          <p:nvSpPr>
            <p:cNvPr id="5" name="Rounded Rectangle 4"/>
            <p:cNvSpPr/>
            <p:nvPr/>
          </p:nvSpPr>
          <p:spPr>
            <a:xfrm>
              <a:off x="1336466" y="6345809"/>
              <a:ext cx="7411998" cy="508707"/>
            </a:xfrm>
            <a:prstGeom prst="roundRect">
              <a:avLst/>
            </a:prstGeom>
            <a:solidFill>
              <a:schemeClr val="accent1">
                <a:alpha val="52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66" name="Text Box 82"/>
            <p:cNvSpPr txBox="1">
              <a:spLocks noChangeArrowheads="1"/>
            </p:cNvSpPr>
            <p:nvPr/>
          </p:nvSpPr>
          <p:spPr bwMode="auto">
            <a:xfrm>
              <a:off x="1365041" y="6269741"/>
              <a:ext cx="7383423" cy="5837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3200" b="1" kern="0" dirty="0">
                  <a:solidFill>
                    <a:srgbClr val="FF0000"/>
                  </a:solidFill>
                </a:rPr>
                <a:t>Interior angle + Exterior angle = 180</a:t>
              </a:r>
              <a:r>
                <a:rPr lang="en-US" sz="3200" b="1" kern="0" dirty="0">
                  <a:solidFill>
                    <a:srgbClr val="FF0000"/>
                  </a:solidFill>
                </a:rPr>
                <a:t>°</a:t>
              </a:r>
            </a:p>
          </p:txBody>
        </p:sp>
      </p:grpSp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4614794" y="3073037"/>
            <a:ext cx="1898650" cy="1728788"/>
            <a:chOff x="1605992" y="3429000"/>
            <a:chExt cx="1899568" cy="1728192"/>
          </a:xfrm>
        </p:grpSpPr>
        <p:sp>
          <p:nvSpPr>
            <p:cNvPr id="11317" name="TextBox 1"/>
            <p:cNvSpPr txBox="1">
              <a:spLocks noChangeArrowheads="1"/>
            </p:cNvSpPr>
            <p:nvPr/>
          </p:nvSpPr>
          <p:spPr bwMode="auto">
            <a:xfrm>
              <a:off x="2123728" y="3429000"/>
              <a:ext cx="94978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/>
                <a:t>Interior</a:t>
              </a:r>
            </a:p>
          </p:txBody>
        </p:sp>
        <p:sp>
          <p:nvSpPr>
            <p:cNvPr id="11318" name="TextBox 66"/>
            <p:cNvSpPr txBox="1">
              <a:spLocks noChangeArrowheads="1"/>
            </p:cNvSpPr>
            <p:nvPr/>
          </p:nvSpPr>
          <p:spPr bwMode="auto">
            <a:xfrm>
              <a:off x="2555776" y="3923764"/>
              <a:ext cx="94978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/>
                <a:t>Interior</a:t>
              </a:r>
            </a:p>
          </p:txBody>
        </p:sp>
        <p:sp>
          <p:nvSpPr>
            <p:cNvPr id="11319" name="TextBox 67"/>
            <p:cNvSpPr txBox="1">
              <a:spLocks noChangeArrowheads="1"/>
            </p:cNvSpPr>
            <p:nvPr/>
          </p:nvSpPr>
          <p:spPr bwMode="auto">
            <a:xfrm>
              <a:off x="1605992" y="3933056"/>
              <a:ext cx="94978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/>
                <a:t>Interior</a:t>
              </a:r>
            </a:p>
          </p:txBody>
        </p:sp>
        <p:sp>
          <p:nvSpPr>
            <p:cNvPr id="11320" name="TextBox 68"/>
            <p:cNvSpPr txBox="1">
              <a:spLocks noChangeArrowheads="1"/>
            </p:cNvSpPr>
            <p:nvPr/>
          </p:nvSpPr>
          <p:spPr bwMode="auto">
            <a:xfrm>
              <a:off x="2470088" y="4787860"/>
              <a:ext cx="94978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/>
                <a:t>Interior</a:t>
              </a:r>
            </a:p>
          </p:txBody>
        </p:sp>
        <p:sp>
          <p:nvSpPr>
            <p:cNvPr id="11321" name="TextBox 69"/>
            <p:cNvSpPr txBox="1">
              <a:spLocks noChangeArrowheads="1"/>
            </p:cNvSpPr>
            <p:nvPr/>
          </p:nvSpPr>
          <p:spPr bwMode="auto">
            <a:xfrm>
              <a:off x="1691680" y="4787860"/>
              <a:ext cx="94978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/>
                <a:t>Interior</a:t>
              </a:r>
            </a:p>
          </p:txBody>
        </p:sp>
      </p:grpSp>
      <p:grpSp>
        <p:nvGrpSpPr>
          <p:cNvPr id="10" name="Group 3"/>
          <p:cNvGrpSpPr>
            <a:grpSpLocks/>
          </p:cNvGrpSpPr>
          <p:nvPr/>
        </p:nvGrpSpPr>
        <p:grpSpPr bwMode="auto">
          <a:xfrm>
            <a:off x="3476558" y="2487251"/>
            <a:ext cx="4175125" cy="3178175"/>
            <a:chOff x="467544" y="2843644"/>
            <a:chExt cx="4176464" cy="3177644"/>
          </a:xfrm>
        </p:grpSpPr>
        <p:sp>
          <p:nvSpPr>
            <p:cNvPr id="11312" name="TextBox 70"/>
            <p:cNvSpPr txBox="1">
              <a:spLocks noChangeArrowheads="1"/>
            </p:cNvSpPr>
            <p:nvPr/>
          </p:nvSpPr>
          <p:spPr bwMode="auto">
            <a:xfrm>
              <a:off x="2987824" y="2843644"/>
              <a:ext cx="108012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/>
                <a:t>Exterior</a:t>
              </a:r>
            </a:p>
          </p:txBody>
        </p:sp>
        <p:sp>
          <p:nvSpPr>
            <p:cNvPr id="11313" name="TextBox 71"/>
            <p:cNvSpPr txBox="1">
              <a:spLocks noChangeArrowheads="1"/>
            </p:cNvSpPr>
            <p:nvPr/>
          </p:nvSpPr>
          <p:spPr bwMode="auto">
            <a:xfrm>
              <a:off x="3563888" y="4437112"/>
              <a:ext cx="108012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/>
                <a:t>Exterior</a:t>
              </a:r>
            </a:p>
          </p:txBody>
        </p:sp>
        <p:sp>
          <p:nvSpPr>
            <p:cNvPr id="11314" name="TextBox 72"/>
            <p:cNvSpPr txBox="1">
              <a:spLocks noChangeArrowheads="1"/>
            </p:cNvSpPr>
            <p:nvPr/>
          </p:nvSpPr>
          <p:spPr bwMode="auto">
            <a:xfrm>
              <a:off x="2051720" y="5651956"/>
              <a:ext cx="108012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/>
                <a:t>Exterior</a:t>
              </a:r>
            </a:p>
          </p:txBody>
        </p:sp>
        <p:sp>
          <p:nvSpPr>
            <p:cNvPr id="11315" name="TextBox 73"/>
            <p:cNvSpPr txBox="1">
              <a:spLocks noChangeArrowheads="1"/>
            </p:cNvSpPr>
            <p:nvPr/>
          </p:nvSpPr>
          <p:spPr bwMode="auto">
            <a:xfrm>
              <a:off x="467544" y="4931876"/>
              <a:ext cx="108012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/>
                <a:t>Exterior</a:t>
              </a:r>
            </a:p>
          </p:txBody>
        </p:sp>
        <p:sp>
          <p:nvSpPr>
            <p:cNvPr id="11316" name="TextBox 74"/>
            <p:cNvSpPr txBox="1">
              <a:spLocks noChangeArrowheads="1"/>
            </p:cNvSpPr>
            <p:nvPr/>
          </p:nvSpPr>
          <p:spPr bwMode="auto">
            <a:xfrm>
              <a:off x="1115616" y="3131676"/>
              <a:ext cx="108012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/>
                <a:t>Exterior</a:t>
              </a:r>
            </a:p>
          </p:txBody>
        </p:sp>
      </p:grpSp>
      <p:sp>
        <p:nvSpPr>
          <p:cNvPr id="74" name="Title 1"/>
          <p:cNvSpPr txBox="1">
            <a:spLocks/>
          </p:cNvSpPr>
          <p:nvPr/>
        </p:nvSpPr>
        <p:spPr>
          <a:xfrm>
            <a:off x="1594902" y="130666"/>
            <a:ext cx="8229600" cy="85496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GB" sz="4400" dirty="0"/>
              <a:t>Exterior angles</a:t>
            </a:r>
          </a:p>
        </p:txBody>
      </p:sp>
    </p:spTree>
    <p:extLst>
      <p:ext uri="{BB962C8B-B14F-4D97-AF65-F5344CB8AC3E}">
        <p14:creationId xmlns:p14="http://schemas.microsoft.com/office/powerpoint/2010/main" val="226977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928789" y="4090110"/>
            <a:ext cx="2160000" cy="2160000"/>
          </a:xfrm>
          <a:prstGeom prst="rect">
            <a:avLst/>
          </a:prstGeom>
          <a:solidFill>
            <a:schemeClr val="bg1"/>
          </a:solidFill>
          <a:ln w="825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928" y="1476483"/>
                <a:ext cx="11575735" cy="228001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dirty="0"/>
                  <a:t>Step 1: Using the formula, find the sum of the interior angles.</a:t>
                </a:r>
              </a:p>
              <a:p>
                <a:pPr marL="0" indent="0">
                  <a:buNone/>
                </a:pPr>
                <a:r>
                  <a:rPr lang="en-GB" dirty="0"/>
                  <a:t>Step 2: Find the value of each interior angle (sum divided by amount of sides)</a:t>
                </a:r>
              </a:p>
              <a:p>
                <a:pPr marL="0" indent="0">
                  <a:buNone/>
                </a:pPr>
                <a:r>
                  <a:rPr lang="en-GB" dirty="0"/>
                  <a:t>Step 3: Find the exterior angle we subtract the value of each interior angle away from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928" y="1476483"/>
                <a:ext cx="11575735" cy="2280019"/>
              </a:xfrm>
              <a:blipFill rotWithShape="0">
                <a:blip r:embed="rId2"/>
                <a:stretch>
                  <a:fillRect l="-1106" t="-42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 txBox="1">
            <a:spLocks/>
          </p:cNvSpPr>
          <p:nvPr/>
        </p:nvSpPr>
        <p:spPr>
          <a:xfrm>
            <a:off x="1625757" y="246767"/>
            <a:ext cx="8229600" cy="85496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GB" sz="4400" dirty="0"/>
              <a:t>Steps to finding the exterior angle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008789" y="4090110"/>
            <a:ext cx="2685045" cy="0"/>
          </a:xfrm>
          <a:prstGeom prst="line">
            <a:avLst/>
          </a:prstGeom>
          <a:ln w="825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764773" y="4425390"/>
            <a:ext cx="324016" cy="0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764773" y="4101390"/>
            <a:ext cx="0" cy="342000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71"/>
          <p:cNvSpPr>
            <a:spLocks/>
          </p:cNvSpPr>
          <p:nvPr/>
        </p:nvSpPr>
        <p:spPr bwMode="auto">
          <a:xfrm rot="5704368">
            <a:off x="7100637" y="4098112"/>
            <a:ext cx="433927" cy="469050"/>
          </a:xfrm>
          <a:custGeom>
            <a:avLst/>
            <a:gdLst>
              <a:gd name="G0" fmla="+- 7044 0 0"/>
              <a:gd name="G1" fmla="+- 21600 0 0"/>
              <a:gd name="G2" fmla="+- 21600 0 0"/>
              <a:gd name="T0" fmla="*/ 0 w 28644"/>
              <a:gd name="T1" fmla="*/ 1181 h 22132"/>
              <a:gd name="T2" fmla="*/ 28637 w 28644"/>
              <a:gd name="T3" fmla="*/ 22132 h 22132"/>
              <a:gd name="T4" fmla="*/ 7044 w 28644"/>
              <a:gd name="T5" fmla="*/ 21600 h 22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644" h="22132" fill="none" extrusionOk="0">
                <a:moveTo>
                  <a:pt x="-1" y="1180"/>
                </a:moveTo>
                <a:cubicBezTo>
                  <a:pt x="2266" y="399"/>
                  <a:pt x="4646" y="-1"/>
                  <a:pt x="7044" y="0"/>
                </a:cubicBezTo>
                <a:cubicBezTo>
                  <a:pt x="18973" y="0"/>
                  <a:pt x="28644" y="9670"/>
                  <a:pt x="28644" y="21600"/>
                </a:cubicBezTo>
                <a:cubicBezTo>
                  <a:pt x="28644" y="21777"/>
                  <a:pt x="28641" y="21954"/>
                  <a:pt x="28637" y="22132"/>
                </a:cubicBezTo>
              </a:path>
              <a:path w="28644" h="22132" stroke="0" extrusionOk="0">
                <a:moveTo>
                  <a:pt x="-1" y="1180"/>
                </a:moveTo>
                <a:cubicBezTo>
                  <a:pt x="2266" y="399"/>
                  <a:pt x="4646" y="-1"/>
                  <a:pt x="7044" y="0"/>
                </a:cubicBezTo>
                <a:cubicBezTo>
                  <a:pt x="18973" y="0"/>
                  <a:pt x="28644" y="9670"/>
                  <a:pt x="28644" y="21600"/>
                </a:cubicBezTo>
                <a:cubicBezTo>
                  <a:pt x="28644" y="21777"/>
                  <a:pt x="28641" y="21954"/>
                  <a:pt x="28637" y="22132"/>
                </a:cubicBezTo>
                <a:lnTo>
                  <a:pt x="7044" y="21600"/>
                </a:lnTo>
                <a:close/>
              </a:path>
            </a:pathLst>
          </a:custGeom>
          <a:noFill/>
          <a:ln w="28575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4164037" y="4405881"/>
            <a:ext cx="2412638" cy="163607"/>
          </a:xfrm>
          <a:prstGeom prst="straightConnector1">
            <a:avLst/>
          </a:prstGeom>
          <a:ln w="47625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110316" y="4491665"/>
                <a:ext cx="30537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/>
                  <a:t>Interior angle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316" y="4491665"/>
                <a:ext cx="3053721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3992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7171930" y="5528541"/>
                <a:ext cx="4406271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/>
                  <a:t>Exterior angle 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GB" sz="2800" dirty="0"/>
              </a:p>
              <a:p>
                <a:r>
                  <a:rPr lang="en-GB" sz="2800" dirty="0"/>
                  <a:t>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 =90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1930" y="5528541"/>
                <a:ext cx="4406271" cy="954107"/>
              </a:xfrm>
              <a:prstGeom prst="rect">
                <a:avLst/>
              </a:prstGeom>
              <a:blipFill>
                <a:blip r:embed="rId4"/>
                <a:stretch>
                  <a:fillRect l="-2766" t="-6410" r="-20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 flipH="1" flipV="1">
            <a:off x="7576923" y="4443390"/>
            <a:ext cx="1049490" cy="893889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561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19536" y="357301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Exterior angles always add to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, so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39616" y="4149080"/>
            <a:ext cx="4844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a </a:t>
            </a:r>
            <a:r>
              <a:rPr lang="en-GB" sz="2800" dirty="0"/>
              <a:t>+  100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  <a:r>
              <a:rPr lang="en-GB" sz="2800" dirty="0"/>
              <a:t> +  90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  <a:r>
              <a:rPr lang="en-GB" sz="2800" dirty="0"/>
              <a:t> +  90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  <a:r>
              <a:rPr lang="en-GB" sz="2800" dirty="0"/>
              <a:t> =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4619836" y="460549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a </a:t>
            </a:r>
            <a:r>
              <a:rPr lang="en-GB" sz="2800" dirty="0"/>
              <a:t>+  280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  <a:r>
              <a:rPr lang="en-GB" sz="2800" dirty="0"/>
              <a:t> =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9954" y="578749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a </a:t>
            </a:r>
            <a:r>
              <a:rPr lang="en-GB" sz="2800" dirty="0"/>
              <a:t>= 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27168" t="43469" r="5501" b="18731"/>
          <a:stretch>
            <a:fillRect/>
          </a:stretch>
        </p:blipFill>
        <p:spPr bwMode="auto">
          <a:xfrm>
            <a:off x="315862" y="-34643"/>
            <a:ext cx="10206772" cy="3581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4083768" y="5196494"/>
            <a:ext cx="3272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  <a:r>
              <a:rPr lang="en-GB" sz="2800" dirty="0"/>
              <a:t>–  280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= </a:t>
            </a:r>
            <a:r>
              <a:rPr lang="en-GB" sz="2800" dirty="0"/>
              <a:t> 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  <a:endParaRPr lang="en-GB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0" y="357301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a)</a:t>
            </a:r>
          </a:p>
        </p:txBody>
      </p:sp>
      <p:sp>
        <p:nvSpPr>
          <p:cNvPr id="10" name="Rectangle 9"/>
          <p:cNvSpPr/>
          <p:nvPr/>
        </p:nvSpPr>
        <p:spPr>
          <a:xfrm>
            <a:off x="7484012" y="626559"/>
            <a:ext cx="3038622" cy="27628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164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19536" y="357301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Exterior angles always add to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, so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77414" y="4149080"/>
            <a:ext cx="4788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b </a:t>
            </a:r>
            <a:r>
              <a:rPr lang="en-GB" sz="2800" dirty="0"/>
              <a:t>+  135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  <a:r>
              <a:rPr lang="en-GB" sz="2800" dirty="0"/>
              <a:t> +  55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  <a:r>
              <a:rPr lang="en-GB" sz="2800" dirty="0"/>
              <a:t> +  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  <a:r>
              <a:rPr lang="en-GB" sz="2800" dirty="0"/>
              <a:t> =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4291415" y="4681420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b </a:t>
            </a:r>
            <a:r>
              <a:rPr lang="en-GB" sz="2800" dirty="0"/>
              <a:t>+  250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  <a:r>
              <a:rPr lang="en-GB" sz="2800" dirty="0"/>
              <a:t> =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81364" y="5625593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b </a:t>
            </a:r>
            <a:r>
              <a:rPr lang="en-GB" sz="2800" dirty="0"/>
              <a:t>= 110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27168" t="43469" r="5501" b="18731"/>
          <a:stretch>
            <a:fillRect/>
          </a:stretch>
        </p:blipFill>
        <p:spPr bwMode="auto">
          <a:xfrm>
            <a:off x="727498" y="-15116"/>
            <a:ext cx="10520980" cy="369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524000" y="357301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b)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89755" y="5216667"/>
            <a:ext cx="3975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  <a:r>
              <a:rPr lang="en-GB" sz="2800" dirty="0"/>
              <a:t>–  250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= </a:t>
            </a:r>
            <a:r>
              <a:rPr lang="en-GB" sz="2800" dirty="0"/>
              <a:t> 110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  <a:endParaRPr lang="en-GB" sz="2800" dirty="0"/>
          </a:p>
        </p:txBody>
      </p:sp>
      <p:sp>
        <p:nvSpPr>
          <p:cNvPr id="2" name="Rectangle 1"/>
          <p:cNvSpPr/>
          <p:nvPr/>
        </p:nvSpPr>
        <p:spPr>
          <a:xfrm>
            <a:off x="8117058" y="655560"/>
            <a:ext cx="3131419" cy="27628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5823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119</TotalTime>
  <Words>301</Words>
  <Application>Microsoft Office PowerPoint</Application>
  <PresentationFormat>Widescreen</PresentationFormat>
  <Paragraphs>61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 Math</vt:lpstr>
      <vt:lpstr>Trebuchet MS</vt:lpstr>
      <vt:lpstr>Wingdings 3</vt:lpstr>
      <vt:lpstr>Facet</vt:lpstr>
      <vt:lpstr>Polygons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Polygons</dc:title>
  <dc:creator>Matthew</dc:creator>
  <cp:lastModifiedBy>` emil</cp:lastModifiedBy>
  <cp:revision>16</cp:revision>
  <dcterms:created xsi:type="dcterms:W3CDTF">2014-04-27T07:51:50Z</dcterms:created>
  <dcterms:modified xsi:type="dcterms:W3CDTF">2023-11-10T07:47:04Z</dcterms:modified>
</cp:coreProperties>
</file>