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9" autoAdjust="0"/>
    <p:restoredTop sz="94660"/>
  </p:normalViewPr>
  <p:slideViewPr>
    <p:cSldViewPr snapToGrid="0">
      <p:cViewPr varScale="1">
        <p:scale>
          <a:sx n="91" d="100"/>
          <a:sy n="91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17279F00-5F52-47A8-851C-61C7B4EC8F1D}" type="datetimeFigureOut">
              <a:rPr lang="ar-EG" smtClean="0"/>
              <a:t>11/05/1445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95DD1AD5-56C3-4AF1-B361-C67819C5788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20271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11/05/1445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87439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11/05/1445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9939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11/05/1445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4607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11/05/1445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4618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11/05/1445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4079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11/05/1445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23873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11/05/1445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8521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11/05/1445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6045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11/05/1445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3592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11/05/1445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7626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11/05/1445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4529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CD4CB-9E23-4D41-B81A-E63BD63A40BB}" type="datetimeFigureOut">
              <a:rPr lang="ar-EG" smtClean="0"/>
              <a:t>11/05/1445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7683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https://wordwall.net/ar/resource/34620356/%D9%8A%D9%88%D9%85-%D9%84%D8%A7-%D9%8A%D9%86%D8%B3%D9%89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12CB42C-EBF2-4181-9E4D-E144FCE4B0A8}"/>
              </a:ext>
            </a:extLst>
          </p:cNvPr>
          <p:cNvSpPr txBox="1"/>
          <p:nvPr/>
        </p:nvSpPr>
        <p:spPr>
          <a:xfrm>
            <a:off x="520305" y="1811499"/>
            <a:ext cx="11143985" cy="1323439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EG" sz="8000" b="1" dirty="0" smtClean="0">
                <a:solidFill>
                  <a:sysClr val="windowText" lastClr="000000"/>
                </a:solidFill>
                <a:latin typeface="Tw Cen MT" panose="020B0602020104020603" pitchFamily="34" charset="0"/>
              </a:rPr>
              <a:t>يوم لا ينسى</a:t>
            </a:r>
            <a:endParaRPr lang="ar-EG" sz="8000" b="1" dirty="0">
              <a:solidFill>
                <a:sysClr val="windowText" lastClr="000000"/>
              </a:solidFill>
              <a:latin typeface="Tw Cen MT" panose="020B06020201040206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A0A8C2D-26D1-4C13-A880-31D658D53FA7}"/>
              </a:ext>
            </a:extLst>
          </p:cNvPr>
          <p:cNvGrpSpPr/>
          <p:nvPr/>
        </p:nvGrpSpPr>
        <p:grpSpPr>
          <a:xfrm>
            <a:off x="4025721" y="5653877"/>
            <a:ext cx="4140553" cy="451824"/>
            <a:chOff x="4679586" y="878988"/>
            <a:chExt cx="1745757" cy="1905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7E6D5B-B3E9-4894-9C23-739E88C5A89A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90FCDAE-5079-4E52-863A-39643F6DC0EB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76E6B2E-83AE-4416-8164-F0DEDAA55877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FA8D9CF-D909-4A56-8F1E-312A551CCD85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B8DBF80-0EB8-4A2F-87B4-F60E3FE36C88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65715B7-2980-4477-BB5D-F90055F958FD}"/>
                </a:ext>
              </a:extLst>
            </p:cNvPr>
            <p:cNvSpPr/>
            <p:nvPr/>
          </p:nvSpPr>
          <p:spPr>
            <a:xfrm>
              <a:off x="6234843" y="878988"/>
              <a:ext cx="190500" cy="190500"/>
            </a:xfrm>
            <a:prstGeom prst="ellipse">
              <a:avLst/>
            </a:pr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Subtitle 2"/>
          <p:cNvSpPr txBox="1">
            <a:spLocks/>
          </p:cNvSpPr>
          <p:nvPr/>
        </p:nvSpPr>
        <p:spPr>
          <a:xfrm>
            <a:off x="9322676" y="375963"/>
            <a:ext cx="2375945" cy="774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قسم اللغة العربية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الصف </a:t>
            </a:r>
            <a:r>
              <a:rPr kumimoji="0" lang="ar-EG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الرابع</a:t>
            </a:r>
            <a:r>
              <a:rPr kumimoji="0" lang="ar-EG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 الابتدائي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TextBox 12">
            <a:extLst>
              <a:ext uri="{FF2B5EF4-FFF2-40B4-BE49-F238E27FC236}">
                <a16:creationId xmlns:a16="http://schemas.microsoft.com/office/drawing/2014/main" id="{3E2F88F7-964F-4846-B825-2B643081D49B}"/>
              </a:ext>
            </a:extLst>
          </p:cNvPr>
          <p:cNvSpPr txBox="1"/>
          <p:nvPr/>
        </p:nvSpPr>
        <p:spPr>
          <a:xfrm>
            <a:off x="4477545" y="4580532"/>
            <a:ext cx="3395667" cy="858857"/>
          </a:xfrm>
          <a:prstGeom prst="horizontalScroll">
            <a:avLst/>
          </a:prstGeom>
          <a:ln>
            <a:solidFill>
              <a:schemeClr val="bg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EG" sz="3600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قصة</a:t>
            </a:r>
            <a:endParaRPr lang="en-US" sz="36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pic>
        <p:nvPicPr>
          <p:cNvPr id="1026" name="Picture 2" descr="Aspire International School | Odoo">
            <a:extLst>
              <a:ext uri="{FF2B5EF4-FFF2-40B4-BE49-F238E27FC236}">
                <a16:creationId xmlns:a16="http://schemas.microsoft.com/office/drawing/2014/main" id="{7A1B0A94-0292-BC35-01D1-5B4000DAB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33" y="229455"/>
            <a:ext cx="1281112" cy="126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89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345754" y="0"/>
            <a:ext cx="4129657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3600" b="1" u="sng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EG" sz="3200" b="1" u="sng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القصة القصيرة "يَوْمُ لا يُنسَى"</a:t>
            </a:r>
            <a:endParaRPr lang="ar-EG" sz="3200"/>
          </a:p>
        </p:txBody>
      </p:sp>
      <p:sp>
        <p:nvSpPr>
          <p:cNvPr id="3" name="مستطيل 2"/>
          <p:cNvSpPr/>
          <p:nvPr/>
        </p:nvSpPr>
        <p:spPr>
          <a:xfrm>
            <a:off x="462642" y="654241"/>
            <a:ext cx="11309276" cy="110337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0500">
              <a:lnSpc>
                <a:spcPct val="90000"/>
              </a:lnSpc>
              <a:tabLst>
                <a:tab pos="5193665" algn="l"/>
              </a:tabLst>
            </a:pPr>
            <a:r>
              <a:rPr lang="ar-EG" sz="36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</a:t>
            </a:r>
            <a:r>
              <a:rPr lang="ar-EG" sz="360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ســــبـــــب حــــــــزن الـــــعــــــم </a:t>
            </a:r>
            <a:r>
              <a:rPr lang="ar-EG" sz="36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( ســـــعـــــيـــــــد ) أنـــــــه كـــــــــان ســــيــــنــــقــــــل كـــــــل كـــــتـــــب الــــمــــكــــتــــــــــبــــــــة بـــــمـــــفـــــــــــــرده .</a:t>
            </a:r>
            <a:endParaRPr lang="en-US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631370" y="1701918"/>
            <a:ext cx="11309276" cy="9910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0500">
              <a:lnSpc>
                <a:spcPct val="90000"/>
              </a:lnSpc>
              <a:tabLst>
                <a:tab pos="5193665" algn="l"/>
              </a:tabLst>
            </a:pPr>
            <a:r>
              <a:rPr lang="en-US" sz="3200">
                <a:latin typeface="Simplified Arabic" panose="02020603050405020304" pitchFamily="18" charset="-78"/>
                <a:ea typeface="Times New Roman" panose="02020603050405020304" pitchFamily="18" charset="0"/>
              </a:rPr>
              <a:t>*</a:t>
            </a:r>
            <a:r>
              <a:rPr lang="ar-EG" sz="320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العم( سعيد ) يريد نقل الكتب في يوم واحد </a:t>
            </a:r>
            <a:r>
              <a:rPr lang="ar-EG" sz="32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؛ لأنه وعد صاحب المكان بتسليمه المحل في صباح الغد ولا يحب أن يخلف وعده . 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462642" y="2823980"/>
            <a:ext cx="11309276" cy="110337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0500">
              <a:lnSpc>
                <a:spcPct val="90000"/>
              </a:lnSpc>
              <a:tabLst>
                <a:tab pos="5193665" algn="l"/>
              </a:tabLst>
            </a:pPr>
            <a:r>
              <a:rPr lang="ar-EG" sz="36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*خـــــطــــــــرت فـــــكــــــــرة بـــــبــــــال الــــــعــــــم ( ســـعــــيـد ) أن يعلق ورقة يطلب فيها المساعدة من شباب المنطقة .</a:t>
            </a:r>
            <a:endParaRPr lang="en-US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93913" y="4385393"/>
            <a:ext cx="11646733" cy="121571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0500">
              <a:lnSpc>
                <a:spcPct val="90000"/>
              </a:lnSpc>
              <a:tabLst>
                <a:tab pos="5193665" algn="l"/>
              </a:tabLst>
            </a:pPr>
            <a:r>
              <a:rPr lang="ar-EG" sz="400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*سار ( ساهر) ولــم يساعد العم ( سعيد ) </a:t>
            </a:r>
            <a:r>
              <a:rPr lang="ar-EG" sz="40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؛ لأنه ظن أن وجوده غير مؤثر لأن شباب الحي كثيرون .</a:t>
            </a:r>
            <a:endParaRPr lang="en-US" sz="3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48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EG"/>
          </a:p>
        </p:txBody>
      </p:sp>
      <p:pic>
        <p:nvPicPr>
          <p:cNvPr id="2049" name="Picture 6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230" y="4077834"/>
            <a:ext cx="2583771" cy="2780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058887" y="3538220"/>
            <a:ext cx="86759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5194300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5194300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5194300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5194300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5194300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5194300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5194300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5194300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5194300" algn="l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94300" algn="l"/>
              </a:tabLst>
            </a:pPr>
            <a:r>
              <a:rPr kumimoji="0" lang="ar-EG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*قــــــــــــــرر الأصدقاء الثلاثة  مــــــــســـــــاعــــــــــــدة العم ( سعيد ) بقدر استطاعتهم . </a:t>
            </a:r>
            <a:endParaRPr kumimoji="0" lang="ar-EG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449287" y="4756953"/>
            <a:ext cx="9285514" cy="142192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tabLst>
                <a:tab pos="5193665" algn="l"/>
              </a:tabLst>
            </a:pPr>
            <a:r>
              <a:rPr lang="ar-EG" sz="32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 </a:t>
            </a:r>
            <a:r>
              <a:rPr lang="ar-EG" sz="320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قاموا بنقل الكتب بستخدام طريقة التتابع </a:t>
            </a:r>
            <a:r>
              <a:rPr lang="ar-EG" sz="32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كما في مادة الرياضة في ساعة واحدة .</a:t>
            </a:r>
            <a:endParaRPr lang="en-US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  <a:tabLst>
                <a:tab pos="5193665" algn="l"/>
              </a:tabLst>
            </a:pPr>
            <a:r>
              <a:rPr lang="ar-EG" sz="32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قال سليمان : كن كالفراشة ؛ أثرك لايرى ولكنه لا يزول .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425525" y="1980399"/>
            <a:ext cx="11309276" cy="87870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tabLst>
                <a:tab pos="5193665" algn="l"/>
              </a:tabLst>
            </a:pPr>
            <a:r>
              <a:rPr lang="ar-EG" sz="280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*افتقد الأصدقاء ( سليمان ) 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، ورجعوا للسؤال عنه ، فوجدوه جالسًا مع العم ( سعيد ) ينتظران المساعدة ، حينها شعر الأصدقاء الثلاثة بالخجل .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25525" y="585549"/>
            <a:ext cx="11309276" cy="126650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tabLst>
                <a:tab pos="5193665" algn="l"/>
              </a:tabLst>
            </a:pP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</a:t>
            </a:r>
            <a:r>
              <a:rPr lang="ar-EG" sz="280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وأيضًا ( عامر ) ذهب للعب الكرة وأجل مساعدة العم ( سعيد ) 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حتى يعود ، و( فاروق ) ذهب مع أمه اعتقادًا منه أنه صغير ، إلا ( سليمان ) الذي غاب عن اللعب معهم رغم عشقه لكرة القدم ، وذهب ليساعد العم ( سعيد )  . 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101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22057" y="120134"/>
            <a:ext cx="126348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tabLst>
                <a:tab pos="180340" algn="l"/>
              </a:tabLst>
            </a:pPr>
            <a:r>
              <a:rPr lang="ar-EG" b="1" u="sng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2- اللغويات :</a:t>
            </a:r>
            <a:endParaRPr lang="en-US" sz="1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/>
          </p:nvPr>
        </p:nvGraphicFramePr>
        <p:xfrm>
          <a:off x="185059" y="819309"/>
          <a:ext cx="11800485" cy="4693920"/>
        </p:xfrm>
        <a:graphic>
          <a:graphicData uri="http://schemas.openxmlformats.org/drawingml/2006/table">
            <a:tbl>
              <a:tblPr rtl="1" firstRow="1" firstCol="1" bandRow="1"/>
              <a:tblGrid>
                <a:gridCol w="1514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2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4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8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83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33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5445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الكلمة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معناها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الكلمة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مضادها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المفرد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الجمع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45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مهموم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حزين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مهموم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فرح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رف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أرفف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مضى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سار- مر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مضى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توقف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أجر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أجور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445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الإخلال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التقصير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المساعدة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التخاذل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النادي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الأندية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445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الخجل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الحياء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يزول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يبقى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الحي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الأحياء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445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أتته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جاءته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عشقه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كرهه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مجهود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مجهودات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445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لفت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جذب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المجاور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البعيد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الشاب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الشباب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445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عشقه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حبه الشديد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نشاط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كسل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محتوى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محتويات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5445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يستغرق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يأخذ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يقدر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يعجز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المهمة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المهمات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5445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يليه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يأتي بعده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مجهود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راحة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المكتبة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المكتبات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5445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حَادَثَ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كَلَّمَ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العديد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القليل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خط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خطوط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862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4171" y="191630"/>
            <a:ext cx="11821886" cy="291772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tabLst>
                <a:tab pos="4105275" algn="l"/>
                <a:tab pos="5193665" algn="l"/>
              </a:tabLst>
            </a:pPr>
            <a:r>
              <a:rPr lang="ar-EG" sz="2800" b="1" u="sng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4التقويم  : أ : أجب عما يأتي :</a:t>
            </a:r>
            <a:r>
              <a:rPr lang="ar-EG" sz="2800" b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EG" sz="280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		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ar-EG" sz="28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لـــــمـــــــــاذا كــــــــــان الــــــــعـــــــم ( ســــــــعـــــيــــــد ) مــهمومًا ؟ </a:t>
            </a:r>
            <a:r>
              <a:rPr lang="ar-EG" sz="28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......................................................................................................................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2- ما الفرق بين شخصية ( سليمان ) و( فاروق ) ؟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ar-EG" sz="32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......................................................................................................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-758372" y="3223686"/>
            <a:ext cx="12202886" cy="134190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ar-EG" sz="2800" b="1" u="sng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ب: اذكر شخصيات القصة : 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1- ................. .            2- ............... .       	       3- ................ .	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4- ................. .                   5- ................. . 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718457" y="4749954"/>
            <a:ext cx="11277600" cy="95410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2800" b="1" u="sng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ج: هات المطلوب مما يلي : 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800" b="1">
                <a:ea typeface="Times New Roman" panose="02020603050405020304" pitchFamily="18" charset="0"/>
                <a:cs typeface="Simplified Arabic" panose="02020603050405020304" pitchFamily="18" charset="-78"/>
              </a:rPr>
              <a:t>* معنى</a:t>
            </a:r>
            <a:r>
              <a:rPr lang="ar-EG" sz="2800">
                <a:ea typeface="Times New Roman" panose="02020603050405020304" pitchFamily="18" charset="0"/>
                <a:cs typeface="Simplified Arabic" panose="02020603050405020304" pitchFamily="18" charset="-78"/>
              </a:rPr>
              <a:t> (الإخلال) :................ </a:t>
            </a:r>
            <a:r>
              <a:rPr lang="ar-EG" sz="2800" b="1">
                <a:ea typeface="Times New Roman" panose="02020603050405020304" pitchFamily="18" charset="0"/>
                <a:cs typeface="Simplified Arabic" panose="02020603050405020304" pitchFamily="18" charset="-78"/>
              </a:rPr>
              <a:t>* مضاد</a:t>
            </a:r>
            <a:r>
              <a:rPr lang="ar-EG" sz="2800">
                <a:ea typeface="Times New Roman" panose="02020603050405020304" pitchFamily="18" charset="0"/>
                <a:cs typeface="Simplified Arabic" panose="02020603050405020304" pitchFamily="18" charset="-78"/>
              </a:rPr>
              <a:t>(المجاور):.............</a:t>
            </a:r>
            <a:r>
              <a:rPr lang="ar-EG" sz="2800" b="1">
                <a:ea typeface="Times New Roman" panose="02020603050405020304" pitchFamily="18" charset="0"/>
                <a:cs typeface="Simplified Arabic" panose="02020603050405020304" pitchFamily="18" charset="-78"/>
              </a:rPr>
              <a:t>*مفرد</a:t>
            </a:r>
            <a:r>
              <a:rPr lang="ar-EG" sz="2800">
                <a:ea typeface="Times New Roman" panose="02020603050405020304" pitchFamily="18" charset="0"/>
                <a:cs typeface="Simplified Arabic" panose="02020603050405020304" pitchFamily="18" charset="-78"/>
              </a:rPr>
              <a:t>(أرفف):...............</a:t>
            </a:r>
            <a:endParaRPr lang="ar-EG" sz="2800"/>
          </a:p>
        </p:txBody>
      </p:sp>
    </p:spTree>
    <p:extLst>
      <p:ext uri="{BB962C8B-B14F-4D97-AF65-F5344CB8AC3E}">
        <p14:creationId xmlns:p14="http://schemas.microsoft.com/office/powerpoint/2010/main" val="2936248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uiExpand="1" build="p"/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19744" y="191478"/>
            <a:ext cx="11615056" cy="95410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2800" b="1" u="sng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د: حلل الكلمات الآتية صوتيًا : 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800">
                <a:ea typeface="Times New Roman" panose="02020603050405020304" pitchFamily="18" charset="0"/>
                <a:cs typeface="Simplified Arabic" panose="02020603050405020304" pitchFamily="18" charset="-78"/>
              </a:rPr>
              <a:t>*مَكْتَبَةُ:</a:t>
            </a:r>
            <a:r>
              <a:rPr lang="ar-EG" sz="2800" b="1">
                <a:ea typeface="Times New Roman" panose="02020603050405020304" pitchFamily="18" charset="0"/>
                <a:cs typeface="Simplified Arabic" panose="02020603050405020304" pitchFamily="18" charset="-78"/>
              </a:rPr>
              <a:t>.............................. .	</a:t>
            </a:r>
            <a:r>
              <a:rPr lang="ar-EG" sz="2800"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     *الشَّبَابُ:</a:t>
            </a:r>
            <a:r>
              <a:rPr lang="ar-EG" sz="2800" b="1">
                <a:ea typeface="Times New Roman" panose="02020603050405020304" pitchFamily="18" charset="0"/>
                <a:cs typeface="Simplified Arabic" panose="02020603050405020304" pitchFamily="18" charset="-78"/>
              </a:rPr>
              <a:t>................................ </a:t>
            </a:r>
            <a:endParaRPr lang="ar-EG" sz="2800"/>
          </a:p>
        </p:txBody>
      </p:sp>
      <p:sp>
        <p:nvSpPr>
          <p:cNvPr id="3" name="مستطيل 2"/>
          <p:cNvSpPr/>
          <p:nvPr/>
        </p:nvSpPr>
        <p:spPr>
          <a:xfrm>
            <a:off x="424544" y="2551837"/>
            <a:ext cx="11310256" cy="286232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2800" b="1" u="sng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Simplified Arabic" panose="02020603050405020304" pitchFamily="18" charset="-78"/>
              </a:rPr>
              <a:t>ه: ضع علامة( </a:t>
            </a:r>
            <a:r>
              <a:rPr lang="ar-EG" sz="2800" b="1" u="sng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√</a:t>
            </a:r>
            <a:r>
              <a:rPr lang="ar-EG" sz="2800" b="1" u="sng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Simplified Arabic" panose="02020603050405020304" pitchFamily="18" charset="-78"/>
              </a:rPr>
              <a:t> ) أمام العبارة الصحيحة، وعلامة (×) أمام العبارة الخاطئة: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1- حزن العم ( سعيد) بسبب نقل الكتب وأرفــــــــــف الــــــمـــــكــــتـــبـــــة بـــمــفــــرده . 			  (    )</a:t>
            </a:r>
          </a:p>
          <a:p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2- ســــــــــــاعــــــد ( ســـــــــاهـــــــر) الــــــعـــــــم ( ســــعــــيد ) فـــــــــــــي نـــــــــقـــــــل الـــــكـــــتــــب .		          (    )</a:t>
            </a:r>
          </a:p>
          <a:p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800">
                <a:ea typeface="Times New Roman" panose="02020603050405020304" pitchFamily="18" charset="0"/>
                <a:cs typeface="Simplified Arabic" panose="02020603050405020304" pitchFamily="18" charset="-78"/>
              </a:rPr>
              <a:t>3- تعاون الجميع وساعدوا العم ( سعيد ) في نقل الكتب في أسرع وقت .                   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(    )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ar-EG" sz="2800"/>
          </a:p>
        </p:txBody>
      </p:sp>
    </p:spTree>
    <p:extLst>
      <p:ext uri="{BB962C8B-B14F-4D97-AF65-F5344CB8AC3E}">
        <p14:creationId xmlns:p14="http://schemas.microsoft.com/office/powerpoint/2010/main" val="1705033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450" y="1713426"/>
            <a:ext cx="3445099" cy="3431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359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checker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453</Words>
  <Application>Microsoft Office PowerPoint</Application>
  <PresentationFormat>Widescreen</PresentationFormat>
  <Paragraphs>98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MS Mincho</vt:lpstr>
      <vt:lpstr>Arial</vt:lpstr>
      <vt:lpstr>Calibri</vt:lpstr>
      <vt:lpstr>Calibri Light</vt:lpstr>
      <vt:lpstr>Simplified Arabic</vt:lpstr>
      <vt:lpstr>Times New Roman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Hamdy</dc:creator>
  <cp:lastModifiedBy>Hamdy</cp:lastModifiedBy>
  <cp:revision>31</cp:revision>
  <dcterms:created xsi:type="dcterms:W3CDTF">2023-09-27T06:33:31Z</dcterms:created>
  <dcterms:modified xsi:type="dcterms:W3CDTF">2023-11-23T11:53:58Z</dcterms:modified>
</cp:coreProperties>
</file>