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300" r:id="rId14"/>
    <p:sldId id="302" r:id="rId15"/>
    <p:sldId id="267" r:id="rId16"/>
  </p:sldIdLst>
  <p:sldSz cx="9144000" cy="6858000" type="screen4x3"/>
  <p:notesSz cx="6858000" cy="9144000"/>
  <p:embeddedFontLst>
    <p:embeddedFont>
      <p:font typeface="Twinkl" charset="0"/>
      <p:regular r:id="rId19"/>
      <p:bold r:id="rId20"/>
    </p:embeddedFont>
    <p:embeddedFont>
      <p:font typeface="Twinkl SemiBold" charset="0"/>
      <p:regular r:id="rId21"/>
      <p:bold r:id="rId22"/>
    </p:embeddedFont>
    <p:embeddedFont>
      <p:font typeface="Sassoon Infant Rg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5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793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B7BC"/>
    <a:srgbClr val="D3EDFE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86" y="-102"/>
      </p:cViewPr>
      <p:guideLst>
        <p:guide orient="horz" pos="2160"/>
        <p:guide orient="horz" pos="3997"/>
        <p:guide orient="horz" pos="346"/>
        <p:guide orient="horz" pos="482"/>
        <p:guide orient="horz" pos="3793"/>
        <p:guide pos="2880"/>
        <p:guide pos="340"/>
        <p:guide pos="5420"/>
        <p:guide pos="453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269566B-D27B-4970-8AC6-7D595E0E2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183571-CFFF-4D31-B00F-E35B475B64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6F0BF1-1386-4D6F-8382-C961CD97BA6B}" type="datetimeFigureOut">
              <a:rPr lang="en-GB"/>
              <a:pPr>
                <a:defRPr/>
              </a:pPr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2A12CC-49AD-4ECC-8A0E-F06C8ED09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C85ECC-1179-483F-A76B-973B1F44F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3427BE0-105D-4C3F-A693-E53031B451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126CFB5-BF3F-4A44-9676-19ECBF55E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E4F667-6B3F-4E9D-B7F8-34E5458C51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D3D88F-9E88-4B78-8BA0-B08AD0D029F3}" type="datetimeFigureOut">
              <a:rPr lang="en-GB"/>
              <a:pPr>
                <a:defRPr/>
              </a:pPr>
              <a:t>18/03/2024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E06C712D-75F4-4443-A0A2-B2124E2500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60B736E-7FDE-4F59-B2C5-839386D0E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510B9A-62C1-46CD-8DFF-6092F1BC1A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8F40BB-4C1A-42F0-91FD-BC35A9CDF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E3D3563-876C-49F1-95C0-168D4F8782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mathematics-number-and-algebra-number-and-place-value/australian-resources-f-2-mathematics-number-and-algebra-counting/australian-resources-f-2-mathematics-number-and-algebra-counting-counti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mathematics-number-and-algebra-number-and-place-value/australian-resources-f-2-mathematics-number-and-algebra-counting/australian-resources-f-2-mathematics-number-and-algebra-counting-counti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" y="5777345"/>
            <a:ext cx="9144000" cy="10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882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9748D45D-B690-4676-98CD-4853049A1AF8}"/>
              </a:ext>
            </a:extLst>
          </p:cNvPr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E02EA35-C364-4AB2-AB26-03F977BBE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3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F3F6EEAF-973C-4636-82E4-6C80836548CF}"/>
              </a:ext>
            </a:extLst>
          </p:cNvPr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02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FB6091B-A813-482F-BC89-AF87A0C9FBF4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7D187EAB-651E-47B5-A1DD-7372502CD7E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E517345-ED4A-4243-93CF-AA06AFB34D78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57166EB-0FC9-49EF-BEDB-5A9AC1984F8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6D14BB3B-EA9E-4284-9010-674B452A8D25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1757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</p:cNvPr>
          <p:cNvSpPr/>
          <p:nvPr userDrawn="1"/>
        </p:nvSpPr>
        <p:spPr>
          <a:xfrm>
            <a:off x="1" y="5777345"/>
            <a:ext cx="9144000" cy="1080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8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m.au/resources/australian-resources-f-2-mathematics-number-and-algebra-number-and-place-value/australian-resources-f-2-mathematics-number-and-algebra-counting/australian-resources-f-2-mathematics-number-and-algebra-counting-counti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8378A10-4289-4B72-A122-29A7EC0E9A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C428CE7-AC92-4F53-9920-F158C3743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1">
            <a:hlinkClick r:id="rId8"/>
          </p:cNvPr>
          <p:cNvSpPr/>
          <p:nvPr userDrawn="1"/>
        </p:nvSpPr>
        <p:spPr>
          <a:xfrm>
            <a:off x="8495607" y="6616931"/>
            <a:ext cx="648393" cy="241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928081">
            <a:off x="2161572" y="5580362"/>
            <a:ext cx="1450274" cy="641581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20959481">
            <a:off x="2011159" y="5434782"/>
            <a:ext cx="17059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0-100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13418"/>
            <a:ext cx="862149" cy="744582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63097" y="5664926"/>
            <a:ext cx="1780903" cy="1193073"/>
          </a:xfrm>
          <a:prstGeom prst="rect">
            <a:avLst/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xmlns="" id="{FB19269F-DD23-40DF-BCD1-A7DE9784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402336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80</a:t>
            </a:r>
            <a:endParaRPr lang="en-GB" altLang="en-US" sz="19900" dirty="0">
              <a:solidFill>
                <a:srgbClr val="31B7B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2ADCBD-D563-4715-990F-128E4397F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3638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C71EB5F2-2FD1-4F66-A22C-8FE02F8C3C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2413" y="1516063"/>
            <a:ext cx="522287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xmlns="" id="{A21E4598-D9AE-496B-AA35-B309A3BAD4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0238" y="1516063"/>
            <a:ext cx="522287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xmlns="" id="{75DB60CF-FD8C-481D-809F-1B4FDE8AA6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1713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>
            <a:extLst>
              <a:ext uri="{FF2B5EF4-FFF2-40B4-BE49-F238E27FC236}">
                <a16:creationId xmlns:a16="http://schemas.microsoft.com/office/drawing/2014/main" xmlns="" id="{F150CC99-4FF6-4F21-8B39-919F590F6C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7950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>
            <a:extLst>
              <a:ext uri="{FF2B5EF4-FFF2-40B4-BE49-F238E27FC236}">
                <a16:creationId xmlns:a16="http://schemas.microsoft.com/office/drawing/2014/main" xmlns="" id="{3D8779A8-FC70-4E7B-97F9-85B2B918EC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9425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7">
            <a:extLst>
              <a:ext uri="{FF2B5EF4-FFF2-40B4-BE49-F238E27FC236}">
                <a16:creationId xmlns:a16="http://schemas.microsoft.com/office/drawing/2014/main" xmlns="" id="{3BECE6B8-8AF7-424C-A7EC-036A7109A1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9313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>
            <a:extLst>
              <a:ext uri="{FF2B5EF4-FFF2-40B4-BE49-F238E27FC236}">
                <a16:creationId xmlns:a16="http://schemas.microsoft.com/office/drawing/2014/main" xmlns="" id="{0383612E-462E-4FD3-877A-3C96A735CB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9200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xmlns="" id="{1720E5E8-980D-4DB7-8347-E420276D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90</a:t>
            </a:r>
            <a:endParaRPr lang="en-GB" altLang="en-US" sz="19900" dirty="0">
              <a:solidFill>
                <a:srgbClr val="31B7B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FD55D75-EF10-4D80-9279-BDDF7CDC7B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1700" y="1516063"/>
            <a:ext cx="52228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xmlns="" id="{7BCA1819-1E26-49D1-8068-500D96075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4763" y="1516063"/>
            <a:ext cx="522287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xmlns="" id="{1343D13A-C136-4C5A-A2D2-E48D4A981C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35125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>
            <a:extLst>
              <a:ext uri="{FF2B5EF4-FFF2-40B4-BE49-F238E27FC236}">
                <a16:creationId xmlns:a16="http://schemas.microsoft.com/office/drawing/2014/main" xmlns="" id="{E364D865-751F-4930-A3EE-34EC145AA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12950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>
            <a:extLst>
              <a:ext uri="{FF2B5EF4-FFF2-40B4-BE49-F238E27FC236}">
                <a16:creationId xmlns:a16="http://schemas.microsoft.com/office/drawing/2014/main" xmlns="" id="{988DC061-5FBE-48F8-ACC7-2EDA8BD6EE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82838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>
            <a:extLst>
              <a:ext uri="{FF2B5EF4-FFF2-40B4-BE49-F238E27FC236}">
                <a16:creationId xmlns:a16="http://schemas.microsoft.com/office/drawing/2014/main" xmlns="" id="{45E915D2-E5CF-48A7-A304-6C41DFA06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59075" y="1516063"/>
            <a:ext cx="52228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>
            <a:extLst>
              <a:ext uri="{FF2B5EF4-FFF2-40B4-BE49-F238E27FC236}">
                <a16:creationId xmlns:a16="http://schemas.microsoft.com/office/drawing/2014/main" xmlns="" id="{53718C1F-2812-4BC2-BD79-BD513D1F59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0550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8">
            <a:extLst>
              <a:ext uri="{FF2B5EF4-FFF2-40B4-BE49-F238E27FC236}">
                <a16:creationId xmlns:a16="http://schemas.microsoft.com/office/drawing/2014/main" xmlns="" id="{F8D77DC7-F10C-4FFA-A4AD-131C946060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38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9">
            <a:extLst>
              <a:ext uri="{FF2B5EF4-FFF2-40B4-BE49-F238E27FC236}">
                <a16:creationId xmlns:a16="http://schemas.microsoft.com/office/drawing/2014/main" xmlns="" id="{F65426AE-6D1A-4C3E-A170-FD7E2CE3E5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0325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9185" y="1532841"/>
            <a:ext cx="3838309" cy="3648955"/>
            <a:chOff x="5380304" y="1532841"/>
            <a:chExt cx="3838309" cy="36489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FD55D75-EF10-4D80-9279-BDDF7CDC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304" y="1532841"/>
              <a:ext cx="498136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7BCA1819-1E26-49D1-8068-500D96075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367" y="1532841"/>
              <a:ext cx="498135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xmlns="" id="{1343D13A-C136-4C5A-A2D2-E48D4A981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729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xmlns="" id="{E364D865-751F-4930-A3EE-34EC145A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554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xmlns="" id="{988DC061-5FBE-48F8-ACC7-2EDA8BD6E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442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xmlns="" id="{45E915D2-E5CF-48A7-A304-6C41DFA0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679" y="1532841"/>
              <a:ext cx="498136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xmlns="" id="{53718C1F-2812-4BC2-BD79-BD513D1F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154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xmlns="" id="{F8D77DC7-F10C-4FFA-A4AD-131C9460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042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xmlns="" id="{F65426AE-6D1A-4C3E-A170-FD7E2CE3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929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xmlns="" id="{988DC061-5FBE-48F8-ACC7-2EDA8BD6E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992" y="1532841"/>
              <a:ext cx="496621" cy="36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8" name="Title 20">
            <a:extLst>
              <a:ext uri="{FF2B5EF4-FFF2-40B4-BE49-F238E27FC236}">
                <a16:creationId xmlns:a16="http://schemas.microsoft.com/office/drawing/2014/main" xmlns="" id="{7F36828A-171E-4F21-B0EA-D77961EF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700" y="479425"/>
            <a:ext cx="4641850" cy="5961063"/>
          </a:xfrm>
        </p:spPr>
        <p:txBody>
          <a:bodyPr/>
          <a:lstStyle/>
          <a:p>
            <a:pPr algn="ctr" eaLnBrk="1" hangingPunct="1"/>
            <a:r>
              <a:rPr lang="en-GB" altLang="en-US" sz="18000" dirty="0">
                <a:solidFill>
                  <a:srgbClr val="31B7BC"/>
                </a:solidFill>
                <a:latin typeface="+mn-lt"/>
              </a:rPr>
              <a:t>100</a:t>
            </a:r>
            <a:endParaRPr lang="en-GB" altLang="en-US" sz="18000" dirty="0">
              <a:solidFill>
                <a:srgbClr val="31B7B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95" y="1534730"/>
            <a:ext cx="3647870" cy="364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CE615AE-0569-4E47-9EF5-A4947D0D604B}"/>
              </a:ext>
            </a:extLst>
          </p:cNvPr>
          <p:cNvSpPr/>
          <p:nvPr/>
        </p:nvSpPr>
        <p:spPr>
          <a:xfrm>
            <a:off x="516634" y="2635527"/>
            <a:ext cx="8098280" cy="1367243"/>
          </a:xfrm>
          <a:prstGeom prst="roundRect">
            <a:avLst>
              <a:gd name="adj" fmla="val 0"/>
            </a:avLst>
          </a:prstGeom>
          <a:solidFill>
            <a:srgbClr val="D3EDFE"/>
          </a:solidFill>
          <a:ln w="38100">
            <a:solidFill>
              <a:srgbClr val="31B7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9AF243-C7A0-443C-8BE8-4859A97BE387}"/>
              </a:ext>
            </a:extLst>
          </p:cNvPr>
          <p:cNvSpPr txBox="1"/>
          <p:nvPr/>
        </p:nvSpPr>
        <p:spPr>
          <a:xfrm>
            <a:off x="653995" y="1554783"/>
            <a:ext cx="6340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Complete the counting in steps of 10 number sequences.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BC381D-F738-4E86-A862-51BA99E4B36E}"/>
              </a:ext>
            </a:extLst>
          </p:cNvPr>
          <p:cNvSpPr txBox="1"/>
          <p:nvPr/>
        </p:nvSpPr>
        <p:spPr>
          <a:xfrm>
            <a:off x="385992" y="3106632"/>
            <a:ext cx="8095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0  10  20  </a:t>
            </a:r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30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 40  </a:t>
            </a:r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50 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60  </a:t>
            </a:r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70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80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90  </a:t>
            </a:r>
            <a:r>
              <a:rPr lang="en-GB" sz="2400" b="1" i="0" u="none" strike="noStrike" dirty="0" smtClean="0">
                <a:solidFill>
                  <a:srgbClr val="6AA84F"/>
                </a:solidFill>
                <a:effectLst/>
                <a:latin typeface="+mn-lt"/>
              </a:rPr>
              <a:t>100</a:t>
            </a:r>
            <a:endParaRPr lang="en-GB" sz="24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A56106-D088-4C82-9666-56C001E06634}"/>
              </a:ext>
            </a:extLst>
          </p:cNvPr>
          <p:cNvSpPr/>
          <p:nvPr/>
        </p:nvSpPr>
        <p:spPr>
          <a:xfrm>
            <a:off x="2903079" y="3109276"/>
            <a:ext cx="444613" cy="444613"/>
          </a:xfrm>
          <a:prstGeom prst="rect">
            <a:avLst/>
          </a:prstGeom>
          <a:solidFill>
            <a:schemeClr val="bg1"/>
          </a:solidFill>
          <a:ln w="28575">
            <a:solidFill>
              <a:srgbClr val="31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D1D2D9-7BE8-49AC-98A2-B1C5448B9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9686"/>
          <a:stretch/>
        </p:blipFill>
        <p:spPr>
          <a:xfrm flipH="1">
            <a:off x="6994982" y="1149098"/>
            <a:ext cx="999912" cy="147435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0B2C936-1AFB-4E04-BA13-8CA384D2E05A}"/>
              </a:ext>
            </a:extLst>
          </p:cNvPr>
          <p:cNvSpPr/>
          <p:nvPr/>
        </p:nvSpPr>
        <p:spPr>
          <a:xfrm>
            <a:off x="6931962" y="5653157"/>
            <a:ext cx="1531231" cy="58499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0" u="none" strike="noStrike" dirty="0">
                <a:solidFill>
                  <a:schemeClr val="bg1"/>
                </a:solidFill>
                <a:effectLst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B046A8-BD3B-4D34-B95B-76AB6F3C1226}"/>
              </a:ext>
            </a:extLst>
          </p:cNvPr>
          <p:cNvSpPr txBox="1"/>
          <p:nvPr/>
        </p:nvSpPr>
        <p:spPr>
          <a:xfrm>
            <a:off x="2869523" y="3109276"/>
            <a:ext cx="655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30</a:t>
            </a:r>
            <a:endParaRPr lang="en-GB" sz="2400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EA56106-D088-4C82-9666-56C001E06634}"/>
              </a:ext>
            </a:extLst>
          </p:cNvPr>
          <p:cNvSpPr/>
          <p:nvPr/>
        </p:nvSpPr>
        <p:spPr>
          <a:xfrm>
            <a:off x="4021614" y="3118614"/>
            <a:ext cx="444613" cy="444613"/>
          </a:xfrm>
          <a:prstGeom prst="rect">
            <a:avLst/>
          </a:prstGeom>
          <a:solidFill>
            <a:schemeClr val="bg1"/>
          </a:solidFill>
          <a:ln w="28575">
            <a:solidFill>
              <a:srgbClr val="31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EA56106-D088-4C82-9666-56C001E06634}"/>
              </a:ext>
            </a:extLst>
          </p:cNvPr>
          <p:cNvSpPr/>
          <p:nvPr/>
        </p:nvSpPr>
        <p:spPr>
          <a:xfrm>
            <a:off x="5091438" y="3118614"/>
            <a:ext cx="444613" cy="444613"/>
          </a:xfrm>
          <a:prstGeom prst="rect">
            <a:avLst/>
          </a:prstGeom>
          <a:solidFill>
            <a:schemeClr val="bg1"/>
          </a:solidFill>
          <a:ln w="28575">
            <a:solidFill>
              <a:srgbClr val="31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EA56106-D088-4C82-9666-56C001E06634}"/>
              </a:ext>
            </a:extLst>
          </p:cNvPr>
          <p:cNvSpPr/>
          <p:nvPr/>
        </p:nvSpPr>
        <p:spPr>
          <a:xfrm>
            <a:off x="5606432" y="3118614"/>
            <a:ext cx="444613" cy="444613"/>
          </a:xfrm>
          <a:prstGeom prst="rect">
            <a:avLst/>
          </a:prstGeom>
          <a:solidFill>
            <a:schemeClr val="bg1"/>
          </a:solidFill>
          <a:ln w="28575">
            <a:solidFill>
              <a:srgbClr val="31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EA56106-D088-4C82-9666-56C001E06634}"/>
              </a:ext>
            </a:extLst>
          </p:cNvPr>
          <p:cNvSpPr/>
          <p:nvPr/>
        </p:nvSpPr>
        <p:spPr>
          <a:xfrm>
            <a:off x="6743841" y="3101423"/>
            <a:ext cx="546677" cy="444613"/>
          </a:xfrm>
          <a:prstGeom prst="rect">
            <a:avLst/>
          </a:prstGeom>
          <a:solidFill>
            <a:schemeClr val="bg1"/>
          </a:solidFill>
          <a:ln w="28575">
            <a:solidFill>
              <a:srgbClr val="31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1253C2-C4C4-4F60-8266-DED67A675144}"/>
              </a:ext>
            </a:extLst>
          </p:cNvPr>
          <p:cNvSpPr txBox="1"/>
          <p:nvPr/>
        </p:nvSpPr>
        <p:spPr>
          <a:xfrm>
            <a:off x="3980480" y="3109276"/>
            <a:ext cx="655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50</a:t>
            </a:r>
            <a:endParaRPr lang="en-GB" sz="24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2ED25A-4002-4586-A2B7-A5B50CEEA860}"/>
              </a:ext>
            </a:extLst>
          </p:cNvPr>
          <p:cNvSpPr txBox="1"/>
          <p:nvPr/>
        </p:nvSpPr>
        <p:spPr>
          <a:xfrm>
            <a:off x="5060279" y="3113077"/>
            <a:ext cx="534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70</a:t>
            </a:r>
            <a:endParaRPr lang="en-GB" sz="24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15EC084-A8B5-43D6-9D32-E59A357808B0}"/>
              </a:ext>
            </a:extLst>
          </p:cNvPr>
          <p:cNvSpPr txBox="1"/>
          <p:nvPr/>
        </p:nvSpPr>
        <p:spPr>
          <a:xfrm>
            <a:off x="5558602" y="3105750"/>
            <a:ext cx="655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80</a:t>
            </a:r>
            <a:endParaRPr lang="en-GB" sz="24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B05A422-C9FA-4783-831D-2DC9A27046D7}"/>
              </a:ext>
            </a:extLst>
          </p:cNvPr>
          <p:cNvSpPr txBox="1"/>
          <p:nvPr/>
        </p:nvSpPr>
        <p:spPr>
          <a:xfrm>
            <a:off x="6572239" y="3086167"/>
            <a:ext cx="897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0" u="none" strike="noStrike" dirty="0">
                <a:solidFill>
                  <a:srgbClr val="6AA84F"/>
                </a:solidFill>
                <a:effectLst/>
                <a:latin typeface="+mn-lt"/>
              </a:rPr>
              <a:t>100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3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4A88D1-1963-4689-BA75-1AB2831E6885}"/>
              </a:ext>
            </a:extLst>
          </p:cNvPr>
          <p:cNvSpPr txBox="1"/>
          <p:nvPr/>
        </p:nvSpPr>
        <p:spPr>
          <a:xfrm>
            <a:off x="648119" y="45724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effectLst/>
                <a:latin typeface="+mn-lt"/>
              </a:rPr>
              <a:t/>
            </a:r>
            <a:br>
              <a:rPr lang="en-GB" b="0" dirty="0">
                <a:effectLst/>
                <a:latin typeface="+mn-lt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Tim is counting in steps of 10. </a:t>
            </a:r>
            <a:endParaRPr lang="en-GB" b="0" dirty="0"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dirty="0">
                <a:effectLst/>
                <a:latin typeface="+mn-lt"/>
              </a:rPr>
              <a:t/>
            </a:r>
            <a:br>
              <a:rPr lang="en-GB" b="0" dirty="0">
                <a:effectLst/>
                <a:latin typeface="+mn-lt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Identify and explain the mistake.</a:t>
            </a:r>
            <a:endParaRPr lang="en-GB" b="0" dirty="0">
              <a:effectLst/>
              <a:latin typeface="+mn-lt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C9CA57-5B9C-4CB7-9D6D-3EE48744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41385"/>
          <a:stretch/>
        </p:blipFill>
        <p:spPr>
          <a:xfrm>
            <a:off x="1441939" y="2065570"/>
            <a:ext cx="2595090" cy="43501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09FB15C-473F-4B4C-947C-3A94ECFA94D9}"/>
              </a:ext>
            </a:extLst>
          </p:cNvPr>
          <p:cNvSpPr/>
          <p:nvPr/>
        </p:nvSpPr>
        <p:spPr>
          <a:xfrm>
            <a:off x="6984214" y="5653157"/>
            <a:ext cx="1531231" cy="58499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0" u="none" strike="noStrike" dirty="0">
                <a:solidFill>
                  <a:schemeClr val="bg1"/>
                </a:solidFill>
                <a:effectLst/>
              </a:rPr>
              <a:t>answer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43E134CB-D249-4998-B38D-BEA86FBFE95D}"/>
              </a:ext>
            </a:extLst>
          </p:cNvPr>
          <p:cNvSpPr/>
          <p:nvPr/>
        </p:nvSpPr>
        <p:spPr>
          <a:xfrm>
            <a:off x="3363985" y="2268017"/>
            <a:ext cx="5151461" cy="1038157"/>
          </a:xfrm>
          <a:prstGeom prst="wedgeRoundRectCallout">
            <a:avLst>
              <a:gd name="adj1" fmla="val -48975"/>
              <a:gd name="adj2" fmla="val 10356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</a:rPr>
              <a:t>10, 20, 30, 40, </a:t>
            </a:r>
            <a:r>
              <a:rPr lang="en-GB" b="1" dirty="0">
                <a:solidFill>
                  <a:schemeClr val="accent4"/>
                </a:solidFill>
              </a:rPr>
              <a:t>50</a:t>
            </a:r>
            <a:r>
              <a:rPr lang="en-GB" dirty="0">
                <a:solidFill>
                  <a:schemeClr val="tx1"/>
                </a:solidFill>
              </a:rPr>
              <a:t>, 60, 70, 80, 90, </a:t>
            </a:r>
            <a:r>
              <a:rPr lang="en-GB" dirty="0" smtClean="0">
                <a:solidFill>
                  <a:schemeClr val="tx1"/>
                </a:solidFill>
              </a:rPr>
              <a:t>100</a:t>
            </a:r>
            <a:endParaRPr lang="en-GB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86359A76-F90D-4B45-A87D-A95D8BD7D9B8}"/>
              </a:ext>
            </a:extLst>
          </p:cNvPr>
          <p:cNvSpPr/>
          <p:nvPr/>
        </p:nvSpPr>
        <p:spPr>
          <a:xfrm>
            <a:off x="3377048" y="2268009"/>
            <a:ext cx="5151459" cy="1038157"/>
          </a:xfrm>
          <a:prstGeom prst="wedgeRoundRectCallout">
            <a:avLst>
              <a:gd name="adj1" fmla="val -48738"/>
              <a:gd name="adj2" fmla="val 10276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</a:rPr>
              <a:t>10, 20, 30, 40, 60, 70, 80, 90, </a:t>
            </a:r>
            <a:r>
              <a:rPr lang="en-GB" dirty="0" smtClean="0">
                <a:solidFill>
                  <a:schemeClr val="tx1"/>
                </a:solidFill>
              </a:rPr>
              <a:t>100</a:t>
            </a:r>
            <a:endParaRPr lang="en-GB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657E7BB-679A-47B6-9431-E9E891B721C5}"/>
              </a:ext>
            </a:extLst>
          </p:cNvPr>
          <p:cNvSpPr/>
          <p:nvPr/>
        </p:nvSpPr>
        <p:spPr>
          <a:xfrm>
            <a:off x="4199677" y="3881856"/>
            <a:ext cx="4315767" cy="1353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0" i="0" u="none" strike="noStrike" dirty="0">
                <a:solidFill>
                  <a:schemeClr val="tx1"/>
                </a:solidFill>
                <a:effectLst/>
              </a:rPr>
              <a:t>Tom missed out the number 50 when he was counting in tens. He should have said 50 after 40 and before 60 in his count.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1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xmlns="" id="{B2CFE566-977F-4D26-AD9B-7BBDCC74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825" y="549275"/>
            <a:ext cx="3816350" cy="5962650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xmlns="" id="{35750AAF-AD64-42CF-BC14-06BEBC34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CD72DA-4A21-4A9C-9CA6-73D717485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65350" y="1449388"/>
            <a:ext cx="5381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xmlns="" id="{C1C9C919-035D-46E6-B4E8-A3CDECC5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CE1E5D-1A9C-45C3-AA93-3967EF0303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5488" y="1436688"/>
            <a:ext cx="539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C31D12B6-B419-4BBB-A8D8-60C57D3CCE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6488" y="1436688"/>
            <a:ext cx="539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xmlns="" id="{BB9DD0BC-1BB4-4201-BAEE-3AEE2B9B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30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1B48AC-2FE7-453F-AA3F-7F32D3980E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4488" y="1458913"/>
            <a:ext cx="539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>
            <a:extLst>
              <a:ext uri="{FF2B5EF4-FFF2-40B4-BE49-F238E27FC236}">
                <a16:creationId xmlns:a16="http://schemas.microsoft.com/office/drawing/2014/main" xmlns="" id="{B5578F51-7071-4D64-A0A7-D2FB4524E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5488" y="1458913"/>
            <a:ext cx="539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>
            <a:extLst>
              <a:ext uri="{FF2B5EF4-FFF2-40B4-BE49-F238E27FC236}">
                <a16:creationId xmlns:a16="http://schemas.microsoft.com/office/drawing/2014/main" xmlns="" id="{72AE997D-ABD7-4697-B364-99E4FD5ABB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6488" y="1458913"/>
            <a:ext cx="539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xmlns="" id="{E9041C8F-F1C2-4CA7-8073-C55AB910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40</a:t>
            </a:r>
            <a:endParaRPr lang="en-GB" altLang="en-US" sz="19900" dirty="0">
              <a:solidFill>
                <a:srgbClr val="31B7B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45DCDF-3CC4-46F2-B5DB-8BFD26C2A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66875" y="1447800"/>
            <a:ext cx="539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>
            <a:extLst>
              <a:ext uri="{FF2B5EF4-FFF2-40B4-BE49-F238E27FC236}">
                <a16:creationId xmlns:a16="http://schemas.microsoft.com/office/drawing/2014/main" xmlns="" id="{D0751E46-53CA-4749-9B10-525D5E0F0A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49463" y="1447800"/>
            <a:ext cx="53816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xmlns="" id="{DA364A00-FF6E-4CA6-A28B-C865ED4B6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30463" y="1447800"/>
            <a:ext cx="539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>
            <a:extLst>
              <a:ext uri="{FF2B5EF4-FFF2-40B4-BE49-F238E27FC236}">
                <a16:creationId xmlns:a16="http://schemas.microsoft.com/office/drawing/2014/main" xmlns="" id="{908CE7D1-BA8C-4306-B658-AAD141307E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1463" y="1447800"/>
            <a:ext cx="5397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xmlns="" id="{6D45F481-3D81-4770-8570-745B6AF2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50</a:t>
            </a:r>
            <a:endParaRPr lang="en-GB" altLang="en-US" sz="19900" dirty="0">
              <a:solidFill>
                <a:srgbClr val="31B7B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F554D8-9659-4934-B637-B4EFCCAE3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57325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xmlns="" id="{8F4B9B23-B226-484B-A842-178D4472E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4675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xmlns="" id="{FCBABCB0-6B5C-459B-A01D-43ED32D329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27263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xmlns="" id="{CD5F6E81-359F-47EF-8432-E514E004F1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08263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>
            <a:extLst>
              <a:ext uri="{FF2B5EF4-FFF2-40B4-BE49-F238E27FC236}">
                <a16:creationId xmlns:a16="http://schemas.microsoft.com/office/drawing/2014/main" xmlns="" id="{2C92025D-9149-4ADB-A37B-1DB7485D87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9263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xmlns="" id="{3CB3DC8F-1C26-48CC-AF14-7E7E8527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60</a:t>
            </a:r>
            <a:endParaRPr lang="en-GB" altLang="en-US" sz="19900" dirty="0">
              <a:solidFill>
                <a:srgbClr val="31B7B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D20E1B-EC39-48E2-80AF-A7454DE876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1925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>
            <a:extLst>
              <a:ext uri="{FF2B5EF4-FFF2-40B4-BE49-F238E27FC236}">
                <a16:creationId xmlns:a16="http://schemas.microsoft.com/office/drawing/2014/main" xmlns="" id="{E911B4D7-3733-4681-B286-C59897402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3400" y="1460500"/>
            <a:ext cx="5381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xmlns="" id="{BA2CC3EE-21AA-4EC4-99BD-4905B4DF80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0750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xmlns="" id="{BAAE113B-89D3-443A-B895-E352585CBB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3338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>
            <a:extLst>
              <a:ext uri="{FF2B5EF4-FFF2-40B4-BE49-F238E27FC236}">
                <a16:creationId xmlns:a16="http://schemas.microsoft.com/office/drawing/2014/main" xmlns="" id="{B24CD42A-C266-4C9C-95A4-BC23E1AB1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4338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>
            <a:extLst>
              <a:ext uri="{FF2B5EF4-FFF2-40B4-BE49-F238E27FC236}">
                <a16:creationId xmlns:a16="http://schemas.microsoft.com/office/drawing/2014/main" xmlns="" id="{1AA43792-72DA-4EC3-9E99-1A583AD3C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35338" y="1460500"/>
            <a:ext cx="5397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xmlns="" id="{051D4BDC-6C02-4B8F-9B80-72F2A626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79425"/>
            <a:ext cx="3816350" cy="5961063"/>
          </a:xfrm>
        </p:spPr>
        <p:txBody>
          <a:bodyPr/>
          <a:lstStyle/>
          <a:p>
            <a:pPr algn="ctr" eaLnBrk="1" hangingPunct="1"/>
            <a:r>
              <a:rPr lang="en-GB" altLang="en-US" sz="19900" dirty="0">
                <a:solidFill>
                  <a:srgbClr val="31B7BC"/>
                </a:solidFill>
                <a:latin typeface="+mn-lt"/>
              </a:rPr>
              <a:t>70</a:t>
            </a:r>
            <a:endParaRPr lang="en-GB" altLang="en-US" sz="19900" dirty="0">
              <a:solidFill>
                <a:srgbClr val="31B7B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5A47C8-CDA9-412B-95FB-9C73EA8E9F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22388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xmlns="" id="{48F99A08-684C-4626-A197-B3C5871463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0213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xmlns="" id="{863B0EEC-5789-4938-95B6-B5776C3237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0100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>
            <a:extLst>
              <a:ext uri="{FF2B5EF4-FFF2-40B4-BE49-F238E27FC236}">
                <a16:creationId xmlns:a16="http://schemas.microsoft.com/office/drawing/2014/main" xmlns="" id="{5F9A2DCE-976C-4686-A2B0-C5CDB411B9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59038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>
            <a:extLst>
              <a:ext uri="{FF2B5EF4-FFF2-40B4-BE49-F238E27FC236}">
                <a16:creationId xmlns:a16="http://schemas.microsoft.com/office/drawing/2014/main" xmlns="" id="{65FE17B0-ED27-4340-9F4E-D787B55186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0038" y="1516063"/>
            <a:ext cx="522287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>
            <a:extLst>
              <a:ext uri="{FF2B5EF4-FFF2-40B4-BE49-F238E27FC236}">
                <a16:creationId xmlns:a16="http://schemas.microsoft.com/office/drawing/2014/main" xmlns="" id="{E709F92B-10F6-4603-AC93-FB5EF4B8A2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2625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>
            <a:extLst>
              <a:ext uri="{FF2B5EF4-FFF2-40B4-BE49-F238E27FC236}">
                <a16:creationId xmlns:a16="http://schemas.microsoft.com/office/drawing/2014/main" xmlns="" id="{AA98329E-6850-4CFB-984A-6D4E3E685B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3625" y="1516063"/>
            <a:ext cx="5207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103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Twinkl</vt:lpstr>
      <vt:lpstr>Twinkl SemiBold</vt:lpstr>
      <vt:lpstr>Sassoon Infant Rg</vt:lpstr>
      <vt:lpstr>Calibri</vt:lpstr>
      <vt:lpstr>Office Theme</vt:lpstr>
      <vt:lpstr>Slide 1</vt:lpstr>
      <vt:lpstr>0</vt:lpstr>
      <vt:lpstr>10</vt:lpstr>
      <vt:lpstr>20</vt:lpstr>
      <vt:lpstr>30</vt:lpstr>
      <vt:lpstr>40</vt:lpstr>
      <vt:lpstr>50</vt:lpstr>
      <vt:lpstr>60</vt:lpstr>
      <vt:lpstr>70</vt:lpstr>
      <vt:lpstr>80</vt:lpstr>
      <vt:lpstr>90</vt:lpstr>
      <vt:lpstr>100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Webb</dc:creator>
  <cp:lastModifiedBy>Professional</cp:lastModifiedBy>
  <cp:revision>27</cp:revision>
  <dcterms:created xsi:type="dcterms:W3CDTF">2017-10-12T09:43:25Z</dcterms:created>
  <dcterms:modified xsi:type="dcterms:W3CDTF">2024-03-18T04:52:45Z</dcterms:modified>
</cp:coreProperties>
</file>