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349" r:id="rId4"/>
    <p:sldId id="279" r:id="rId5"/>
    <p:sldId id="257" r:id="rId6"/>
    <p:sldId id="258" r:id="rId7"/>
    <p:sldId id="259" r:id="rId8"/>
    <p:sldId id="284" r:id="rId9"/>
    <p:sldId id="261" r:id="rId10"/>
    <p:sldId id="262" r:id="rId11"/>
    <p:sldId id="263" r:id="rId12"/>
    <p:sldId id="264" r:id="rId14"/>
    <p:sldId id="371" r:id="rId15"/>
    <p:sldId id="372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sweep</a:t>
            </a:r>
            <a:r>
              <a:rPr lang="en-US">
                <a:solidFill>
                  <a:srgbClr val="FF0000"/>
                </a:solidFill>
              </a:rPr>
              <a:t>ing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047750" y="1336675"/>
            <a:ext cx="963104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If you are </a:t>
            </a:r>
            <a:r>
              <a:rPr lang="en-US" sz="2800">
                <a:solidFill>
                  <a:srgbClr val="FF0000"/>
                </a:solidFill>
              </a:rPr>
              <a:t>sweeping</a:t>
            </a:r>
            <a:r>
              <a:rPr lang="en-US" sz="2800"/>
              <a:t> an area of floor or ground, you push dirt or rubbish off it using a brush with a long handle.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Dan is </a:t>
            </a:r>
            <a:r>
              <a:rPr lang="en-US" sz="2800">
                <a:solidFill>
                  <a:srgbClr val="FF0000"/>
                </a:solidFill>
              </a:rPr>
              <a:t>sweeping</a:t>
            </a:r>
            <a:r>
              <a:rPr lang="en-US" sz="2800"/>
              <a:t> our classroom, it is spotless after he finishes.</a:t>
            </a:r>
            <a:endParaRPr lang="en-US" sz="2800"/>
          </a:p>
        </p:txBody>
      </p:sp>
      <p:pic>
        <p:nvPicPr>
          <p:cNvPr id="21" name="Picture 8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4575" r="26993"/>
          <a:stretch>
            <a:fillRect/>
          </a:stretch>
        </p:blipFill>
        <p:spPr>
          <a:xfrm>
            <a:off x="8433435" y="3858895"/>
            <a:ext cx="2514600" cy="2367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cook</a:t>
            </a:r>
            <a:r>
              <a:rPr lang="en-US">
                <a:solidFill>
                  <a:srgbClr val="FF0000"/>
                </a:solidFill>
              </a:rPr>
              <a:t>ing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56260" y="1413510"/>
            <a:ext cx="838898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When </a:t>
            </a:r>
            <a:r>
              <a:rPr lang="en-US" sz="2800">
                <a:solidFill>
                  <a:srgbClr val="FF0000"/>
                </a:solidFill>
              </a:rPr>
              <a:t>cooking</a:t>
            </a:r>
            <a:r>
              <a:rPr lang="en-US" sz="2800"/>
              <a:t> a meal, you are preparing food for eating by heating it.</a:t>
            </a:r>
            <a:endParaRPr lang="en-US" sz="2800"/>
          </a:p>
          <a:p>
            <a:endParaRPr lang="en-US" sz="2800"/>
          </a:p>
          <a:p>
            <a:r>
              <a:rPr lang="en-US" sz="2800"/>
              <a:t>Mom is </a:t>
            </a:r>
            <a:r>
              <a:rPr lang="en-US" sz="2800">
                <a:solidFill>
                  <a:srgbClr val="FF0000"/>
                </a:solidFill>
              </a:rPr>
              <a:t>cooking</a:t>
            </a:r>
            <a:r>
              <a:rPr lang="en-US" sz="2800"/>
              <a:t> pasta for dinner tonight.</a:t>
            </a:r>
            <a:endParaRPr lang="en-US" sz="2800"/>
          </a:p>
        </p:txBody>
      </p:sp>
      <p:pic>
        <p:nvPicPr>
          <p:cNvPr id="100" name="Content Placeholder 99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031480" y="3026410"/>
            <a:ext cx="2985770" cy="2809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sing</a:t>
            </a:r>
            <a:r>
              <a:rPr lang="en-US">
                <a:solidFill>
                  <a:srgbClr val="FF0000"/>
                </a:solidFill>
              </a:rPr>
              <a:t>ing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04800" y="1489710"/>
            <a:ext cx="867156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When you are singing, you make musical sounds with your voice, usually producing words that fit a tune.</a:t>
            </a:r>
            <a:endParaRPr lang="en-US" sz="2800"/>
          </a:p>
          <a:p>
            <a:endParaRPr lang="en-US" sz="2800"/>
          </a:p>
          <a:p>
            <a:r>
              <a:rPr lang="en-US" sz="2800"/>
              <a:t>Sarah is </a:t>
            </a:r>
            <a:r>
              <a:rPr lang="en-US" sz="2800">
                <a:solidFill>
                  <a:srgbClr val="FF0000"/>
                </a:solidFill>
              </a:rPr>
              <a:t>singing </a:t>
            </a:r>
            <a:r>
              <a:rPr lang="en-US" sz="2800"/>
              <a:t> in our school band.</a:t>
            </a:r>
            <a:endParaRPr lang="en-US" sz="2800"/>
          </a:p>
        </p:txBody>
      </p:sp>
      <p:pic>
        <p:nvPicPr>
          <p:cNvPr id="23" name="Picture 10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21156" t="7022" r="19822" b="5156"/>
          <a:stretch>
            <a:fillRect/>
          </a:stretch>
        </p:blipFill>
        <p:spPr>
          <a:xfrm>
            <a:off x="9117965" y="3694430"/>
            <a:ext cx="2068195" cy="20681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</a:rPr>
              <a:t>garden</a:t>
            </a:r>
            <a:r>
              <a:rPr lang="en-US">
                <a:solidFill>
                  <a:srgbClr val="FF0000"/>
                </a:solidFill>
              </a:rPr>
              <a:t>ing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7660" y="1306830"/>
            <a:ext cx="9730105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Gardening is the activity of planning and cultivating a garden.</a:t>
            </a:r>
            <a:endParaRPr lang="en-US" sz="2800"/>
          </a:p>
          <a:p>
            <a:endParaRPr lang="en-US" sz="2800"/>
          </a:p>
          <a:p>
            <a:r>
              <a:rPr lang="en-US" sz="2800"/>
              <a:t> Mr. Smith is </a:t>
            </a:r>
            <a:r>
              <a:rPr lang="en-US" sz="2800">
                <a:solidFill>
                  <a:srgbClr val="FF0000"/>
                </a:solidFill>
              </a:rPr>
              <a:t>gradening </a:t>
            </a:r>
            <a:r>
              <a:rPr lang="en-US" sz="2800"/>
              <a:t>the </a:t>
            </a:r>
            <a:r>
              <a:rPr lang="en-US" sz="2800">
                <a:sym typeface="+mn-ea"/>
              </a:rPr>
              <a:t>flowers and vegetables he grows.</a:t>
            </a:r>
            <a:endParaRPr lang="en-US" sz="2800"/>
          </a:p>
          <a:p>
            <a:endParaRPr lang="en-US" sz="2800"/>
          </a:p>
          <a:p>
            <a:r>
              <a:rPr lang="en-US" sz="2800"/>
              <a:t> </a:t>
            </a:r>
            <a:endParaRPr lang="en-US" sz="2800"/>
          </a:p>
        </p:txBody>
      </p:sp>
      <p:pic>
        <p:nvPicPr>
          <p:cNvPr id="24" name="Picture 11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4641" t="2350" r="5635" b="5851"/>
          <a:stretch>
            <a:fillRect/>
          </a:stretch>
        </p:blipFill>
        <p:spPr>
          <a:xfrm>
            <a:off x="9116695" y="2830830"/>
            <a:ext cx="2386965" cy="36658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>
            <a:noAutofit/>
          </a:bodyPr>
          <a:p>
            <a:r>
              <a:rPr lang="en-US" sz="2700"/>
              <a:t>Spelling Test       Simple Present Tense Adding “s”            10 minutes</a:t>
            </a:r>
            <a:endParaRPr lang="en-US" sz="2700"/>
          </a:p>
          <a:p>
            <a:endParaRPr lang="en-US" sz="2700"/>
          </a:p>
          <a:p>
            <a:r>
              <a:rPr lang="en-US" sz="2700"/>
              <a:t>Pop Up Quiz                                                                              30 minutes</a:t>
            </a:r>
            <a:endParaRPr lang="en-US" sz="2700"/>
          </a:p>
          <a:p>
            <a:endParaRPr lang="en-US" sz="2700"/>
          </a:p>
          <a:p>
            <a:endParaRPr lang="en-US" sz="2700"/>
          </a:p>
          <a:p>
            <a:r>
              <a:rPr lang="en-US" sz="2700"/>
              <a:t>First Session Completed</a:t>
            </a:r>
            <a:endParaRPr lang="en-US" sz="2700"/>
          </a:p>
          <a:p>
            <a:endParaRPr lang="en-US" sz="2700"/>
          </a:p>
          <a:p>
            <a:endParaRPr 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650"/>
            <a:ext cx="11694160" cy="1325880"/>
          </a:xfrm>
        </p:spPr>
        <p:txBody>
          <a:bodyPr>
            <a:normAutofit fontScale="90000"/>
          </a:bodyPr>
          <a:p>
            <a:pPr algn="l"/>
            <a:r>
              <a:rPr lang="en-US" b="1"/>
              <a:t>Adding “ing” to the Verbs to become Present Continuous </a:t>
            </a:r>
            <a:br>
              <a:rPr lang="en-US" b="1"/>
            </a:b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960755" y="1315085"/>
            <a:ext cx="9118600" cy="5727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to students that adding “ing” to a verb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changes the word into present continious tense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Verb                                              Continuous Tense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 eat                                                      eating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                                                     ↓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To eat                                                Still eating 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Adding “ing” to the verb 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57416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>
                <a:solidFill>
                  <a:schemeClr val="tx1"/>
                </a:solidFill>
              </a:rPr>
              <a:t>row</a:t>
            </a:r>
            <a:r>
              <a:rPr lang="en-US" sz="4000">
                <a:solidFill>
                  <a:srgbClr val="FF0000"/>
                </a:solidFill>
              </a:rPr>
              <a:t>ing</a:t>
            </a:r>
            <a:endParaRPr lang="en-US" sz="400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00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>
                <a:solidFill>
                  <a:srgbClr val="FF0000"/>
                </a:solidFill>
              </a:rPr>
              <a:t>Rowing</a:t>
            </a:r>
            <a:r>
              <a:rPr lang="en-US" sz="3200"/>
              <a:t> is a sport in which people or teams race against each other in boats with oars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Andrew is </a:t>
            </a:r>
            <a:r>
              <a:rPr lang="en-US" sz="3200">
                <a:solidFill>
                  <a:srgbClr val="FF0000"/>
                </a:solidFill>
              </a:rPr>
              <a:t>rowing</a:t>
            </a:r>
            <a:r>
              <a:rPr lang="en-US" sz="3200"/>
              <a:t> so fast to win the race.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rgbClr val="FF0000"/>
              </a:solidFill>
            </a:endParaRPr>
          </a:p>
          <a:p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7" name="Picture 1" descr="IMG_256"/>
          <p:cNvPicPr>
            <a:picLocks noChangeAspect="1"/>
          </p:cNvPicPr>
          <p:nvPr/>
        </p:nvPicPr>
        <p:blipFill>
          <a:blip r:embed="rId1"/>
          <a:srcRect b="10747"/>
          <a:stretch>
            <a:fillRect/>
          </a:stretch>
        </p:blipFill>
        <p:spPr>
          <a:xfrm>
            <a:off x="8399780" y="3702685"/>
            <a:ext cx="2600325" cy="2157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hunt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7579360" cy="4351655"/>
          </a:xfrm>
        </p:spPr>
        <p:txBody>
          <a:bodyPr>
            <a:normAutofit/>
          </a:bodyPr>
          <a:p>
            <a:r>
              <a:rPr lang="en-US">
                <a:solidFill>
                  <a:srgbClr val="FF0000"/>
                </a:solidFill>
              </a:rPr>
              <a:t>Hunting</a:t>
            </a:r>
            <a:r>
              <a:rPr lang="en-US"/>
              <a:t> is the chasing and killing of wild animals by people or other animals, for food or as a sport.</a:t>
            </a:r>
            <a:endParaRPr lang="en-US"/>
          </a:p>
          <a:p>
            <a:endParaRPr lang="en-US"/>
          </a:p>
          <a:p>
            <a:r>
              <a:rPr lang="en-US">
                <a:solidFill>
                  <a:schemeClr val="tx1"/>
                </a:solidFill>
              </a:rPr>
              <a:t>My uncle Ted is </a:t>
            </a:r>
            <a:r>
              <a:rPr lang="en-US">
                <a:solidFill>
                  <a:srgbClr val="FF0000"/>
                </a:solidFill>
                <a:sym typeface="+mn-ea"/>
              </a:rPr>
              <a:t>hunting </a:t>
            </a:r>
            <a:r>
              <a:rPr lang="en-US">
                <a:solidFill>
                  <a:schemeClr val="tx1"/>
                </a:solidFill>
              </a:rPr>
              <a:t>deers.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10" name="Picture 2" descr="IMG_256"/>
          <p:cNvPicPr>
            <a:picLocks noChangeAspect="1"/>
          </p:cNvPicPr>
          <p:nvPr/>
        </p:nvPicPr>
        <p:blipFill>
          <a:blip r:embed="rId1"/>
          <a:srcRect l="21765" r="21373"/>
          <a:stretch>
            <a:fillRect/>
          </a:stretch>
        </p:blipFill>
        <p:spPr>
          <a:xfrm>
            <a:off x="8305165" y="2357120"/>
            <a:ext cx="2709545" cy="39262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print</a:t>
            </a:r>
            <a:r>
              <a:rPr lang="en-US">
                <a:solidFill>
                  <a:srgbClr val="FF0000"/>
                </a:solidFill>
              </a:rPr>
              <a:t>ing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54380" y="1605280"/>
            <a:ext cx="84575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/>
              <a:t>If copies of a book are printed and published on a number of different occasions, you can refer to each of these occasions as a </a:t>
            </a:r>
            <a:r>
              <a:rPr lang="en-US" sz="2400">
                <a:solidFill>
                  <a:srgbClr val="FF0000"/>
                </a:solidFill>
              </a:rPr>
              <a:t>printing.</a:t>
            </a:r>
            <a:endParaRPr lang="en-US" sz="2400">
              <a:solidFill>
                <a:srgbClr val="FF0000"/>
              </a:solidFill>
            </a:endParaRPr>
          </a:p>
          <a:p>
            <a:endParaRPr lang="en-US" sz="2400"/>
          </a:p>
          <a:p>
            <a:r>
              <a:rPr lang="en-US" sz="2400">
                <a:solidFill>
                  <a:schemeClr val="tx1"/>
                </a:solidFill>
              </a:rPr>
              <a:t>We are </a:t>
            </a:r>
            <a:r>
              <a:rPr lang="en-US" sz="2400">
                <a:solidFill>
                  <a:srgbClr val="FF0000"/>
                </a:solidFill>
              </a:rPr>
              <a:t>printing </a:t>
            </a:r>
            <a:r>
              <a:rPr lang="en-US" sz="2400">
                <a:solidFill>
                  <a:schemeClr val="tx1"/>
                </a:solidFill>
              </a:rPr>
              <a:t>alot of papers.</a:t>
            </a: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15" name="Picture 3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544" t="5243" r="14672" b="12674"/>
          <a:stretch>
            <a:fillRect/>
          </a:stretch>
        </p:blipFill>
        <p:spPr>
          <a:xfrm>
            <a:off x="8964930" y="3987800"/>
            <a:ext cx="2580640" cy="2428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read</a:t>
            </a:r>
            <a:r>
              <a:rPr lang="en-US">
                <a:solidFill>
                  <a:srgbClr val="FF0000"/>
                </a:solidFill>
              </a:rPr>
              <a:t>ing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25780" y="1691005"/>
            <a:ext cx="838200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>
                <a:solidFill>
                  <a:srgbClr val="FF0000"/>
                </a:solidFill>
              </a:rPr>
              <a:t>Reading</a:t>
            </a:r>
            <a:r>
              <a:rPr lang="en-US" sz="2800"/>
              <a:t> is the activity of reading books</a:t>
            </a:r>
            <a:endParaRPr lang="en-US" sz="2800"/>
          </a:p>
          <a:p>
            <a:endParaRPr lang="en-US" sz="2800"/>
          </a:p>
          <a:p>
            <a:r>
              <a:rPr lang="en-US" sz="2800"/>
              <a:t>David is </a:t>
            </a:r>
            <a:r>
              <a:rPr lang="en-US" sz="2800">
                <a:solidFill>
                  <a:srgbClr val="FF0000"/>
                </a:solidFill>
              </a:rPr>
              <a:t>reading</a:t>
            </a:r>
            <a:r>
              <a:rPr lang="en-US" sz="2800"/>
              <a:t> all sorts of books.</a:t>
            </a:r>
            <a:endParaRPr lang="en-US" sz="2800"/>
          </a:p>
        </p:txBody>
      </p:sp>
      <p:pic>
        <p:nvPicPr>
          <p:cNvPr id="16" name="Picture 4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569" r="2353"/>
          <a:stretch>
            <a:fillRect/>
          </a:stretch>
        </p:blipFill>
        <p:spPr>
          <a:xfrm>
            <a:off x="9076690" y="3936365"/>
            <a:ext cx="2189480" cy="2060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think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>
          <a:xfrm>
            <a:off x="838200" y="1965960"/>
            <a:ext cx="7000875" cy="4351655"/>
          </a:xfrm>
        </p:spPr>
        <p:txBody>
          <a:bodyPr/>
          <a:p>
            <a:r>
              <a:rPr lang="en-US">
                <a:solidFill>
                  <a:srgbClr val="FF0000"/>
                </a:solidFill>
              </a:rPr>
              <a:t>Thinking</a:t>
            </a:r>
            <a:r>
              <a:rPr lang="en-US"/>
              <a:t> is the activity of using your brain by considering a problem or possibility or creating an idea.</a:t>
            </a:r>
            <a:endParaRPr lang="en-US"/>
          </a:p>
          <a:p>
            <a:endParaRPr lang="en-US"/>
          </a:p>
          <a:p>
            <a:r>
              <a:rPr lang="en-US"/>
              <a:t>Albert Enstein was always</a:t>
            </a:r>
            <a:r>
              <a:rPr lang="en-US">
                <a:solidFill>
                  <a:srgbClr val="FF0000"/>
                </a:solidFill>
              </a:rPr>
              <a:t> thinking </a:t>
            </a:r>
            <a:r>
              <a:rPr lang="en-US"/>
              <a:t>about the world around him.</a:t>
            </a:r>
            <a:endParaRPr lang="en-US"/>
          </a:p>
        </p:txBody>
      </p:sp>
      <p:pic>
        <p:nvPicPr>
          <p:cNvPr id="17" name="Picture 5" descr="IMG_256"/>
          <p:cNvPicPr>
            <a:picLocks noChangeAspect="1"/>
          </p:cNvPicPr>
          <p:nvPr/>
        </p:nvPicPr>
        <p:blipFill>
          <a:blip r:embed="rId1"/>
          <a:srcRect l="20629" r="22013"/>
          <a:stretch>
            <a:fillRect/>
          </a:stretch>
        </p:blipFill>
        <p:spPr>
          <a:xfrm>
            <a:off x="8991600" y="2677795"/>
            <a:ext cx="1945640" cy="31775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clean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82880" y="1353820"/>
            <a:ext cx="922782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>
                <a:solidFill>
                  <a:srgbClr val="FF0000"/>
                </a:solidFill>
              </a:rPr>
              <a:t>Cleaning</a:t>
            </a:r>
            <a:r>
              <a:rPr lang="en-US" sz="2800"/>
              <a:t> is the act of removing dirt or something undesirable</a:t>
            </a:r>
            <a:endParaRPr lang="en-US" sz="2800"/>
          </a:p>
          <a:p>
            <a:endParaRPr lang="en-US" sz="2800"/>
          </a:p>
          <a:p>
            <a:r>
              <a:rPr lang="en-US" sz="2800"/>
              <a:t>Sarah is always  </a:t>
            </a:r>
            <a:r>
              <a:rPr lang="en-US" sz="2800">
                <a:solidFill>
                  <a:srgbClr val="FF0000"/>
                </a:solidFill>
              </a:rPr>
              <a:t>cleaning</a:t>
            </a:r>
            <a:r>
              <a:rPr lang="en-US" sz="2800"/>
              <a:t> her rooms. They are always shiny after she cleans them.</a:t>
            </a:r>
            <a:endParaRPr lang="en-US" sz="2800"/>
          </a:p>
        </p:txBody>
      </p:sp>
      <p:pic>
        <p:nvPicPr>
          <p:cNvPr id="20" name="Picture 7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21583" t="5796" r="22302"/>
          <a:stretch>
            <a:fillRect/>
          </a:stretch>
        </p:blipFill>
        <p:spPr>
          <a:xfrm>
            <a:off x="7985125" y="3269615"/>
            <a:ext cx="3130550" cy="2946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2132</Words>
  <Application>WPS Presentation</Application>
  <PresentationFormat>Widescreen</PresentationFormat>
  <Paragraphs>99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Adding “er” to the Verbs to become Nouns </vt:lpstr>
      <vt:lpstr>   Spelling Words Adding “er” to the verb to make a noun  </vt:lpstr>
      <vt:lpstr>hunter</vt:lpstr>
      <vt:lpstr>printer</vt:lpstr>
      <vt:lpstr>reader</vt:lpstr>
      <vt:lpstr>thinker</vt:lpstr>
      <vt:lpstr>cleaner </vt:lpstr>
      <vt:lpstr>sweeper</vt:lpstr>
      <vt:lpstr>cooker</vt:lpstr>
      <vt:lpstr>singer</vt:lpstr>
      <vt:lpstr>gardener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lenovo</cp:lastModifiedBy>
  <cp:revision>22</cp:revision>
  <dcterms:created xsi:type="dcterms:W3CDTF">2023-11-12T01:17:00Z</dcterms:created>
  <dcterms:modified xsi:type="dcterms:W3CDTF">2024-05-25T11:21:12Z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A7C77F4055854ADB98DC8DED6D3A9F64_13</vt:lpwstr>
  </property>
  <property fmtid="{D5CDD505-2E9C-101B-9397-08002B2CF9AE}" pid="3" name="KSOProductBuildVer">
    <vt:lpwstr>1033-12.2.0.16909</vt:lpwstr>
  </property>
</Properties>
</file>