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70" r:id="rId8"/>
    <p:sldId id="269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ct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B4A12-183B-7EE4-F9E9-147268364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DF32E-4EFF-703B-2C9A-6EE650CD1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A77D6-2EE5-B5D0-D83C-5DB132C35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BF7F9-9AD3-460D-99C0-D783C698924B}" type="slidenum">
              <a:rPr lang="pt-PT" altLang="de-DE"/>
              <a:pPr/>
              <a:t>‹#›</a:t>
            </a:fld>
            <a:endParaRPr lang="pt-PT" altLang="de-DE"/>
          </a:p>
        </p:txBody>
      </p:sp>
    </p:spTree>
    <p:extLst>
      <p:ext uri="{BB962C8B-B14F-4D97-AF65-F5344CB8AC3E}">
        <p14:creationId xmlns:p14="http://schemas.microsoft.com/office/powerpoint/2010/main" val="274240034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/de/deutsch-als-fremdsprache-daf/24833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ar/resource/1193235/njema%c4%8dki-jezik/wie-lauten-die-s%c3%a4tze-im-perfekt" TargetMode="External"/><Relationship Id="rId2" Type="http://schemas.openxmlformats.org/officeDocument/2006/relationships/hyperlink" Target="https://wordwall.net/ar/resource/2506659/njema%c4%8dki-jezik/perfek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53235">
            <a:off x="6335662" y="2232627"/>
            <a:ext cx="4880316" cy="111788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Das Perfekt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1952">
            <a:off x="208222" y="2394664"/>
            <a:ext cx="6242150" cy="2837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62F39-5965-96FE-1453-C6A5D7CB77A2}"/>
              </a:ext>
            </a:extLst>
          </p:cNvPr>
          <p:cNvSpPr txBox="1"/>
          <p:nvPr/>
        </p:nvSpPr>
        <p:spPr>
          <a:xfrm rot="21278292">
            <a:off x="4774411" y="4707352"/>
            <a:ext cx="6470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https://www.youtube.com/watch?v=gKLK6gBM_qI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27B8F-771C-3D96-68DB-40339E367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00"/>
            <a:ext cx="3096344" cy="82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18394A-23F6-B799-46A2-D49E98D8C29D}"/>
              </a:ext>
            </a:extLst>
          </p:cNvPr>
          <p:cNvSpPr txBox="1"/>
          <p:nvPr/>
        </p:nvSpPr>
        <p:spPr>
          <a:xfrm>
            <a:off x="2801892" y="888971"/>
            <a:ext cx="6999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anose="04020705040A02060702" pitchFamily="82" charset="0"/>
              </a:rPr>
              <a:t>7. </a:t>
            </a:r>
            <a:r>
              <a:rPr lang="en-US" sz="2800" dirty="0" err="1">
                <a:latin typeface="Algerian" panose="04020705040A02060702" pitchFamily="82" charset="0"/>
              </a:rPr>
              <a:t>Klasse</a:t>
            </a:r>
            <a:r>
              <a:rPr lang="en-US" sz="2800" dirty="0">
                <a:latin typeface="Algerian" panose="04020705040A02060702" pitchFamily="82" charset="0"/>
              </a:rPr>
              <a:t> </a:t>
            </a:r>
          </a:p>
          <a:p>
            <a:r>
              <a:rPr lang="en-US" sz="2800" dirty="0" err="1">
                <a:latin typeface="Algerian" panose="04020705040A02060702" pitchFamily="82" charset="0"/>
              </a:rPr>
              <a:t>Lektion</a:t>
            </a:r>
            <a:r>
              <a:rPr lang="en-US" sz="2800" dirty="0">
                <a:latin typeface="Algerian" panose="04020705040A02060702" pitchFamily="82" charset="0"/>
              </a:rPr>
              <a:t> 25 : </a:t>
            </a:r>
            <a:r>
              <a:rPr lang="en-US" sz="2800" dirty="0" err="1">
                <a:latin typeface="Algerian" panose="04020705040A02060702" pitchFamily="82" charset="0"/>
              </a:rPr>
              <a:t>Nach</a:t>
            </a:r>
            <a:r>
              <a:rPr lang="en-US" sz="2800" dirty="0">
                <a:latin typeface="Algerian" panose="04020705040A02060702" pitchFamily="82" charset="0"/>
              </a:rPr>
              <a:t> den </a:t>
            </a:r>
            <a:r>
              <a:rPr lang="en-US" sz="2800" dirty="0" err="1">
                <a:latin typeface="Algerian" panose="04020705040A02060702" pitchFamily="82" charset="0"/>
              </a:rPr>
              <a:t>Ferien</a:t>
            </a:r>
            <a:r>
              <a:rPr lang="en-US" sz="2800" dirty="0">
                <a:latin typeface="Algerian" panose="04020705040A02060702" pitchFamily="82" charset="0"/>
              </a:rPr>
              <a:t> </a:t>
            </a:r>
            <a:endParaRPr lang="de-DE" sz="2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7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8800"/>
            <a:ext cx="10396882" cy="1151965"/>
          </a:xfrm>
        </p:spPr>
        <p:txBody>
          <a:bodyPr>
            <a:normAutofit/>
          </a:bodyPr>
          <a:lstStyle/>
          <a:p>
            <a:r>
              <a:rPr lang="de-DE" sz="4800" dirty="0">
                <a:latin typeface="Aharoni" panose="02010803020104030203" pitchFamily="2" charset="-79"/>
                <a:cs typeface="Aharoni" panose="02010803020104030203" pitchFamily="2" charset="-79"/>
              </a:rPr>
              <a:t>Wie bildt man Satz im Perfekt ?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5100" y="1507566"/>
            <a:ext cx="7172623" cy="3915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23" y="1927738"/>
            <a:ext cx="4419599" cy="32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1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396882" cy="1151965"/>
          </a:xfrm>
        </p:spPr>
        <p:txBody>
          <a:bodyPr/>
          <a:lstStyle/>
          <a:p>
            <a:r>
              <a:rPr lang="de-DE" dirty="0"/>
              <a:t>Wie benutzt man das Perfekt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1378112"/>
            <a:ext cx="10394707" cy="1949804"/>
          </a:xfrm>
        </p:spPr>
        <p:txBody>
          <a:bodyPr>
            <a:normAutofit fontScale="85000" lnSpcReduction="20000"/>
          </a:bodyPr>
          <a:lstStyle/>
          <a:p>
            <a:r>
              <a:rPr lang="de-DE" b="1" dirty="0">
                <a:latin typeface="Comic Sans MS" panose="030F0702030302020204" pitchFamily="66" charset="0"/>
              </a:rPr>
              <a:t>Ich </a:t>
            </a:r>
            <a:r>
              <a:rPr lang="de-DE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mache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heute</a:t>
            </a:r>
            <a:r>
              <a:rPr lang="de-DE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>
                <a:latin typeface="Comic Sans MS" panose="030F0702030302020204" pitchFamily="66" charset="0"/>
              </a:rPr>
              <a:t>eine Einkaufstour .</a:t>
            </a:r>
          </a:p>
          <a:p>
            <a:pPr marL="0" indent="0">
              <a:buNone/>
            </a:pPr>
            <a:endParaRPr lang="de-DE" b="1" dirty="0">
              <a:latin typeface="Comic Sans MS" panose="030F0702030302020204" pitchFamily="66" charset="0"/>
            </a:endParaRPr>
          </a:p>
          <a:p>
            <a:r>
              <a:rPr lang="de-DE" b="1" dirty="0">
                <a:latin typeface="Comic Sans MS" panose="030F0702030302020204" pitchFamily="66" charset="0"/>
              </a:rPr>
              <a:t>Ich </a:t>
            </a:r>
            <a:r>
              <a:rPr lang="de-DE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de-DE" b="1" dirty="0">
                <a:latin typeface="Comic Sans MS" panose="030F0702030302020204" pitchFamily="66" charset="0"/>
              </a:rPr>
              <a:t> </a:t>
            </a:r>
            <a:r>
              <a:rPr lang="de-DE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gestern</a:t>
            </a:r>
            <a:r>
              <a:rPr lang="de-DE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>
                <a:latin typeface="Comic Sans MS" panose="030F0702030302020204" pitchFamily="66" charset="0"/>
              </a:rPr>
              <a:t>eine Einkaufstour </a:t>
            </a:r>
            <a:r>
              <a:rPr lang="de-DE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gemacht</a:t>
            </a:r>
            <a:r>
              <a:rPr lang="de-DE" b="1" dirty="0">
                <a:latin typeface="Comic Sans MS" panose="030F0702030302020204" pitchFamily="66" charset="0"/>
              </a:rPr>
              <a:t> .</a:t>
            </a:r>
          </a:p>
          <a:p>
            <a:pPr marL="0" indent="0">
              <a:buNone/>
            </a:pPr>
            <a:endParaRPr lang="de-DE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b="1" dirty="0">
                <a:latin typeface="Comic Sans MS" panose="030F0702030302020204" pitchFamily="66" charset="0"/>
              </a:rPr>
              <a:t>                                                            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670050" y="2530077"/>
            <a:ext cx="2413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166816" y="2530077"/>
            <a:ext cx="3302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F484E-6276-B106-7056-7B67E3D7BD65}"/>
              </a:ext>
            </a:extLst>
          </p:cNvPr>
          <p:cNvSpPr txBox="1"/>
          <p:nvPr/>
        </p:nvSpPr>
        <p:spPr>
          <a:xfrm>
            <a:off x="1047750" y="3271184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mic Sans MS" panose="030F0702030302020204" pitchFamily="66" charset="0"/>
              </a:rPr>
              <a:t>  Hilfsverb</a:t>
            </a:r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C4586-21A9-B029-6F57-A946681AF719}"/>
              </a:ext>
            </a:extLst>
          </p:cNvPr>
          <p:cNvSpPr txBox="1"/>
          <p:nvPr/>
        </p:nvSpPr>
        <p:spPr>
          <a:xfrm>
            <a:off x="5334966" y="3244334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mic Sans MS" panose="030F0702030302020204" pitchFamily="66" charset="0"/>
              </a:rPr>
              <a:t> Perfekt am Ende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8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3100" y="1263297"/>
            <a:ext cx="10394707" cy="2038703"/>
          </a:xfrm>
        </p:spPr>
        <p:txBody>
          <a:bodyPr>
            <a:normAutofit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Lila </a:t>
            </a:r>
            <a:r>
              <a:rPr lang="de-DE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geht</a:t>
            </a:r>
            <a:r>
              <a:rPr lang="de-DE" dirty="0">
                <a:latin typeface="Comic Sans MS" panose="030F0702030302020204" pitchFamily="66" charset="0"/>
              </a:rPr>
              <a:t> heute ins Kino.</a:t>
            </a:r>
          </a:p>
          <a:p>
            <a:endParaRPr lang="de-DE" dirty="0">
              <a:latin typeface="Comic Sans MS" panose="030F0702030302020204" pitchFamily="66" charset="0"/>
            </a:endParaRPr>
          </a:p>
          <a:p>
            <a:r>
              <a:rPr lang="de-DE" dirty="0">
                <a:latin typeface="Comic Sans MS" panose="030F0702030302020204" pitchFamily="66" charset="0"/>
              </a:rPr>
              <a:t>Lila </a:t>
            </a:r>
            <a:r>
              <a:rPr lang="de-DE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ist</a:t>
            </a:r>
            <a:r>
              <a:rPr lang="de-DE" dirty="0">
                <a:latin typeface="Comic Sans MS" panose="030F0702030302020204" pitchFamily="66" charset="0"/>
              </a:rPr>
              <a:t> vorgestern ins Kino </a:t>
            </a:r>
            <a:r>
              <a:rPr lang="de-DE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gegangen</a:t>
            </a:r>
            <a:r>
              <a:rPr lang="de-DE" dirty="0">
                <a:latin typeface="Comic Sans MS" panose="030F0702030302020204" pitchFamily="66" charset="0"/>
              </a:rPr>
              <a:t> .</a:t>
            </a:r>
          </a:p>
          <a:p>
            <a:pPr marL="0" indent="0">
              <a:buNone/>
            </a:pPr>
            <a:r>
              <a:rPr lang="de-DE" b="1" dirty="0">
                <a:latin typeface="Comic Sans MS" panose="030F0702030302020204" pitchFamily="66" charset="0"/>
              </a:rPr>
              <a:t> 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828800" y="2946400"/>
            <a:ext cx="203200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768853" y="2984500"/>
            <a:ext cx="203200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8A3DC7-F3EA-A3B8-35C0-D74F277F2A71}"/>
              </a:ext>
            </a:extLst>
          </p:cNvPr>
          <p:cNvSpPr txBox="1"/>
          <p:nvPr/>
        </p:nvSpPr>
        <p:spPr>
          <a:xfrm>
            <a:off x="800100" y="431800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rgbClr val="FF0000"/>
                </a:solidFill>
                <a:latin typeface="Aptos Display" panose="020B0004020202020204" pitchFamily="34" charset="0"/>
              </a:rPr>
              <a:t>Perfekt mit sein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F3632-4DBD-D1CD-2D25-F8949D6373A6}"/>
              </a:ext>
            </a:extLst>
          </p:cNvPr>
          <p:cNvSpPr txBox="1"/>
          <p:nvPr/>
        </p:nvSpPr>
        <p:spPr>
          <a:xfrm>
            <a:off x="1066800" y="3556001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mic Sans MS" panose="030F0702030302020204" pitchFamily="66" charset="0"/>
              </a:rPr>
              <a:t>  Hilfsverb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424AA-4ADB-F76B-80B0-3028A4E840CD}"/>
              </a:ext>
            </a:extLst>
          </p:cNvPr>
          <p:cNvSpPr txBox="1"/>
          <p:nvPr/>
        </p:nvSpPr>
        <p:spPr>
          <a:xfrm>
            <a:off x="4933950" y="3556001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mic Sans MS" panose="030F0702030302020204" pitchFamily="66" charset="0"/>
              </a:rPr>
              <a:t> Perfekt am Ende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86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" y="597379"/>
            <a:ext cx="10394707" cy="806804"/>
          </a:xfrm>
        </p:spPr>
        <p:txBody>
          <a:bodyPr>
            <a:normAutofit/>
          </a:bodyPr>
          <a:lstStyle/>
          <a:p>
            <a:r>
              <a:rPr lang="de-DE" b="1" u="sng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Verben mit haben</a:t>
            </a:r>
            <a:endParaRPr lang="de-DE" b="1" u="sng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764A6-B43E-2949-0F39-2DF742FD312F}"/>
              </a:ext>
            </a:extLst>
          </p:cNvPr>
          <p:cNvSpPr txBox="1"/>
          <p:nvPr/>
        </p:nvSpPr>
        <p:spPr>
          <a:xfrm>
            <a:off x="692393" y="739171"/>
            <a:ext cx="1219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+t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67C7DB-A977-FF76-1CE1-50DD8D8AD853}"/>
              </a:ext>
            </a:extLst>
          </p:cNvPr>
          <p:cNvSpPr txBox="1"/>
          <p:nvPr/>
        </p:nvSpPr>
        <p:spPr>
          <a:xfrm>
            <a:off x="692393" y="1404183"/>
            <a:ext cx="4042893" cy="2362185"/>
          </a:xfrm>
          <a:prstGeom prst="rect">
            <a:avLst/>
          </a:prstGeom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spielen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….     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spielt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lachen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…      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lacht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lernen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…     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lernt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machen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…   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macht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fotografieren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…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fotografiert</a:t>
            </a:r>
            <a:endParaRPr lang="en-US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61F5F0-F4A7-4212-E941-17F8A07155C7}"/>
              </a:ext>
            </a:extLst>
          </p:cNvPr>
          <p:cNvSpPr txBox="1"/>
          <p:nvPr/>
        </p:nvSpPr>
        <p:spPr>
          <a:xfrm>
            <a:off x="7442443" y="769948"/>
            <a:ext cx="1219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ge+en</a:t>
            </a:r>
            <a:endParaRPr lang="en-US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B08383-D490-4225-3B81-56D2D42DEEF7}"/>
              </a:ext>
            </a:extLst>
          </p:cNvPr>
          <p:cNvSpPr txBox="1"/>
          <p:nvPr/>
        </p:nvSpPr>
        <p:spPr>
          <a:xfrm>
            <a:off x="6997700" y="1524000"/>
            <a:ext cx="3721100" cy="1785104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sprechen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…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sprochen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lesen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….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lesen</a:t>
            </a:r>
            <a:endParaRPr lang="en-US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Schlafen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….. 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schlafen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861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CD3C-6360-D546-08CB-14A47DF9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1" y="406401"/>
            <a:ext cx="3886199" cy="660399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Verben mit Sein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C4CC3-7DCD-3808-719F-0ABF4FF48117}"/>
              </a:ext>
            </a:extLst>
          </p:cNvPr>
          <p:cNvSpPr txBox="1"/>
          <p:nvPr/>
        </p:nvSpPr>
        <p:spPr>
          <a:xfrm>
            <a:off x="546101" y="1132217"/>
            <a:ext cx="4042893" cy="4593565"/>
          </a:xfrm>
          <a:prstGeom prst="rect">
            <a:avLst/>
          </a:prstGeom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reiten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….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ritten</a:t>
            </a:r>
            <a:endParaRPr lang="en-US" sz="20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laufen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…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laufen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gehen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…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gangen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bleiben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…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blieben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kommen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…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kommen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schwimmen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..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schwommen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69E84-2968-70F5-AB38-22FF967B8D50}"/>
              </a:ext>
            </a:extLst>
          </p:cNvPr>
          <p:cNvSpPr txBox="1"/>
          <p:nvPr/>
        </p:nvSpPr>
        <p:spPr>
          <a:xfrm>
            <a:off x="5359400" y="1404183"/>
            <a:ext cx="3721100" cy="1323439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fahren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…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gefahren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fliegen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….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flogen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973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32DB9-A343-2541-E1BC-FD865857B3CE}"/>
              </a:ext>
            </a:extLst>
          </p:cNvPr>
          <p:cNvSpPr txBox="1"/>
          <p:nvPr/>
        </p:nvSpPr>
        <p:spPr>
          <a:xfrm>
            <a:off x="444500" y="292100"/>
            <a:ext cx="392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Aptos Display" panose="020B0004020202020204" pitchFamily="34" charset="0"/>
              </a:rPr>
              <a:t>Übung 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213D6-9A38-D4A9-F93F-31FEF31D8C6B}"/>
              </a:ext>
            </a:extLst>
          </p:cNvPr>
          <p:cNvSpPr txBox="1"/>
          <p:nvPr/>
        </p:nvSpPr>
        <p:spPr>
          <a:xfrm>
            <a:off x="444500" y="838200"/>
            <a:ext cx="9207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ptos Display" panose="020B0004020202020204" pitchFamily="34" charset="0"/>
              </a:rPr>
              <a:t>1- Ich bin ein Pferd   ------------------------                                      ( reiten )  </a:t>
            </a:r>
          </a:p>
          <a:p>
            <a:endParaRPr lang="de-DE" dirty="0">
              <a:latin typeface="Aptos Display" panose="020B0004020202020204" pitchFamily="34" charset="0"/>
            </a:endParaRPr>
          </a:p>
          <a:p>
            <a:r>
              <a:rPr lang="de-DE" dirty="0">
                <a:latin typeface="Aptos Display" panose="020B0004020202020204" pitchFamily="34" charset="0"/>
              </a:rPr>
              <a:t>2- Wann hast du ................................................?                             ( schlafen ) </a:t>
            </a:r>
          </a:p>
          <a:p>
            <a:endParaRPr lang="de-DE" dirty="0">
              <a:latin typeface="Aptos Display" panose="020B0004020202020204" pitchFamily="34" charset="0"/>
            </a:endParaRPr>
          </a:p>
          <a:p>
            <a:r>
              <a:rPr lang="de-DE" dirty="0">
                <a:latin typeface="Aptos Display" panose="020B0004020202020204" pitchFamily="34" charset="0"/>
              </a:rPr>
              <a:t>3- Petra ist gut .............................................                                       ( schwimmen ) </a:t>
            </a:r>
          </a:p>
          <a:p>
            <a:endParaRPr lang="de-DE" dirty="0">
              <a:latin typeface="Aptos Display" panose="020B0004020202020204" pitchFamily="34" charset="0"/>
            </a:endParaRPr>
          </a:p>
          <a:p>
            <a:r>
              <a:rPr lang="de-DE" dirty="0">
                <a:latin typeface="Aptos Display" panose="020B0004020202020204" pitchFamily="34" charset="0"/>
              </a:rPr>
              <a:t>4-Bist du in den Ferien nach England ----------------------- ?      ( fliegn )</a:t>
            </a:r>
          </a:p>
          <a:p>
            <a:endParaRPr lang="de-DE" dirty="0">
              <a:latin typeface="Aptos Display" panose="020B0004020202020204" pitchFamily="34" charset="0"/>
            </a:endParaRPr>
          </a:p>
          <a:p>
            <a:r>
              <a:rPr lang="de-DE" dirty="0">
                <a:latin typeface="Aptos Display" panose="020B0004020202020204" pitchFamily="34" charset="0"/>
              </a:rPr>
              <a:t>5- Mein Freund hat zu viele Aktivitäten ............................             ( machen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91499-DCB5-3048-1441-F00C0C53CBB4}"/>
              </a:ext>
            </a:extLst>
          </p:cNvPr>
          <p:cNvSpPr txBox="1"/>
          <p:nvPr/>
        </p:nvSpPr>
        <p:spPr>
          <a:xfrm>
            <a:off x="330200" y="3541533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solidFill>
                  <a:srgbClr val="FF0000"/>
                </a:solidFill>
                <a:latin typeface="Aptos Display" panose="020B0004020202020204" pitchFamily="34" charset="0"/>
              </a:rPr>
              <a:t>Übung 2   haben / sien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182E0-9B80-A4B5-131E-CD8FDB655ACB}"/>
              </a:ext>
            </a:extLst>
          </p:cNvPr>
          <p:cNvSpPr txBox="1"/>
          <p:nvPr/>
        </p:nvSpPr>
        <p:spPr>
          <a:xfrm>
            <a:off x="203200" y="3913840"/>
            <a:ext cx="6870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ptos Display" panose="020B0004020202020204" pitchFamily="34" charset="0"/>
              </a:rPr>
              <a:t>1- Hala ............................... ein Buch gelesen.</a:t>
            </a:r>
          </a:p>
          <a:p>
            <a:endParaRPr lang="de-DE" dirty="0">
              <a:latin typeface="Aptos Display" panose="020B0004020202020204" pitchFamily="34" charset="0"/>
            </a:endParaRPr>
          </a:p>
          <a:p>
            <a:r>
              <a:rPr lang="de-DE" dirty="0">
                <a:latin typeface="Aptos Display" panose="020B0004020202020204" pitchFamily="34" charset="0"/>
              </a:rPr>
              <a:t>2- ................... du zu Hause geblieben ?</a:t>
            </a:r>
          </a:p>
          <a:p>
            <a:endParaRPr lang="de-DE" dirty="0">
              <a:latin typeface="Aptos Display" panose="020B0004020202020204" pitchFamily="34" charset="0"/>
            </a:endParaRPr>
          </a:p>
          <a:p>
            <a:r>
              <a:rPr lang="de-DE" dirty="0">
                <a:latin typeface="Aptos Display" panose="020B0004020202020204" pitchFamily="34" charset="0"/>
              </a:rPr>
              <a:t>3- Ich ................................ viel gelacht.</a:t>
            </a:r>
          </a:p>
          <a:p>
            <a:endParaRPr lang="de-DE" dirty="0">
              <a:latin typeface="Aptos Display" panose="020B0004020202020204" pitchFamily="34" charset="0"/>
            </a:endParaRPr>
          </a:p>
          <a:p>
            <a:r>
              <a:rPr lang="de-DE" dirty="0">
                <a:latin typeface="Aptos Display" panose="020B0004020202020204" pitchFamily="34" charset="0"/>
              </a:rPr>
              <a:t>4- Er ................................ um 10 Uhr gekommen.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8B0DD-F0F3-76D6-6BAF-505F9841AB38}"/>
              </a:ext>
            </a:extLst>
          </p:cNvPr>
          <p:cNvSpPr txBox="1"/>
          <p:nvPr/>
        </p:nvSpPr>
        <p:spPr>
          <a:xfrm>
            <a:off x="4140200" y="27068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ptos Display" panose="020B0004020202020204" pitchFamily="34" charset="0"/>
              </a:rPr>
              <a:t>gemacht.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F5FBE-094E-ABFE-C977-1D692B3B7F66}"/>
              </a:ext>
            </a:extLst>
          </p:cNvPr>
          <p:cNvSpPr txBox="1"/>
          <p:nvPr/>
        </p:nvSpPr>
        <p:spPr>
          <a:xfrm>
            <a:off x="2489200" y="118592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ptos Display" panose="020B0004020202020204" pitchFamily="34" charset="0"/>
              </a:rPr>
              <a:t>geschlafen</a:t>
            </a:r>
            <a:r>
              <a:rPr lang="de-DE" dirty="0">
                <a:solidFill>
                  <a:srgbClr val="FF0000"/>
                </a:solidFill>
                <a:latin typeface="Aptos Display" panose="020B00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F26DBE-72F6-745D-E8AF-3C5BECB8CC39}"/>
              </a:ext>
            </a:extLst>
          </p:cNvPr>
          <p:cNvSpPr txBox="1"/>
          <p:nvPr/>
        </p:nvSpPr>
        <p:spPr>
          <a:xfrm>
            <a:off x="2489200" y="1701251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ptos Display" panose="020B0004020202020204" pitchFamily="34" charset="0"/>
              </a:rPr>
              <a:t>geschwommen.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BC73F-B9F3-3B3C-A6DA-EDDE7A6EB86F}"/>
              </a:ext>
            </a:extLst>
          </p:cNvPr>
          <p:cNvSpPr txBox="1"/>
          <p:nvPr/>
        </p:nvSpPr>
        <p:spPr>
          <a:xfrm>
            <a:off x="3987800" y="221657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ptos Display" panose="020B0004020202020204" pitchFamily="34" charset="0"/>
              </a:rPr>
              <a:t>geflogen.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DAA4A9-FA7E-451E-0A29-70A487CCCEC4}"/>
              </a:ext>
            </a:extLst>
          </p:cNvPr>
          <p:cNvSpPr txBox="1"/>
          <p:nvPr/>
        </p:nvSpPr>
        <p:spPr>
          <a:xfrm>
            <a:off x="2692400" y="74692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ptos Display" panose="020B0004020202020204" pitchFamily="34" charset="0"/>
              </a:rPr>
              <a:t>geritten.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1B619-87EC-617D-9920-E32238965EC6}"/>
              </a:ext>
            </a:extLst>
          </p:cNvPr>
          <p:cNvSpPr txBox="1"/>
          <p:nvPr/>
        </p:nvSpPr>
        <p:spPr>
          <a:xfrm>
            <a:off x="1244600" y="3834017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Aptos Display" panose="020B0004020202020204" pitchFamily="34" charset="0"/>
              </a:rPr>
              <a:t>hat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01024C-9313-90B9-00BA-B4B388E744D1}"/>
              </a:ext>
            </a:extLst>
          </p:cNvPr>
          <p:cNvSpPr txBox="1"/>
          <p:nvPr/>
        </p:nvSpPr>
        <p:spPr>
          <a:xfrm>
            <a:off x="647700" y="422777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Aptos Display" panose="020B0004020202020204" pitchFamily="34" charset="0"/>
              </a:rPr>
              <a:t>bist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058A9C-A729-16AF-87CF-1B2F1B48AEE0}"/>
              </a:ext>
            </a:extLst>
          </p:cNvPr>
          <p:cNvSpPr txBox="1"/>
          <p:nvPr/>
        </p:nvSpPr>
        <p:spPr>
          <a:xfrm>
            <a:off x="990600" y="479703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Aptos Display" panose="020B0004020202020204" pitchFamily="34" charset="0"/>
              </a:rPr>
              <a:t>habe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0B94B-5D04-0FFA-14AD-7A28844C5E96}"/>
              </a:ext>
            </a:extLst>
          </p:cNvPr>
          <p:cNvSpPr txBox="1"/>
          <p:nvPr/>
        </p:nvSpPr>
        <p:spPr>
          <a:xfrm>
            <a:off x="958850" y="536629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Aptos Display" panose="020B0004020202020204" pitchFamily="34" charset="0"/>
              </a:rPr>
              <a:t>ist</a:t>
            </a:r>
          </a:p>
        </p:txBody>
      </p:sp>
    </p:spTree>
    <p:extLst>
      <p:ext uri="{BB962C8B-B14F-4D97-AF65-F5344CB8AC3E}">
        <p14:creationId xmlns:p14="http://schemas.microsoft.com/office/powerpoint/2010/main" val="15898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2D7E-43E1-669D-0C93-43FBEB87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559201"/>
          </a:xfrm>
        </p:spPr>
        <p:txBody>
          <a:bodyPr>
            <a:normAutofit fontScale="90000"/>
          </a:bodyPr>
          <a:lstStyle/>
          <a:p>
            <a:r>
              <a:rPr lang="en-US" dirty="0"/>
              <a:t>Concept Check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A7CA0-DC63-C316-94C1-D08622436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7400" y="980729"/>
            <a:ext cx="7783016" cy="180019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098" name="Picture 2" descr="Voting Concept. Check Box and Red Question Sign Stock Illustration -  Illustration of ballot, design: 77704770">
            <a:extLst>
              <a:ext uri="{FF2B5EF4-FFF2-40B4-BE49-F238E27FC236}">
                <a16:creationId xmlns:a16="http://schemas.microsoft.com/office/drawing/2014/main" id="{E80ED3C2-75E8-0131-D17D-CA65B42F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21627"/>
            <a:ext cx="1781944" cy="15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AF0B51-0129-9FEC-0DBC-E757496C6E36}"/>
              </a:ext>
            </a:extLst>
          </p:cNvPr>
          <p:cNvSpPr txBox="1"/>
          <p:nvPr/>
        </p:nvSpPr>
        <p:spPr>
          <a:xfrm>
            <a:off x="1919536" y="2204864"/>
            <a:ext cx="7783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Arbeitsbuch</a:t>
            </a:r>
            <a:r>
              <a:rPr lang="en-US" dirty="0"/>
              <a:t> : S. 8 </a:t>
            </a:r>
            <a:r>
              <a:rPr lang="de-DE" dirty="0"/>
              <a:t>Übung 5b</a:t>
            </a:r>
          </a:p>
          <a:p>
            <a:endParaRPr lang="de-DE" dirty="0"/>
          </a:p>
          <a:p>
            <a:r>
              <a:rPr lang="de-DE" dirty="0">
                <a:hlinkClick r:id="rId3"/>
              </a:rPr>
              <a:t>https://www.liveworksheets.com/w/de/deutsch-als-fremdsprache-daf/248333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546015"/>
      </p:ext>
    </p:extLst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Extra Linke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https://wordwall.net/ar/resource/2506659/njema%c4%8dki-jezik/perfekt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  <a:hlinkClick r:id="rId3"/>
              </a:rPr>
              <a:t>https://wordwall.net/ar/resource/1193235/njema%c4%8dki-jezik/wie-lauten-die-s%c3%a4tze-im-perfekt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31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308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Algerian</vt:lpstr>
      <vt:lpstr>Aptos Display</vt:lpstr>
      <vt:lpstr>Arial</vt:lpstr>
      <vt:lpstr>Comic Sans MS</vt:lpstr>
      <vt:lpstr>Impact</vt:lpstr>
      <vt:lpstr>Main Event</vt:lpstr>
      <vt:lpstr>Das Perfekt </vt:lpstr>
      <vt:lpstr>Wie bildt man Satz im Perfekt ?</vt:lpstr>
      <vt:lpstr>Wie benutzt man das Perfekt ?</vt:lpstr>
      <vt:lpstr>PowerPoint Presentation</vt:lpstr>
      <vt:lpstr>PowerPoint Presentation</vt:lpstr>
      <vt:lpstr>Verben mit Sein</vt:lpstr>
      <vt:lpstr>PowerPoint Presentation</vt:lpstr>
      <vt:lpstr>Concept Check     </vt:lpstr>
      <vt:lpstr>Extra Linke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Perfekt</dc:title>
  <dc:creator>Mona</dc:creator>
  <cp:lastModifiedBy>HP</cp:lastModifiedBy>
  <cp:revision>14</cp:revision>
  <dcterms:created xsi:type="dcterms:W3CDTF">2021-05-25T12:25:50Z</dcterms:created>
  <dcterms:modified xsi:type="dcterms:W3CDTF">2023-09-26T10:36:48Z</dcterms:modified>
</cp:coreProperties>
</file>