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6" r:id="rId7"/>
    <p:sldId id="265" r:id="rId8"/>
    <p:sldId id="267" r:id="rId9"/>
    <p:sldId id="268" r:id="rId10"/>
    <p:sldId id="269" r:id="rId11"/>
    <p:sldId id="270" r:id="rId12"/>
    <p:sldId id="259" r:id="rId13"/>
    <p:sldId id="262" r:id="rId14"/>
    <p:sldId id="263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F5B0D-6B62-41F3-9CDF-A9EDE93604C4}" v="969" dt="2020-09-28T09:36:36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1951B-6640-42C9-8BC0-4F302EBA17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3FB59B-22F6-46DC-B721-AD77E621F90D}">
      <dgm:prSet/>
      <dgm:spPr/>
      <dgm:t>
        <a:bodyPr/>
        <a:lstStyle/>
        <a:p>
          <a:r>
            <a:rPr lang="en-US" b="1" dirty="0"/>
            <a:t>Relative pronouns can be used to begin a relative clause, which is also “dependent” and can be used in a complex sentence.</a:t>
          </a:r>
          <a:endParaRPr lang="en-US" dirty="0"/>
        </a:p>
      </dgm:t>
    </dgm:pt>
    <dgm:pt modelId="{EF723511-BD28-43EE-BBB9-0DA7E0BB5550}" type="parTrans" cxnId="{0F080B65-F175-4D34-AC24-595A7D0C40A9}">
      <dgm:prSet/>
      <dgm:spPr/>
      <dgm:t>
        <a:bodyPr/>
        <a:lstStyle/>
        <a:p>
          <a:endParaRPr lang="en-US"/>
        </a:p>
      </dgm:t>
    </dgm:pt>
    <dgm:pt modelId="{2AC5AFB4-2627-465B-878B-4BE3855627AE}" type="sibTrans" cxnId="{0F080B65-F175-4D34-AC24-595A7D0C40A9}">
      <dgm:prSet/>
      <dgm:spPr/>
      <dgm:t>
        <a:bodyPr/>
        <a:lstStyle/>
        <a:p>
          <a:endParaRPr lang="en-US"/>
        </a:p>
      </dgm:t>
    </dgm:pt>
    <dgm:pt modelId="{2E0ADBBF-1D68-4406-9F38-48B87430600F}">
      <dgm:prSet/>
      <dgm:spPr/>
      <dgm:t>
        <a:bodyPr/>
        <a:lstStyle/>
        <a:p>
          <a:r>
            <a:rPr lang="en-US" b="1" dirty="0"/>
            <a:t>Ex: My uncle, </a:t>
          </a:r>
          <a:r>
            <a:rPr lang="en-US" b="1" dirty="0">
              <a:highlight>
                <a:srgbClr val="00FF00"/>
              </a:highlight>
            </a:rPr>
            <a:t>who plays for the Houston Astros</a:t>
          </a:r>
          <a:r>
            <a:rPr lang="en-US" b="1" dirty="0"/>
            <a:t>, is coming to visit this week.</a:t>
          </a:r>
          <a:endParaRPr lang="en-US" dirty="0"/>
        </a:p>
      </dgm:t>
    </dgm:pt>
    <dgm:pt modelId="{744EFB52-75D4-4D45-AE36-B3BE9C5EB629}" type="parTrans" cxnId="{78381BED-4DC6-4689-B386-50F5A68D97C8}">
      <dgm:prSet/>
      <dgm:spPr/>
      <dgm:t>
        <a:bodyPr/>
        <a:lstStyle/>
        <a:p>
          <a:endParaRPr lang="en-US"/>
        </a:p>
      </dgm:t>
    </dgm:pt>
    <dgm:pt modelId="{D11FF6DD-CF87-49BD-ACFA-99A172DBC120}" type="sibTrans" cxnId="{78381BED-4DC6-4689-B386-50F5A68D97C8}">
      <dgm:prSet/>
      <dgm:spPr/>
      <dgm:t>
        <a:bodyPr/>
        <a:lstStyle/>
        <a:p>
          <a:endParaRPr lang="en-US"/>
        </a:p>
      </dgm:t>
    </dgm:pt>
    <dgm:pt modelId="{9F5D61AF-B30E-40F5-A117-920CE234FFB8}" type="pres">
      <dgm:prSet presAssocID="{52C1951B-6640-42C9-8BC0-4F302EBA17B2}" presName="linear" presStyleCnt="0">
        <dgm:presLayoutVars>
          <dgm:animLvl val="lvl"/>
          <dgm:resizeHandles val="exact"/>
        </dgm:presLayoutVars>
      </dgm:prSet>
      <dgm:spPr/>
    </dgm:pt>
    <dgm:pt modelId="{23D26910-D69F-4D6C-9CA5-695B639618F8}" type="pres">
      <dgm:prSet presAssocID="{EF3FB59B-22F6-46DC-B721-AD77E621F9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C06DB1-D824-4A46-9CD4-764584FBDD98}" type="pres">
      <dgm:prSet presAssocID="{2AC5AFB4-2627-465B-878B-4BE3855627AE}" presName="spacer" presStyleCnt="0"/>
      <dgm:spPr/>
    </dgm:pt>
    <dgm:pt modelId="{525B5979-00B9-4B26-A17F-FEE9EB54F1B1}" type="pres">
      <dgm:prSet presAssocID="{2E0ADBBF-1D68-4406-9F38-48B8743060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F080B65-F175-4D34-AC24-595A7D0C40A9}" srcId="{52C1951B-6640-42C9-8BC0-4F302EBA17B2}" destId="{EF3FB59B-22F6-46DC-B721-AD77E621F90D}" srcOrd="0" destOrd="0" parTransId="{EF723511-BD28-43EE-BBB9-0DA7E0BB5550}" sibTransId="{2AC5AFB4-2627-465B-878B-4BE3855627AE}"/>
    <dgm:cxn modelId="{9CA20C6B-1203-4C03-94CA-88925EDB9F1D}" type="presOf" srcId="{52C1951B-6640-42C9-8BC0-4F302EBA17B2}" destId="{9F5D61AF-B30E-40F5-A117-920CE234FFB8}" srcOrd="0" destOrd="0" presId="urn:microsoft.com/office/officeart/2005/8/layout/vList2"/>
    <dgm:cxn modelId="{535374C6-EC93-4A7C-BDEC-8233BE0244D0}" type="presOf" srcId="{2E0ADBBF-1D68-4406-9F38-48B87430600F}" destId="{525B5979-00B9-4B26-A17F-FEE9EB54F1B1}" srcOrd="0" destOrd="0" presId="urn:microsoft.com/office/officeart/2005/8/layout/vList2"/>
    <dgm:cxn modelId="{F5914CDC-6A65-4A68-ACC7-FAB76953B20F}" type="presOf" srcId="{EF3FB59B-22F6-46DC-B721-AD77E621F90D}" destId="{23D26910-D69F-4D6C-9CA5-695B639618F8}" srcOrd="0" destOrd="0" presId="urn:microsoft.com/office/officeart/2005/8/layout/vList2"/>
    <dgm:cxn modelId="{78381BED-4DC6-4689-B386-50F5A68D97C8}" srcId="{52C1951B-6640-42C9-8BC0-4F302EBA17B2}" destId="{2E0ADBBF-1D68-4406-9F38-48B87430600F}" srcOrd="1" destOrd="0" parTransId="{744EFB52-75D4-4D45-AE36-B3BE9C5EB629}" sibTransId="{D11FF6DD-CF87-49BD-ACFA-99A172DBC120}"/>
    <dgm:cxn modelId="{F09CEF97-BE23-4560-9CD8-B9A3A63BEB94}" type="presParOf" srcId="{9F5D61AF-B30E-40F5-A117-920CE234FFB8}" destId="{23D26910-D69F-4D6C-9CA5-695B639618F8}" srcOrd="0" destOrd="0" presId="urn:microsoft.com/office/officeart/2005/8/layout/vList2"/>
    <dgm:cxn modelId="{6AA27A19-4564-41C7-BE98-4B1D77731CC9}" type="presParOf" srcId="{9F5D61AF-B30E-40F5-A117-920CE234FFB8}" destId="{FDC06DB1-D824-4A46-9CD4-764584FBDD98}" srcOrd="1" destOrd="0" presId="urn:microsoft.com/office/officeart/2005/8/layout/vList2"/>
    <dgm:cxn modelId="{A2738341-68A8-408B-A73D-830FFB74DFAD}" type="presParOf" srcId="{9F5D61AF-B30E-40F5-A117-920CE234FFB8}" destId="{525B5979-00B9-4B26-A17F-FEE9EB54F1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6910-D69F-4D6C-9CA5-695B639618F8}">
      <dsp:nvSpPr>
        <dsp:cNvPr id="0" name=""/>
        <dsp:cNvSpPr/>
      </dsp:nvSpPr>
      <dsp:spPr>
        <a:xfrm>
          <a:off x="0" y="108680"/>
          <a:ext cx="7152866" cy="3116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Relative pronouns can be used to begin a relative clause, which is also “dependent” and can be used in a complex sentence.</a:t>
          </a:r>
          <a:endParaRPr lang="en-US" sz="3600" kern="1200" dirty="0"/>
        </a:p>
      </dsp:txBody>
      <dsp:txXfrm>
        <a:off x="152153" y="260833"/>
        <a:ext cx="6848560" cy="2812573"/>
      </dsp:txXfrm>
    </dsp:sp>
    <dsp:sp modelId="{525B5979-00B9-4B26-A17F-FEE9EB54F1B1}">
      <dsp:nvSpPr>
        <dsp:cNvPr id="0" name=""/>
        <dsp:cNvSpPr/>
      </dsp:nvSpPr>
      <dsp:spPr>
        <a:xfrm>
          <a:off x="0" y="3329240"/>
          <a:ext cx="7152866" cy="3116879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Ex: My uncle, </a:t>
          </a:r>
          <a:r>
            <a:rPr lang="en-US" sz="3600" b="1" kern="1200" dirty="0">
              <a:highlight>
                <a:srgbClr val="00FF00"/>
              </a:highlight>
            </a:rPr>
            <a:t>who plays for the Houston Astros</a:t>
          </a:r>
          <a:r>
            <a:rPr lang="en-US" sz="3600" b="1" kern="1200" dirty="0"/>
            <a:t>, is coming to visit this week.</a:t>
          </a:r>
          <a:endParaRPr lang="en-US" sz="3600" kern="1200" dirty="0"/>
        </a:p>
      </dsp:txBody>
      <dsp:txXfrm>
        <a:off x="152153" y="3481393"/>
        <a:ext cx="6848560" cy="281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279" y="1918424"/>
            <a:ext cx="10656498" cy="1825096"/>
          </a:xfrm>
        </p:spPr>
        <p:txBody>
          <a:bodyPr>
            <a:noAutofit/>
          </a:bodyPr>
          <a:lstStyle/>
          <a:p>
            <a:r>
              <a:rPr lang="en-US" sz="8000" b="1" i="1" dirty="0">
                <a:solidFill>
                  <a:srgbClr val="FF0000"/>
                </a:solidFill>
              </a:rPr>
              <a:t>Complex sentences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9957B-1864-413C-9242-4402919A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1" y="1685222"/>
            <a:ext cx="11811229" cy="32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88956-19B9-40DA-ABC4-7052253A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5" y="1204288"/>
            <a:ext cx="11776277" cy="41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FC806-AD3B-441B-AF68-BC4F5659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Relative pronouns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823195A-6137-41A0-A706-86D830089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14916"/>
              </p:ext>
            </p:extLst>
          </p:nvPr>
        </p:nvGraphicFramePr>
        <p:xfrm>
          <a:off x="4718756" y="171031"/>
          <a:ext cx="7152866" cy="655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70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D32E-B69A-4D37-AB1F-35BF1095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713" y="41931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Essential clauses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8901-6AA7-4501-BC58-92A23C12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43" y="1490069"/>
            <a:ext cx="11553645" cy="3894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a typeface="+mn-lt"/>
                <a:cs typeface="+mn-lt"/>
              </a:rPr>
              <a:t>Do not use commas</a:t>
            </a:r>
            <a:r>
              <a:rPr lang="en-US" sz="4000" dirty="0">
                <a:ea typeface="+mn-lt"/>
                <a:cs typeface="+mn-lt"/>
              </a:rPr>
              <a:t> with </a:t>
            </a:r>
            <a:r>
              <a:rPr lang="en-US" sz="4000" b="1" i="1" dirty="0">
                <a:ea typeface="+mn-lt"/>
                <a:cs typeface="+mn-lt"/>
              </a:rPr>
              <a:t>essential (important) </a:t>
            </a:r>
            <a:r>
              <a:rPr lang="en-US" sz="4000" dirty="0">
                <a:ea typeface="+mn-lt"/>
                <a:cs typeface="+mn-lt"/>
              </a:rPr>
              <a:t>clauses.</a:t>
            </a:r>
            <a:endParaRPr lang="en-US" sz="4000" dirty="0"/>
          </a:p>
          <a:p>
            <a:endParaRPr lang="en-US" sz="4000" dirty="0">
              <a:ea typeface="+mn-lt"/>
              <a:cs typeface="+mn-lt"/>
            </a:endParaRPr>
          </a:p>
          <a:p>
            <a:r>
              <a:rPr lang="en-US" sz="4000" dirty="0">
                <a:ea typeface="+mn-lt"/>
                <a:cs typeface="+mn-lt"/>
              </a:rPr>
              <a:t>Clauses beginning with </a:t>
            </a:r>
            <a:r>
              <a:rPr lang="en-US" sz="4000" b="1" i="1" dirty="0">
                <a:solidFill>
                  <a:schemeClr val="accent1"/>
                </a:solidFill>
                <a:highlight>
                  <a:srgbClr val="FFFF00"/>
                </a:highlight>
                <a:ea typeface="+mn-lt"/>
                <a:cs typeface="+mn-lt"/>
              </a:rPr>
              <a:t>that</a:t>
            </a:r>
            <a:r>
              <a:rPr lang="en-US" sz="4000" b="1" dirty="0">
                <a:solidFill>
                  <a:schemeClr val="accent1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4000" dirty="0">
                <a:ea typeface="+mn-lt"/>
                <a:cs typeface="+mn-lt"/>
              </a:rPr>
              <a:t>should be essential.</a:t>
            </a:r>
            <a:endParaRPr lang="en-US" sz="4000" dirty="0"/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B050"/>
                </a:solidFill>
                <a:ea typeface="+mn-lt"/>
                <a:cs typeface="+mn-lt"/>
              </a:rPr>
              <a:t>Ex: The classes 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that I’m taking this semester</a:t>
            </a:r>
            <a:r>
              <a:rPr lang="en-US" sz="4000" b="1" dirty="0">
                <a:solidFill>
                  <a:srgbClr val="00B050"/>
                </a:solidFill>
                <a:ea typeface="+mn-lt"/>
                <a:cs typeface="+mn-lt"/>
              </a:rPr>
              <a:t> are Reading and English</a:t>
            </a:r>
            <a:r>
              <a:rPr lang="en-US" sz="4000" dirty="0">
                <a:solidFill>
                  <a:srgbClr val="00B050"/>
                </a:solidFill>
                <a:ea typeface="+mn-lt"/>
                <a:cs typeface="+mn-lt"/>
              </a:rPr>
              <a:t>.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6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4E09-15BB-4CCC-A0A6-45555A4C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75" y="505581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Non-essential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BBFB2-F2FC-4B8C-8E83-C51DCBBF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9" y="1734484"/>
            <a:ext cx="11568022" cy="4024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700" b="1" i="1" dirty="0">
                <a:solidFill>
                  <a:srgbClr val="FF0000"/>
                </a:solidFill>
              </a:rPr>
              <a:t>Use commas</a:t>
            </a:r>
            <a:r>
              <a:rPr lang="en-US" sz="4700" b="1" i="1" dirty="0">
                <a:solidFill>
                  <a:schemeClr val="accent2"/>
                </a:solidFill>
              </a:rPr>
              <a:t> </a:t>
            </a:r>
            <a:r>
              <a:rPr lang="en-US" sz="4700" b="1" i="1" dirty="0"/>
              <a:t>to set off non-essential clauses.</a:t>
            </a:r>
            <a:endParaRPr lang="en-US" sz="4700" dirty="0">
              <a:ea typeface="+mn-lt"/>
              <a:cs typeface="+mn-lt"/>
            </a:endParaRPr>
          </a:p>
          <a:p>
            <a:endParaRPr lang="en-US" sz="1800" dirty="0"/>
          </a:p>
          <a:p>
            <a:r>
              <a:rPr lang="en-US" sz="4700" dirty="0"/>
              <a:t>Clauses beginning with </a:t>
            </a:r>
            <a:r>
              <a:rPr lang="en-US" sz="4700" b="1" i="1" dirty="0">
                <a:solidFill>
                  <a:srgbClr val="C00000"/>
                </a:solidFill>
                <a:highlight>
                  <a:srgbClr val="FFFF00"/>
                </a:highlight>
              </a:rPr>
              <a:t>which</a:t>
            </a:r>
            <a:r>
              <a:rPr lang="en-US" sz="4700" b="1" dirty="0">
                <a:solidFill>
                  <a:srgbClr val="C00000"/>
                </a:solidFill>
                <a:highlight>
                  <a:srgbClr val="FFFF00"/>
                </a:highlight>
              </a:rPr>
              <a:t> </a:t>
            </a:r>
            <a:r>
              <a:rPr lang="en-US" sz="4700" dirty="0"/>
              <a:t>should be non-essential.</a:t>
            </a:r>
            <a:endParaRPr lang="en-US" sz="4700" dirty="0">
              <a:ea typeface="+mn-lt"/>
              <a:cs typeface="+mn-lt"/>
            </a:endParaRPr>
          </a:p>
          <a:p>
            <a:pPr algn="ctr"/>
            <a:endParaRPr 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sz="4700" b="1" dirty="0">
                <a:solidFill>
                  <a:srgbClr val="00B050"/>
                </a:solidFill>
              </a:rPr>
              <a:t>Ex: My computer</a:t>
            </a:r>
            <a:r>
              <a:rPr lang="en-US" sz="4700" b="1" dirty="0">
                <a:solidFill>
                  <a:srgbClr val="00B050"/>
                </a:solidFill>
                <a:highlight>
                  <a:srgbClr val="FF0000"/>
                </a:highlight>
              </a:rPr>
              <a:t>, </a:t>
            </a:r>
            <a:r>
              <a:rPr lang="en-US" sz="4700" b="1" i="1" dirty="0">
                <a:solidFill>
                  <a:srgbClr val="00B050"/>
                </a:solidFill>
                <a:highlight>
                  <a:srgbClr val="FFFF00"/>
                </a:highlight>
              </a:rPr>
              <a:t>which is a laptop</a:t>
            </a:r>
            <a:r>
              <a:rPr lang="en-US" sz="4700" b="1" dirty="0">
                <a:solidFill>
                  <a:srgbClr val="00B050"/>
                </a:solidFill>
                <a:highlight>
                  <a:srgbClr val="FF0000"/>
                </a:highlight>
              </a:rPr>
              <a:t>, </a:t>
            </a:r>
            <a:r>
              <a:rPr lang="en-US" sz="4700" b="1" dirty="0">
                <a:solidFill>
                  <a:srgbClr val="00B050"/>
                </a:solidFill>
              </a:rPr>
              <a:t>crashed.</a:t>
            </a:r>
            <a:endParaRPr lang="en-US" sz="4700" b="1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09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482" y="13330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</a:rPr>
              <a:t>who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48" y="1426337"/>
            <a:ext cx="11593133" cy="1179143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>
                <a:solidFill>
                  <a:srgbClr val="00B050"/>
                </a:solidFill>
              </a:rPr>
              <a:t>It can be used with </a:t>
            </a:r>
            <a:r>
              <a:rPr lang="en-US" sz="3800" b="1" dirty="0">
                <a:solidFill>
                  <a:srgbClr val="FF0000"/>
                </a:solidFill>
              </a:rPr>
              <a:t>essential &amp; non-essential clauses</a:t>
            </a:r>
            <a:r>
              <a:rPr lang="en-US" sz="3800" dirty="0">
                <a:solidFill>
                  <a:srgbClr val="00B050"/>
                </a:solidFill>
              </a:rPr>
              <a:t>. So, using a comma or not depends on the relative clause itself.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8" y="2719365"/>
            <a:ext cx="11796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Ex.1: the man 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who found my bag </a:t>
            </a:r>
            <a:r>
              <a:rPr lang="en-US" sz="3200" b="1" dirty="0">
                <a:solidFill>
                  <a:schemeClr val="accent5"/>
                </a:solidFill>
              </a:rPr>
              <a:t>gave it to the security guy.</a:t>
            </a:r>
          </a:p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(essential = no comma)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568" y="4761439"/>
            <a:ext cx="12003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Ex.2: Ahmed</a:t>
            </a:r>
            <a:r>
              <a:rPr lang="en-US" sz="3200" b="1" dirty="0">
                <a:solidFill>
                  <a:schemeClr val="accent5"/>
                </a:solidFill>
                <a:highlight>
                  <a:srgbClr val="FF0000"/>
                </a:highlight>
              </a:rPr>
              <a:t>, </a:t>
            </a:r>
            <a:r>
              <a:rPr lang="en-US" sz="3200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who sits next to me</a:t>
            </a:r>
            <a:r>
              <a:rPr lang="en-US" sz="3200" b="1" dirty="0">
                <a:solidFill>
                  <a:schemeClr val="accent5"/>
                </a:solidFill>
                <a:highlight>
                  <a:srgbClr val="FF0000"/>
                </a:highlight>
              </a:rPr>
              <a:t>, </a:t>
            </a:r>
            <a:r>
              <a:rPr lang="en-US" sz="3200" b="1" dirty="0">
                <a:solidFill>
                  <a:schemeClr val="accent5"/>
                </a:solidFill>
              </a:rPr>
              <a:t>helped me with my assignment.</a:t>
            </a:r>
          </a:p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(non-essential = </a:t>
            </a:r>
            <a:r>
              <a:rPr lang="en-US" sz="3200" b="1" i="1" u="sng" dirty="0">
                <a:solidFill>
                  <a:schemeClr val="accent1"/>
                </a:solidFill>
              </a:rPr>
              <a:t>2 commas </a:t>
            </a:r>
            <a:r>
              <a:rPr lang="en-US" sz="3200" b="1" i="1" dirty="0">
                <a:solidFill>
                  <a:schemeClr val="accent1"/>
                </a:solidFill>
              </a:rPr>
              <a:t>before &amp; after)</a:t>
            </a:r>
          </a:p>
        </p:txBody>
      </p:sp>
    </p:spTree>
    <p:extLst>
      <p:ext uri="{BB962C8B-B14F-4D97-AF65-F5344CB8AC3E}">
        <p14:creationId xmlns:p14="http://schemas.microsoft.com/office/powerpoint/2010/main" val="36403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72B2-790E-4A3D-BA1B-970144CF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22182"/>
            <a:ext cx="9391962" cy="1293028"/>
          </a:xfrm>
        </p:spPr>
        <p:txBody>
          <a:bodyPr>
            <a:normAutofit fontScale="90000"/>
          </a:bodyPr>
          <a:lstStyle/>
          <a:p>
            <a:r>
              <a:rPr lang="en-US" sz="7200" b="1" i="1" dirty="0">
                <a:solidFill>
                  <a:srgbClr val="FFFF00"/>
                </a:solidFill>
              </a:rPr>
              <a:t>Milestone (2) check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27A2CF-596A-4B55-B737-C5F7182D3CCE}"/>
              </a:ext>
            </a:extLst>
          </p:cNvPr>
          <p:cNvSpPr txBox="1">
            <a:spLocks/>
          </p:cNvSpPr>
          <p:nvPr/>
        </p:nvSpPr>
        <p:spPr>
          <a:xfrm>
            <a:off x="1073426" y="2915478"/>
            <a:ext cx="9069457" cy="152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You’ll need an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index card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to answer the following question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DED8C9-593C-4734-9BE7-DE16D9705EBB}"/>
              </a:ext>
            </a:extLst>
          </p:cNvPr>
          <p:cNvSpPr txBox="1">
            <a:spLocks/>
          </p:cNvSpPr>
          <p:nvPr/>
        </p:nvSpPr>
        <p:spPr>
          <a:xfrm>
            <a:off x="1360005" y="508930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i="1" dirty="0">
                <a:solidFill>
                  <a:srgbClr val="00B050"/>
                </a:solidFill>
              </a:rPr>
              <a:t>Write your </a:t>
            </a:r>
            <a:r>
              <a:rPr lang="en-US" sz="7200" b="1" i="1" dirty="0">
                <a:solidFill>
                  <a:srgbClr val="00B050"/>
                </a:solidFill>
                <a:highlight>
                  <a:srgbClr val="FFFF00"/>
                </a:highlight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1889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8FCD1-BCB2-4C20-9819-F29D36A0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9" y="1024765"/>
            <a:ext cx="11826808" cy="26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D0A04-FDFD-4521-B4FD-01A49089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3" y="1268942"/>
            <a:ext cx="11453374" cy="36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CA3FC-79FF-44C3-9BBC-24CD791FC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4" y="1194918"/>
            <a:ext cx="11773930" cy="33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57604055-9AF3-4A7B-B0D1-A51281944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237720"/>
            <a:ext cx="11240217" cy="64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52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87914F-1A15-4205-90A8-AD7AFD8F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1091393"/>
            <a:ext cx="11858489" cy="4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2E0A7B-0DD7-403F-8436-74DC008B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0" y="1269714"/>
            <a:ext cx="11857539" cy="36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09FC-B987-4CBA-832C-30690236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>
                <a:solidFill>
                  <a:srgbClr val="FFFF00"/>
                </a:solidFill>
              </a:rPr>
              <a:t>H.W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068A92-8819-4791-A575-CF0B950CBD70}"/>
              </a:ext>
            </a:extLst>
          </p:cNvPr>
          <p:cNvSpPr txBox="1">
            <a:spLocks/>
          </p:cNvSpPr>
          <p:nvPr/>
        </p:nvSpPr>
        <p:spPr>
          <a:xfrm>
            <a:off x="1669774" y="360696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1" dirty="0">
                <a:solidFill>
                  <a:srgbClr val="FFFF00"/>
                </a:solidFill>
              </a:rPr>
              <a:t>Booklet p.62 &amp; 63</a:t>
            </a:r>
          </a:p>
        </p:txBody>
      </p:sp>
    </p:spTree>
    <p:extLst>
      <p:ext uri="{BB962C8B-B14F-4D97-AF65-F5344CB8AC3E}">
        <p14:creationId xmlns:p14="http://schemas.microsoft.com/office/powerpoint/2010/main" val="5154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9" name="Rectangle 23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40868-C47C-44C8-BE12-BC9793B3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24" y="2072257"/>
            <a:ext cx="7372350" cy="34046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</a:rPr>
              <a:t>You can form a complex sentence using </a:t>
            </a:r>
            <a:r>
              <a:rPr lang="en-US" sz="7200" b="1" u="sng" dirty="0">
                <a:solidFill>
                  <a:srgbClr val="C00000"/>
                </a:solidFill>
              </a:rPr>
              <a:t>Two ways</a:t>
            </a:r>
            <a:endParaRPr lang="en-US" sz="6000" b="1" u="sng">
              <a:solidFill>
                <a:srgbClr val="C00000"/>
              </a:solidFill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Picture 27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B67286-EA16-465E-831A-927BB2407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4" r="127" b="225"/>
          <a:stretch/>
        </p:blipFill>
        <p:spPr>
          <a:xfrm>
            <a:off x="526211" y="198973"/>
            <a:ext cx="11283358" cy="5038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F3E1C-AFC8-46BB-BA24-1E08746AA495}"/>
              </a:ext>
            </a:extLst>
          </p:cNvPr>
          <p:cNvSpPr txBox="1"/>
          <p:nvPr/>
        </p:nvSpPr>
        <p:spPr>
          <a:xfrm>
            <a:off x="164981" y="5398338"/>
            <a:ext cx="119878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Note:</a:t>
            </a:r>
            <a:r>
              <a:rPr lang="en-US" sz="3600" b="1" dirty="0">
                <a:solidFill>
                  <a:srgbClr val="92D050"/>
                </a:solidFill>
              </a:rPr>
              <a:t> If the </a:t>
            </a:r>
            <a:r>
              <a:rPr lang="en-US" sz="3600" b="1" i="1" dirty="0">
                <a:solidFill>
                  <a:srgbClr val="92D050"/>
                </a:solidFill>
                <a:highlight>
                  <a:srgbClr val="FFFF00"/>
                </a:highlight>
              </a:rPr>
              <a:t>dependent clause</a:t>
            </a:r>
            <a:r>
              <a:rPr lang="en-US" sz="3600" b="1" dirty="0">
                <a:solidFill>
                  <a:srgbClr val="92D050"/>
                </a:solidFill>
              </a:rPr>
              <a:t> comes </a:t>
            </a:r>
            <a:r>
              <a:rPr lang="en-US" sz="3600" b="1" i="1" dirty="0">
                <a:solidFill>
                  <a:srgbClr val="92D050"/>
                </a:solidFill>
                <a:highlight>
                  <a:srgbClr val="FFFF00"/>
                </a:highlight>
              </a:rPr>
              <a:t>first </a:t>
            </a:r>
            <a:r>
              <a:rPr lang="en-US" sz="3600" b="1" dirty="0">
                <a:solidFill>
                  <a:srgbClr val="92D050"/>
                </a:solidFill>
              </a:rPr>
              <a:t>--&gt; put a comma after it.</a:t>
            </a:r>
          </a:p>
        </p:txBody>
      </p:sp>
    </p:spTree>
    <p:extLst>
      <p:ext uri="{BB962C8B-B14F-4D97-AF65-F5344CB8AC3E}">
        <p14:creationId xmlns:p14="http://schemas.microsoft.com/office/powerpoint/2010/main" val="402156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D3FD-68BD-4901-87CD-5E799C8A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ea typeface="+mj-lt"/>
                <a:cs typeface="+mj-lt"/>
              </a:rPr>
              <a:t>Common Subordinating (Dependent) Conjunctions</a:t>
            </a:r>
            <a:endParaRPr lang="en-US" sz="4400" b="1" i="1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FEC340-EFD1-421D-993B-084A3CE7B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369771"/>
              </p:ext>
            </p:extLst>
          </p:nvPr>
        </p:nvGraphicFramePr>
        <p:xfrm>
          <a:off x="685800" y="2193925"/>
          <a:ext cx="10820399" cy="419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3968646744"/>
                    </a:ext>
                  </a:extLst>
                </a:gridCol>
                <a:gridCol w="2302555">
                  <a:extLst>
                    <a:ext uri="{9D8B030D-6E8A-4147-A177-3AD203B41FA5}">
                      <a16:colId xmlns:a16="http://schemas.microsoft.com/office/drawing/2014/main" val="871466647"/>
                    </a:ext>
                  </a:extLst>
                </a:gridCol>
                <a:gridCol w="2527980">
                  <a:extLst>
                    <a:ext uri="{9D8B030D-6E8A-4147-A177-3AD203B41FA5}">
                      <a16:colId xmlns:a16="http://schemas.microsoft.com/office/drawing/2014/main" val="1525066939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874495392"/>
                    </a:ext>
                  </a:extLst>
                </a:gridCol>
                <a:gridCol w="2157639">
                  <a:extLst>
                    <a:ext uri="{9D8B030D-6E8A-4147-A177-3AD203B41FA5}">
                      <a16:colId xmlns:a16="http://schemas.microsoft.com/office/drawing/2014/main" val="715425195"/>
                    </a:ext>
                  </a:extLst>
                </a:gridCol>
              </a:tblGrid>
              <a:tr h="760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7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after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7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even if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7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now that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7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that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72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effectLst/>
                        </a:rPr>
                        <a:t>where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3221399"/>
                  </a:ext>
                </a:extLst>
              </a:tr>
              <a:tr h="897001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although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even though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once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though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whereas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292049"/>
                  </a:ext>
                </a:extLst>
              </a:tr>
              <a:tr h="900176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if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rather than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unless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wherever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3974204"/>
                  </a:ext>
                </a:extLst>
              </a:tr>
              <a:tr h="557276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as if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whenever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since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until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whether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7910037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because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 order</a:t>
                      </a:r>
                      <a:endParaRPr lang="en-US" dirty="0">
                        <a:effectLst/>
                      </a:endParaRPr>
                    </a:p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that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 that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when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which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5686424"/>
                  </a:ext>
                </a:extLst>
              </a:tr>
              <a:tr h="509651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before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than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 case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while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1972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89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72B2-790E-4A3D-BA1B-970144CF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22182"/>
            <a:ext cx="9391962" cy="1293028"/>
          </a:xfrm>
        </p:spPr>
        <p:txBody>
          <a:bodyPr>
            <a:normAutofit fontScale="90000"/>
          </a:bodyPr>
          <a:lstStyle/>
          <a:p>
            <a:r>
              <a:rPr lang="en-US" sz="7200" b="1" i="1" dirty="0">
                <a:solidFill>
                  <a:srgbClr val="FFFF00"/>
                </a:solidFill>
              </a:rPr>
              <a:t>Milestone (1) check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27A2CF-596A-4B55-B737-C5F7182D3CCE}"/>
              </a:ext>
            </a:extLst>
          </p:cNvPr>
          <p:cNvSpPr txBox="1">
            <a:spLocks/>
          </p:cNvSpPr>
          <p:nvPr/>
        </p:nvSpPr>
        <p:spPr>
          <a:xfrm>
            <a:off x="1073426" y="2915478"/>
            <a:ext cx="9069457" cy="152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You’ll need an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index card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to answer the following question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DED8C9-593C-4734-9BE7-DE16D9705EBB}"/>
              </a:ext>
            </a:extLst>
          </p:cNvPr>
          <p:cNvSpPr txBox="1">
            <a:spLocks/>
          </p:cNvSpPr>
          <p:nvPr/>
        </p:nvSpPr>
        <p:spPr>
          <a:xfrm>
            <a:off x="1360005" y="508930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i="1" dirty="0">
                <a:solidFill>
                  <a:srgbClr val="00B050"/>
                </a:solidFill>
              </a:rPr>
              <a:t>Write your </a:t>
            </a:r>
            <a:r>
              <a:rPr lang="en-US" sz="7200" b="1" i="1" dirty="0">
                <a:solidFill>
                  <a:srgbClr val="00B050"/>
                </a:solidFill>
                <a:highlight>
                  <a:srgbClr val="FFFF00"/>
                </a:highlight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773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8AAC2-AD19-46E0-8546-D91B4C4B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7" y="1028201"/>
            <a:ext cx="11272926" cy="41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AF392-8BF7-458F-BC90-067145E6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0" y="1307219"/>
            <a:ext cx="11645280" cy="40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09043-3ECA-4DDE-BB4D-E0EC272C0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7" y="1719808"/>
            <a:ext cx="11773801" cy="28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31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17</TotalTime>
  <Words>302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Complex sentences</vt:lpstr>
      <vt:lpstr>PowerPoint Presentation</vt:lpstr>
      <vt:lpstr>You can form a complex sentence using Two ways</vt:lpstr>
      <vt:lpstr>PowerPoint Presentation</vt:lpstr>
      <vt:lpstr>Common Subordinating (Dependent) Conjunctions</vt:lpstr>
      <vt:lpstr>Milestone (1) check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pronouns</vt:lpstr>
      <vt:lpstr>Essential clauses</vt:lpstr>
      <vt:lpstr>Non-essential clauses</vt:lpstr>
      <vt:lpstr>who</vt:lpstr>
      <vt:lpstr>Milestone (2) check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H.W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Maha Abdel Hamid Ahmed</cp:lastModifiedBy>
  <cp:revision>232</cp:revision>
  <dcterms:created xsi:type="dcterms:W3CDTF">2020-09-28T09:05:08Z</dcterms:created>
  <dcterms:modified xsi:type="dcterms:W3CDTF">2021-10-24T07:09:25Z</dcterms:modified>
</cp:coreProperties>
</file>