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94" r:id="rId2"/>
    <p:sldId id="298" r:id="rId3"/>
    <p:sldId id="416" r:id="rId4"/>
    <p:sldId id="263" r:id="rId5"/>
    <p:sldId id="449" r:id="rId6"/>
    <p:sldId id="523" r:id="rId7"/>
    <p:sldId id="524" r:id="rId8"/>
    <p:sldId id="525" r:id="rId9"/>
    <p:sldId id="526" r:id="rId10"/>
    <p:sldId id="527" r:id="rId11"/>
    <p:sldId id="528" r:id="rId12"/>
    <p:sldId id="530" r:id="rId13"/>
  </p:sldIdLst>
  <p:sldSz cx="9144000" cy="6858000" type="screen4x3"/>
  <p:notesSz cx="6858000" cy="9144000"/>
  <p:embeddedFontLst>
    <p:embeddedFont>
      <p:font typeface="Roboto" charset="0"/>
      <p:regular r:id="rId16"/>
      <p:bold r:id="rId17"/>
      <p:italic r:id="rId18"/>
      <p:boldItalic r:id="rId19"/>
    </p:embeddedFont>
    <p:embeddedFont>
      <p:font typeface="Twinkl" charset="0"/>
      <p:regular r:id="rId20"/>
      <p:bold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272" userDrawn="1">
          <p15:clr>
            <a:srgbClr val="A4A3A4"/>
          </p15:clr>
        </p15:guide>
        <p15:guide id="9" orient="horz" pos="459" userDrawn="1">
          <p15:clr>
            <a:srgbClr val="A4A3A4"/>
          </p15:clr>
        </p15:guide>
        <p15:guide id="10" orient="horz" pos="3861" userDrawn="1">
          <p15:clr>
            <a:srgbClr val="A4A3A4"/>
          </p15:clr>
        </p15:guide>
        <p15:guide id="11" pos="5284" userDrawn="1">
          <p15:clr>
            <a:srgbClr val="A4A3A4"/>
          </p15:clr>
        </p15:guide>
        <p15:guide id="12" pos="476" userDrawn="1">
          <p15:clr>
            <a:srgbClr val="A4A3A4"/>
          </p15:clr>
        </p15:guide>
        <p15:guide id="13" orient="horz" pos="23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C18"/>
    <a:srgbClr val="D1BC23"/>
    <a:srgbClr val="FCDA84"/>
    <a:srgbClr val="FDD182"/>
    <a:srgbClr val="AFDEF9"/>
    <a:srgbClr val="F08215"/>
    <a:srgbClr val="01407D"/>
    <a:srgbClr val="F9B002"/>
    <a:srgbClr val="E51E21"/>
    <a:srgbClr val="E62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24" autoAdjust="0"/>
    <p:restoredTop sz="94660"/>
  </p:normalViewPr>
  <p:slideViewPr>
    <p:cSldViewPr snapToGrid="0" showGuides="1">
      <p:cViewPr>
        <p:scale>
          <a:sx n="70" d="100"/>
          <a:sy n="70" d="100"/>
        </p:scale>
        <p:origin x="-1230" y="-180"/>
      </p:cViewPr>
      <p:guideLst>
        <p:guide orient="horz" pos="2160"/>
        <p:guide orient="horz" pos="3974"/>
        <p:guide orient="horz" pos="346"/>
        <p:guide orient="horz" pos="459"/>
        <p:guide orient="horz" pos="3861"/>
        <p:guide orient="horz" pos="232"/>
        <p:guide pos="2880"/>
        <p:guide pos="363"/>
        <p:guide pos="5397"/>
        <p:guide pos="272"/>
        <p:guide pos="5284"/>
        <p:guide pos="476"/>
      </p:guideLst>
    </p:cSldViewPr>
  </p:slideViewPr>
  <p:notesTextViewPr>
    <p:cViewPr>
      <p:scale>
        <a:sx n="3" d="2"/>
        <a:sy n="3" d="2"/>
      </p:scale>
      <p:origin x="0" y="0"/>
    </p:cViewPr>
  </p:notesTextViewPr>
  <p:notesViewPr>
    <p:cSldViewPr snapToGrid="0" showGuides="1">
      <p:cViewPr varScale="1">
        <p:scale>
          <a:sx n="68" d="100"/>
          <a:sy n="68" d="100"/>
        </p:scale>
        <p:origin x="129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lanIt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3" name="Rectangle 2"/>
          <p:cNvSpPr/>
          <p:nvPr userDrawn="1"/>
        </p:nvSpPr>
        <p:spPr>
          <a:xfrm>
            <a:off x="0" y="6246000"/>
            <a:ext cx="9144000" cy="612000"/>
          </a:xfrm>
          <a:prstGeom prst="rect">
            <a:avLst/>
          </a:prstGeom>
          <a:solidFill>
            <a:srgbClr val="E62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203337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457198" y="2930434"/>
            <a:ext cx="8220076" cy="3465604"/>
          </a:xfrm>
          <a:prstGeom prst="roundRect">
            <a:avLst>
              <a:gd name="adj" fmla="val 6409"/>
            </a:avLst>
          </a:prstGeom>
          <a:solidFill>
            <a:srgbClr val="FFF9E7">
              <a:alpha val="90000"/>
            </a:srgb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457200" y="438151"/>
            <a:ext cx="8220074" cy="2267631"/>
          </a:xfrm>
          <a:prstGeom prst="roundRect">
            <a:avLst>
              <a:gd name="adj" fmla="val 6409"/>
            </a:avLst>
          </a:prstGeom>
          <a:solidFill>
            <a:srgbClr val="FFF9E7">
              <a:alpha val="90000"/>
            </a:srgb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31BB8AEA-C8A7-4E42-B503-3AF0B1FE386D}"/>
              </a:ext>
            </a:extLst>
          </p:cNvPr>
          <p:cNvSpPr/>
          <p:nvPr userDrawn="1"/>
        </p:nvSpPr>
        <p:spPr bwMode="auto">
          <a:xfrm>
            <a:off x="461962" y="450056"/>
            <a:ext cx="8220076" cy="5957887"/>
          </a:xfrm>
          <a:prstGeom prst="roundRect">
            <a:avLst>
              <a:gd name="adj" fmla="val 2238"/>
            </a:avLst>
          </a:prstGeom>
          <a:solidFill>
            <a:srgbClr val="FFF9E7">
              <a:alpha val="90000"/>
            </a:srgb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87175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xmlns="" id="{AA92C8E7-C013-AB47-A47B-2DF352EFDBF8}"/>
              </a:ext>
            </a:extLst>
          </p:cNvPr>
          <p:cNvSpPr/>
          <p:nvPr userDrawn="1"/>
        </p:nvSpPr>
        <p:spPr bwMode="auto">
          <a:xfrm>
            <a:off x="461962" y="450056"/>
            <a:ext cx="8220076" cy="5957887"/>
          </a:xfrm>
          <a:prstGeom prst="roundRect">
            <a:avLst>
              <a:gd name="adj" fmla="val 2238"/>
            </a:avLst>
          </a:prstGeom>
          <a:solidFill>
            <a:srgbClr val="FFF9E7">
              <a:alpha val="90000"/>
            </a:srgb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420299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63" r:id="rId3"/>
    <p:sldLayoutId id="2147483669" r:id="rId4"/>
    <p:sldLayoutId id="2147483666" r:id="rId5"/>
    <p:sldLayoutId id="2147483675"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nz/number-sequences-level-2-mathematics-planit-new-zealan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08013"/>
            <a:ext cx="8220075" cy="652462"/>
          </a:xfrm>
        </p:spPr>
        <p:txBody>
          <a:bodyPr>
            <a:normAutofit fontScale="90000"/>
          </a:bodyPr>
          <a:lstStyle/>
          <a:p>
            <a:pPr algn="ctr"/>
            <a:r>
              <a:rPr lang="en-GB" altLang="en-US" sz="2800" dirty="0">
                <a:solidFill>
                  <a:srgbClr val="002060"/>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00206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743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What happens when the object we measure isn’t a whole metre?</a:t>
            </a:r>
            <a:endParaRPr lang="en-GB" dirty="0">
              <a:solidFill>
                <a:schemeClr val="tx1"/>
              </a:solidFill>
            </a:endParaRPr>
          </a:p>
        </p:txBody>
      </p:sp>
      <p:sp>
        <p:nvSpPr>
          <p:cNvPr id="4" name="Rounded Rectangle 20">
            <a:extLst>
              <a:ext uri="{FF2B5EF4-FFF2-40B4-BE49-F238E27FC236}">
                <a16:creationId xmlns:a16="http://schemas.microsoft.com/office/drawing/2014/main" xmlns="" id="{0FDDEE94-425C-B5E5-5B2F-A1A91C490D55}"/>
              </a:ext>
            </a:extLst>
          </p:cNvPr>
          <p:cNvSpPr/>
          <p:nvPr/>
        </p:nvSpPr>
        <p:spPr>
          <a:xfrm>
            <a:off x="2035834" y="3122816"/>
            <a:ext cx="1776812" cy="521018"/>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bg1"/>
                </a:solidFill>
              </a:rPr>
              <a:t>1 metre 40 cm</a:t>
            </a:r>
            <a:endParaRPr lang="en-GB" b="1" dirty="0">
              <a:solidFill>
                <a:schemeClr val="bg1"/>
              </a:solidFill>
            </a:endParaRPr>
          </a:p>
        </p:txBody>
      </p:sp>
      <p:sp>
        <p:nvSpPr>
          <p:cNvPr id="3" name="Rounded Rectangle 5">
            <a:extLst>
              <a:ext uri="{FF2B5EF4-FFF2-40B4-BE49-F238E27FC236}">
                <a16:creationId xmlns:a16="http://schemas.microsoft.com/office/drawing/2014/main" xmlns="" id="{102CBC7A-CB18-54AE-CDC2-CAE48BABEC91}"/>
              </a:ext>
            </a:extLst>
          </p:cNvPr>
          <p:cNvSpPr/>
          <p:nvPr/>
        </p:nvSpPr>
        <p:spPr>
          <a:xfrm>
            <a:off x="703399" y="1951401"/>
            <a:ext cx="7632700" cy="823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We have to measure using a combination of metres and centimetres. We can write this as </a:t>
            </a:r>
          </a:p>
        </p:txBody>
      </p:sp>
      <p:sp>
        <p:nvSpPr>
          <p:cNvPr id="5" name="Rounded Rectangle 20">
            <a:extLst>
              <a:ext uri="{FF2B5EF4-FFF2-40B4-BE49-F238E27FC236}">
                <a16:creationId xmlns:a16="http://schemas.microsoft.com/office/drawing/2014/main" xmlns="" id="{A965D1AA-795E-752E-983C-E1B78A7942A6}"/>
              </a:ext>
            </a:extLst>
          </p:cNvPr>
          <p:cNvSpPr/>
          <p:nvPr/>
        </p:nvSpPr>
        <p:spPr>
          <a:xfrm>
            <a:off x="3929948" y="3122816"/>
            <a:ext cx="642052" cy="521018"/>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bg1"/>
                </a:solidFill>
              </a:rPr>
              <a:t>or</a:t>
            </a:r>
            <a:endParaRPr lang="en-GB" b="1" dirty="0">
              <a:solidFill>
                <a:schemeClr val="bg1"/>
              </a:solidFill>
            </a:endParaRPr>
          </a:p>
        </p:txBody>
      </p:sp>
      <p:sp>
        <p:nvSpPr>
          <p:cNvPr id="6" name="Rounded Rectangle 20">
            <a:extLst>
              <a:ext uri="{FF2B5EF4-FFF2-40B4-BE49-F238E27FC236}">
                <a16:creationId xmlns:a16="http://schemas.microsoft.com/office/drawing/2014/main" xmlns="" id="{75D65CDB-BA35-8D1B-68C3-58AFA1134322}"/>
              </a:ext>
            </a:extLst>
          </p:cNvPr>
          <p:cNvSpPr/>
          <p:nvPr/>
        </p:nvSpPr>
        <p:spPr>
          <a:xfrm>
            <a:off x="4689302" y="3122816"/>
            <a:ext cx="927727" cy="521018"/>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rPr>
              <a:t>1.4m</a:t>
            </a:r>
          </a:p>
        </p:txBody>
      </p:sp>
      <p:sp>
        <p:nvSpPr>
          <p:cNvPr id="9" name="Rounded Rectangle 20">
            <a:extLst>
              <a:ext uri="{FF2B5EF4-FFF2-40B4-BE49-F238E27FC236}">
                <a16:creationId xmlns:a16="http://schemas.microsoft.com/office/drawing/2014/main" xmlns="" id="{5C8B7839-694C-2F71-66FF-38AA8D9588C6}"/>
              </a:ext>
            </a:extLst>
          </p:cNvPr>
          <p:cNvSpPr/>
          <p:nvPr/>
        </p:nvSpPr>
        <p:spPr>
          <a:xfrm>
            <a:off x="5732622" y="3122816"/>
            <a:ext cx="642052" cy="521018"/>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chemeClr val="bg1"/>
                </a:solidFill>
              </a:rPr>
              <a:t>or</a:t>
            </a:r>
            <a:endParaRPr lang="en-GB" b="1" dirty="0">
              <a:solidFill>
                <a:schemeClr val="bg1"/>
              </a:solidFill>
            </a:endParaRPr>
          </a:p>
        </p:txBody>
      </p:sp>
      <p:sp>
        <p:nvSpPr>
          <p:cNvPr id="11" name="Rounded Rectangle 20">
            <a:extLst>
              <a:ext uri="{FF2B5EF4-FFF2-40B4-BE49-F238E27FC236}">
                <a16:creationId xmlns:a16="http://schemas.microsoft.com/office/drawing/2014/main" xmlns="" id="{1A8E2A0F-FF04-2A38-0EA9-5B2A87078ECB}"/>
              </a:ext>
            </a:extLst>
          </p:cNvPr>
          <p:cNvSpPr/>
          <p:nvPr/>
        </p:nvSpPr>
        <p:spPr>
          <a:xfrm>
            <a:off x="6491976" y="3122816"/>
            <a:ext cx="927727" cy="521018"/>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bg1"/>
                </a:solidFill>
              </a:rPr>
              <a:t>140cm</a:t>
            </a:r>
          </a:p>
        </p:txBody>
      </p:sp>
      <p:pic>
        <p:nvPicPr>
          <p:cNvPr id="12" name="Picture 11">
            <a:extLst>
              <a:ext uri="{FF2B5EF4-FFF2-40B4-BE49-F238E27FC236}">
                <a16:creationId xmlns:a16="http://schemas.microsoft.com/office/drawing/2014/main" xmlns="" id="{21C31439-A261-1789-01ED-0E6ABAA926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68894" y="4721212"/>
            <a:ext cx="10081788" cy="498500"/>
          </a:xfrm>
          <a:prstGeom prst="rect">
            <a:avLst/>
          </a:prstGeom>
        </p:spPr>
      </p:pic>
      <p:cxnSp>
        <p:nvCxnSpPr>
          <p:cNvPr id="13" name="Google Shape;81;p5">
            <a:extLst>
              <a:ext uri="{FF2B5EF4-FFF2-40B4-BE49-F238E27FC236}">
                <a16:creationId xmlns:a16="http://schemas.microsoft.com/office/drawing/2014/main" xmlns="" id="{AD6B5E25-A0CE-44AE-30C9-EE39DD10346B}"/>
              </a:ext>
            </a:extLst>
          </p:cNvPr>
          <p:cNvCxnSpPr>
            <a:cxnSpLocks/>
          </p:cNvCxnSpPr>
          <p:nvPr/>
        </p:nvCxnSpPr>
        <p:spPr>
          <a:xfrm>
            <a:off x="964141" y="4173728"/>
            <a:ext cx="0" cy="449883"/>
          </a:xfrm>
          <a:prstGeom prst="straightConnector1">
            <a:avLst/>
          </a:prstGeom>
          <a:noFill/>
          <a:ln w="57150" cap="flat" cmpd="sng">
            <a:solidFill>
              <a:srgbClr val="007AC2"/>
            </a:solidFill>
            <a:prstDash val="solid"/>
            <a:miter lim="800000"/>
            <a:headEnd type="none" w="sm" len="sm"/>
            <a:tailEnd type="triangle" w="med" len="med"/>
          </a:ln>
        </p:spPr>
      </p:cxnSp>
      <p:sp>
        <p:nvSpPr>
          <p:cNvPr id="15" name="Rounded Rectangle 85">
            <a:extLst>
              <a:ext uri="{FF2B5EF4-FFF2-40B4-BE49-F238E27FC236}">
                <a16:creationId xmlns:a16="http://schemas.microsoft.com/office/drawing/2014/main" xmlns="" id="{28571684-2E6C-0BD5-9F77-76AFD84E29B5}"/>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Tree>
    <p:extLst>
      <p:ext uri="{BB962C8B-B14F-4D97-AF65-F5344CB8AC3E}">
        <p14:creationId xmlns:p14="http://schemas.microsoft.com/office/powerpoint/2010/main" val="188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2" presetClass="emph" presetSubtype="0" fill="hold" grpId="1" nodeType="with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32" presetClass="emph" presetSubtype="0" fill="hold" grpId="1" nodeType="withEffect">
                                  <p:stCondLst>
                                    <p:cond delay="0"/>
                                  </p:stCondLst>
                                  <p:childTnLst>
                                    <p:animRot by="120000">
                                      <p:cBhvr>
                                        <p:cTn id="38" dur="100" fill="hold">
                                          <p:stCondLst>
                                            <p:cond delay="0"/>
                                          </p:stCondLst>
                                        </p:cTn>
                                        <p:tgtEl>
                                          <p:spTgt spid="6"/>
                                        </p:tgtEl>
                                        <p:attrNameLst>
                                          <p:attrName>r</p:attrName>
                                        </p:attrNameLst>
                                      </p:cBhvr>
                                    </p:animRot>
                                    <p:animRot by="-240000">
                                      <p:cBhvr>
                                        <p:cTn id="39" dur="200" fill="hold">
                                          <p:stCondLst>
                                            <p:cond delay="200"/>
                                          </p:stCondLst>
                                        </p:cTn>
                                        <p:tgtEl>
                                          <p:spTgt spid="6"/>
                                        </p:tgtEl>
                                        <p:attrNameLst>
                                          <p:attrName>r</p:attrName>
                                        </p:attrNameLst>
                                      </p:cBhvr>
                                    </p:animRot>
                                    <p:animRot by="240000">
                                      <p:cBhvr>
                                        <p:cTn id="40" dur="200" fill="hold">
                                          <p:stCondLst>
                                            <p:cond delay="400"/>
                                          </p:stCondLst>
                                        </p:cTn>
                                        <p:tgtEl>
                                          <p:spTgt spid="6"/>
                                        </p:tgtEl>
                                        <p:attrNameLst>
                                          <p:attrName>r</p:attrName>
                                        </p:attrNameLst>
                                      </p:cBhvr>
                                    </p:animRot>
                                    <p:animRot by="-240000">
                                      <p:cBhvr>
                                        <p:cTn id="41" dur="200" fill="hold">
                                          <p:stCondLst>
                                            <p:cond delay="600"/>
                                          </p:stCondLst>
                                        </p:cTn>
                                        <p:tgtEl>
                                          <p:spTgt spid="6"/>
                                        </p:tgtEl>
                                        <p:attrNameLst>
                                          <p:attrName>r</p:attrName>
                                        </p:attrNameLst>
                                      </p:cBhvr>
                                    </p:animRot>
                                    <p:animRot by="120000">
                                      <p:cBhvr>
                                        <p:cTn id="42" dur="200" fill="hold">
                                          <p:stCondLst>
                                            <p:cond delay="800"/>
                                          </p:stCondLst>
                                        </p:cTn>
                                        <p:tgtEl>
                                          <p:spTgt spid="6"/>
                                        </p:tgtEl>
                                        <p:attrNameLst>
                                          <p:attrName>r</p:attrName>
                                        </p:attrNameLst>
                                      </p:cBhvr>
                                    </p:animRo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32" presetClass="emph" presetSubtype="0" fill="hold" grpId="1" nodeType="with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32" presetClass="emph" presetSubtype="0" fill="hold" grpId="1" nodeType="withEffect">
                                  <p:stCondLst>
                                    <p:cond delay="0"/>
                                  </p:stCondLst>
                                  <p:childTnLst>
                                    <p:animRot by="120000">
                                      <p:cBhvr>
                                        <p:cTn id="58" dur="100" fill="hold">
                                          <p:stCondLst>
                                            <p:cond delay="0"/>
                                          </p:stCondLst>
                                        </p:cTn>
                                        <p:tgtEl>
                                          <p:spTgt spid="11"/>
                                        </p:tgtEl>
                                        <p:attrNameLst>
                                          <p:attrName>r</p:attrName>
                                        </p:attrNameLst>
                                      </p:cBhvr>
                                    </p:animRot>
                                    <p:animRot by="-240000">
                                      <p:cBhvr>
                                        <p:cTn id="59" dur="200" fill="hold">
                                          <p:stCondLst>
                                            <p:cond delay="200"/>
                                          </p:stCondLst>
                                        </p:cTn>
                                        <p:tgtEl>
                                          <p:spTgt spid="11"/>
                                        </p:tgtEl>
                                        <p:attrNameLst>
                                          <p:attrName>r</p:attrName>
                                        </p:attrNameLst>
                                      </p:cBhvr>
                                    </p:animRot>
                                    <p:animRot by="240000">
                                      <p:cBhvr>
                                        <p:cTn id="60" dur="200" fill="hold">
                                          <p:stCondLst>
                                            <p:cond delay="400"/>
                                          </p:stCondLst>
                                        </p:cTn>
                                        <p:tgtEl>
                                          <p:spTgt spid="11"/>
                                        </p:tgtEl>
                                        <p:attrNameLst>
                                          <p:attrName>r</p:attrName>
                                        </p:attrNameLst>
                                      </p:cBhvr>
                                    </p:animRot>
                                    <p:animRot by="-240000">
                                      <p:cBhvr>
                                        <p:cTn id="61" dur="200" fill="hold">
                                          <p:stCondLst>
                                            <p:cond delay="600"/>
                                          </p:stCondLst>
                                        </p:cTn>
                                        <p:tgtEl>
                                          <p:spTgt spid="11"/>
                                        </p:tgtEl>
                                        <p:attrNameLst>
                                          <p:attrName>r</p:attrName>
                                        </p:attrNameLst>
                                      </p:cBhvr>
                                    </p:animRot>
                                    <p:animRot by="120000">
                                      <p:cBhvr>
                                        <p:cTn id="62" dur="200" fill="hold">
                                          <p:stCondLst>
                                            <p:cond delay="800"/>
                                          </p:stCondLst>
                                        </p:cTn>
                                        <p:tgtEl>
                                          <p:spTgt spid="11"/>
                                        </p:tgtEl>
                                        <p:attrNameLst>
                                          <p:attrName>r</p:attrName>
                                        </p:attrNameLst>
                                      </p:cBhvr>
                                    </p:animRot>
                                  </p:childTnLst>
                                </p:cTn>
                              </p:par>
                            </p:childTnLst>
                          </p:cTn>
                        </p:par>
                        <p:par>
                          <p:cTn id="63" fill="hold">
                            <p:stCondLst>
                              <p:cond delay="5500"/>
                            </p:stCondLst>
                            <p:childTnLst>
                              <p:par>
                                <p:cTn id="64" presetID="10" presetClass="entr" presetSubtype="0" fill="hold" nodeType="afterEffect">
                                  <p:stCondLst>
                                    <p:cond delay="25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64" presetClass="path" presetSubtype="0" accel="50000" decel="50000" fill="hold" nodeType="withEffect">
                                  <p:stCondLst>
                                    <p:cond delay="0"/>
                                  </p:stCondLst>
                                  <p:childTnLst>
                                    <p:animMotion origin="layout" path="M -1.94444E-6 4.81481E-6 L -1.94444E-6 -0.047 " pathEditMode="relative" rAng="0" ptsTypes="AA">
                                      <p:cBhvr>
                                        <p:cTn id="68" dur="1000" spd="-100000" fill="hold"/>
                                        <p:tgtEl>
                                          <p:spTgt spid="13"/>
                                        </p:tgtEl>
                                        <p:attrNameLst>
                                          <p:attrName>ppt_x</p:attrName>
                                          <p:attrName>ppt_y</p:attrName>
                                        </p:attrNameLst>
                                      </p:cBhvr>
                                      <p:rCtr x="0" y="-2361"/>
                                    </p:animMotion>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0-#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par>
                                <p:cTn id="74" presetID="32" presetClass="emph" presetSubtype="0" fill="hold" nodeType="withEffect">
                                  <p:stCondLst>
                                    <p:cond delay="0"/>
                                  </p:stCondLst>
                                  <p:childTnLst>
                                    <p:animRot by="120000">
                                      <p:cBhvr>
                                        <p:cTn id="75" dur="100" fill="hold">
                                          <p:stCondLst>
                                            <p:cond delay="0"/>
                                          </p:stCondLst>
                                        </p:cTn>
                                        <p:tgtEl>
                                          <p:spTgt spid="12"/>
                                        </p:tgtEl>
                                        <p:attrNameLst>
                                          <p:attrName>r</p:attrName>
                                        </p:attrNameLst>
                                      </p:cBhvr>
                                    </p:animRot>
                                    <p:animRot by="-240000">
                                      <p:cBhvr>
                                        <p:cTn id="76" dur="200" fill="hold">
                                          <p:stCondLst>
                                            <p:cond delay="200"/>
                                          </p:stCondLst>
                                        </p:cTn>
                                        <p:tgtEl>
                                          <p:spTgt spid="12"/>
                                        </p:tgtEl>
                                        <p:attrNameLst>
                                          <p:attrName>r</p:attrName>
                                        </p:attrNameLst>
                                      </p:cBhvr>
                                    </p:animRot>
                                    <p:animRot by="240000">
                                      <p:cBhvr>
                                        <p:cTn id="77" dur="200" fill="hold">
                                          <p:stCondLst>
                                            <p:cond delay="400"/>
                                          </p:stCondLst>
                                        </p:cTn>
                                        <p:tgtEl>
                                          <p:spTgt spid="12"/>
                                        </p:tgtEl>
                                        <p:attrNameLst>
                                          <p:attrName>r</p:attrName>
                                        </p:attrNameLst>
                                      </p:cBhvr>
                                    </p:animRot>
                                    <p:animRot by="-240000">
                                      <p:cBhvr>
                                        <p:cTn id="78" dur="200" fill="hold">
                                          <p:stCondLst>
                                            <p:cond delay="600"/>
                                          </p:stCondLst>
                                        </p:cTn>
                                        <p:tgtEl>
                                          <p:spTgt spid="12"/>
                                        </p:tgtEl>
                                        <p:attrNameLst>
                                          <p:attrName>r</p:attrName>
                                        </p:attrNameLst>
                                      </p:cBhvr>
                                    </p:animRot>
                                    <p:animRot by="120000">
                                      <p:cBhvr>
                                        <p:cTn id="79"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3" grpId="0" animBg="1"/>
      <p:bldP spid="5" grpId="0" animBg="1"/>
      <p:bldP spid="5" grpId="1" animBg="1"/>
      <p:bldP spid="6" grpId="0" animBg="1"/>
      <p:bldP spid="6" grpId="1" animBg="1"/>
      <p:bldP spid="9" grpId="0" animBg="1"/>
      <p:bldP spid="9"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xmlns="" id="{BD1A1B29-EFB5-A54C-9D43-1A64307F9EA0}"/>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Wrap-up</a:t>
            </a:r>
          </a:p>
          <a:p>
            <a:pPr algn="ctr"/>
            <a:endParaRPr lang="en-GB" dirty="0"/>
          </a:p>
        </p:txBody>
      </p:sp>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pic>
        <p:nvPicPr>
          <p:cNvPr id="7" name="Picture 6">
            <a:extLst>
              <a:ext uri="{FF2B5EF4-FFF2-40B4-BE49-F238E27FC236}">
                <a16:creationId xmlns:a16="http://schemas.microsoft.com/office/drawing/2014/main" xmlns="" id="{2E0CA80E-A1C9-FC81-E848-1214AF7D39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4" t="7118" r="12363" b="999"/>
          <a:stretch/>
        </p:blipFill>
        <p:spPr>
          <a:xfrm>
            <a:off x="576263" y="1390650"/>
            <a:ext cx="7991475" cy="4918075"/>
          </a:xfrm>
          <a:prstGeom prst="rect">
            <a:avLst/>
          </a:prstGeom>
        </p:spPr>
      </p:pic>
      <p:sp>
        <p:nvSpPr>
          <p:cNvPr id="8" name="Rectangle 7">
            <a:extLst>
              <a:ext uri="{FF2B5EF4-FFF2-40B4-BE49-F238E27FC236}">
                <a16:creationId xmlns:a16="http://schemas.microsoft.com/office/drawing/2014/main" xmlns="" id="{2D0BCE8B-BC7A-DCF9-B677-76843F674236}"/>
              </a:ext>
            </a:extLst>
          </p:cNvPr>
          <p:cNvSpPr/>
          <p:nvPr/>
        </p:nvSpPr>
        <p:spPr>
          <a:xfrm>
            <a:off x="576260" y="1562100"/>
            <a:ext cx="7991478" cy="4753355"/>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xmlns="" id="{C5BAA688-9048-9AA6-2193-9F1F5EB43184}"/>
              </a:ext>
            </a:extLst>
          </p:cNvPr>
          <p:cNvSpPr/>
          <p:nvPr/>
        </p:nvSpPr>
        <p:spPr>
          <a:xfrm>
            <a:off x="576262" y="1228174"/>
            <a:ext cx="7991478" cy="876648"/>
          </a:xfrm>
          <a:prstGeom prst="roundRect">
            <a:avLst>
              <a:gd name="adj" fmla="val 21391"/>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pPr algn="ctr"/>
            <a:r>
              <a:rPr lang="en-GB" dirty="0">
                <a:solidFill>
                  <a:schemeClr val="tx1"/>
                </a:solidFill>
              </a:rPr>
              <a:t>Some objects we measure will not be an exact number of centimetres.</a:t>
            </a:r>
          </a:p>
          <a:p>
            <a:pPr algn="ctr"/>
            <a:r>
              <a:rPr lang="en-GB" dirty="0">
                <a:solidFill>
                  <a:schemeClr val="tx1"/>
                </a:solidFill>
              </a:rPr>
              <a:t>When this happens, we can measure to the nearest centimetre.</a:t>
            </a:r>
          </a:p>
        </p:txBody>
      </p:sp>
      <p:sp>
        <p:nvSpPr>
          <p:cNvPr id="14" name="Rectangle: Rounded Corners 13">
            <a:extLst>
              <a:ext uri="{FF2B5EF4-FFF2-40B4-BE49-F238E27FC236}">
                <a16:creationId xmlns:a16="http://schemas.microsoft.com/office/drawing/2014/main" xmlns="" id="{742D7967-05D4-A497-ABA7-92D232B27CB7}"/>
              </a:ext>
            </a:extLst>
          </p:cNvPr>
          <p:cNvSpPr/>
          <p:nvPr/>
        </p:nvSpPr>
        <p:spPr>
          <a:xfrm>
            <a:off x="755649" y="2239955"/>
            <a:ext cx="5688694" cy="610027"/>
          </a:xfrm>
          <a:prstGeom prst="roundRect">
            <a:avLst>
              <a:gd name="adj" fmla="val 32642"/>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pPr algn="ctr"/>
            <a:r>
              <a:rPr lang="en-GB" dirty="0">
                <a:solidFill>
                  <a:schemeClr val="tx1"/>
                </a:solidFill>
              </a:rPr>
              <a:t>Let’s have a close look at the length of this pencil.</a:t>
            </a:r>
          </a:p>
        </p:txBody>
      </p:sp>
      <p:pic>
        <p:nvPicPr>
          <p:cNvPr id="15" name="Picture 14">
            <a:extLst>
              <a:ext uri="{FF2B5EF4-FFF2-40B4-BE49-F238E27FC236}">
                <a16:creationId xmlns:a16="http://schemas.microsoft.com/office/drawing/2014/main" xmlns="" id="{D555BEB8-4625-C7CB-7E91-8B56E198EC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342"/>
          <a:stretch/>
        </p:blipFill>
        <p:spPr>
          <a:xfrm>
            <a:off x="1152523" y="3284780"/>
            <a:ext cx="8250557" cy="1892941"/>
          </a:xfrm>
          <a:prstGeom prst="rect">
            <a:avLst/>
          </a:prstGeom>
        </p:spPr>
      </p:pic>
      <p:pic>
        <p:nvPicPr>
          <p:cNvPr id="16" name="Google Shape;177;p11">
            <a:extLst>
              <a:ext uri="{FF2B5EF4-FFF2-40B4-BE49-F238E27FC236}">
                <a16:creationId xmlns:a16="http://schemas.microsoft.com/office/drawing/2014/main" xmlns="" id="{992DDD2F-86FF-FDA9-7DBF-386FC9D0FE42}"/>
              </a:ext>
            </a:extLst>
          </p:cNvPr>
          <p:cNvPicPr preferRelativeResize="0"/>
          <p:nvPr/>
        </p:nvPicPr>
        <p:blipFill rotWithShape="1">
          <a:blip r:embed="rId4" cstate="print">
            <a:extLst>
              <a:ext uri="{28A0092B-C50C-407E-A947-70E740481C1C}">
                <a14:useLocalDpi xmlns:a14="http://schemas.microsoft.com/office/drawing/2010/main" val="0"/>
              </a:ext>
            </a:extLst>
          </a:blip>
          <a:srcRect t="-20497" r="-56475" b="-5170"/>
          <a:stretch/>
        </p:blipFill>
        <p:spPr>
          <a:xfrm>
            <a:off x="1288254" y="2884029"/>
            <a:ext cx="10389395" cy="394021"/>
          </a:xfrm>
          <a:prstGeom prst="rect">
            <a:avLst/>
          </a:prstGeom>
          <a:noFill/>
          <a:ln>
            <a:noFill/>
          </a:ln>
        </p:spPr>
      </p:pic>
      <p:sp>
        <p:nvSpPr>
          <p:cNvPr id="18" name="Rectangle: Rounded Corners 17">
            <a:extLst>
              <a:ext uri="{FF2B5EF4-FFF2-40B4-BE49-F238E27FC236}">
                <a16:creationId xmlns:a16="http://schemas.microsoft.com/office/drawing/2014/main" xmlns="" id="{0308266B-6954-49AC-82C7-D160BBA5F6D9}"/>
              </a:ext>
            </a:extLst>
          </p:cNvPr>
          <p:cNvSpPr/>
          <p:nvPr/>
        </p:nvSpPr>
        <p:spPr>
          <a:xfrm>
            <a:off x="755649" y="5346530"/>
            <a:ext cx="2911474" cy="854246"/>
          </a:xfrm>
          <a:prstGeom prst="roundRect">
            <a:avLst>
              <a:gd name="adj" fmla="val 17623"/>
            </a:avLst>
          </a:prstGeom>
          <a:solidFill>
            <a:schemeClr val="bg1"/>
          </a:solidFill>
          <a:ln w="28575">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r>
              <a:rPr lang="en-GB" dirty="0">
                <a:solidFill>
                  <a:schemeClr val="tx1"/>
                </a:solidFill>
              </a:rPr>
              <a:t>The pencil is </a:t>
            </a:r>
            <a:r>
              <a:rPr lang="en-GB" b="1" dirty="0">
                <a:solidFill>
                  <a:schemeClr val="tx1"/>
                </a:solidFill>
              </a:rPr>
              <a:t>closer</a:t>
            </a:r>
            <a:r>
              <a:rPr lang="en-GB" dirty="0">
                <a:solidFill>
                  <a:schemeClr val="tx1"/>
                </a:solidFill>
              </a:rPr>
              <a:t> to 15cm.</a:t>
            </a:r>
          </a:p>
        </p:txBody>
      </p:sp>
      <p:sp>
        <p:nvSpPr>
          <p:cNvPr id="19" name="Rectangle: Rounded Corners 18">
            <a:extLst>
              <a:ext uri="{FF2B5EF4-FFF2-40B4-BE49-F238E27FC236}">
                <a16:creationId xmlns:a16="http://schemas.microsoft.com/office/drawing/2014/main" xmlns="" id="{73285C8A-3F25-185B-A8A1-879D24B8A85B}"/>
              </a:ext>
            </a:extLst>
          </p:cNvPr>
          <p:cNvSpPr/>
          <p:nvPr/>
        </p:nvSpPr>
        <p:spPr>
          <a:xfrm>
            <a:off x="4606884" y="5046394"/>
            <a:ext cx="3781464" cy="1160713"/>
          </a:xfrm>
          <a:prstGeom prst="roundRect">
            <a:avLst>
              <a:gd name="adj" fmla="val 17785"/>
            </a:avLst>
          </a:prstGeom>
          <a:solidFill>
            <a:schemeClr val="bg1"/>
          </a:solidFill>
          <a:ln w="28575">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spAutoFit/>
          </a:bodyPr>
          <a:lstStyle/>
          <a:p>
            <a:r>
              <a:rPr lang="en-GB" dirty="0">
                <a:solidFill>
                  <a:schemeClr val="tx1"/>
                </a:solidFill>
              </a:rPr>
              <a:t>To the nearest centimetre,</a:t>
            </a:r>
          </a:p>
          <a:p>
            <a:r>
              <a:rPr lang="en-GB" dirty="0">
                <a:solidFill>
                  <a:schemeClr val="tx1"/>
                </a:solidFill>
              </a:rPr>
              <a:t>it is </a:t>
            </a:r>
            <a:r>
              <a:rPr lang="en-GB" b="1" dirty="0">
                <a:solidFill>
                  <a:schemeClr val="tx1"/>
                </a:solidFill>
              </a:rPr>
              <a:t>15cm</a:t>
            </a:r>
            <a:r>
              <a:rPr lang="en-GB" dirty="0">
                <a:solidFill>
                  <a:schemeClr val="tx1"/>
                </a:solidFill>
              </a:rPr>
              <a:t> long (even though it is a little more - 15.2cm).</a:t>
            </a:r>
          </a:p>
        </p:txBody>
      </p:sp>
      <p:grpSp>
        <p:nvGrpSpPr>
          <p:cNvPr id="20" name="Group 19">
            <a:extLst>
              <a:ext uri="{FF2B5EF4-FFF2-40B4-BE49-F238E27FC236}">
                <a16:creationId xmlns:a16="http://schemas.microsoft.com/office/drawing/2014/main" xmlns="" id="{F8A6CB78-5357-AF2F-3E27-72B9EDCB89F5}"/>
              </a:ext>
            </a:extLst>
          </p:cNvPr>
          <p:cNvGrpSpPr/>
          <p:nvPr/>
        </p:nvGrpSpPr>
        <p:grpSpPr>
          <a:xfrm>
            <a:off x="5553911" y="1985362"/>
            <a:ext cx="3204846" cy="3202094"/>
            <a:chOff x="5218110" y="1677337"/>
            <a:chExt cx="3204846" cy="3202094"/>
          </a:xfrm>
          <a:noFill/>
        </p:grpSpPr>
        <p:pic>
          <p:nvPicPr>
            <p:cNvPr id="21" name="Picture 20">
              <a:extLst>
                <a:ext uri="{FF2B5EF4-FFF2-40B4-BE49-F238E27FC236}">
                  <a16:creationId xmlns:a16="http://schemas.microsoft.com/office/drawing/2014/main" xmlns="" id="{419A4FD6-E9FF-6E56-08C7-C33CD8193D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466" t="23258" r="24320" b="38161"/>
            <a:stretch/>
          </p:blipFill>
          <p:spPr>
            <a:xfrm>
              <a:off x="5231605" y="1680277"/>
              <a:ext cx="3143251" cy="3129846"/>
            </a:xfrm>
            <a:prstGeom prst="ellipse">
              <a:avLst/>
            </a:prstGeom>
            <a:grpFill/>
          </p:spPr>
        </p:pic>
        <p:sp>
          <p:nvSpPr>
            <p:cNvPr id="22" name="Oval 21">
              <a:extLst>
                <a:ext uri="{FF2B5EF4-FFF2-40B4-BE49-F238E27FC236}">
                  <a16:creationId xmlns:a16="http://schemas.microsoft.com/office/drawing/2014/main" xmlns="" id="{A3022742-F516-FC24-6788-9ECE6DCA48DE}"/>
                </a:ext>
              </a:extLst>
            </p:cNvPr>
            <p:cNvSpPr/>
            <p:nvPr/>
          </p:nvSpPr>
          <p:spPr>
            <a:xfrm>
              <a:off x="5218110" y="1680274"/>
              <a:ext cx="3170240" cy="3123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xmlns="" id="{CF1C22D2-E11C-8E9C-F751-523799D67BEA}"/>
                </a:ext>
              </a:extLst>
            </p:cNvPr>
            <p:cNvGrpSpPr/>
            <p:nvPr/>
          </p:nvGrpSpPr>
          <p:grpSpPr>
            <a:xfrm>
              <a:off x="5218110" y="1677337"/>
              <a:ext cx="3204846" cy="3202094"/>
              <a:chOff x="5536405" y="1677337"/>
              <a:chExt cx="3204846" cy="3202094"/>
            </a:xfrm>
            <a:grpFill/>
          </p:grpSpPr>
          <p:pic>
            <p:nvPicPr>
              <p:cNvPr id="24" name="Picture 23">
                <a:extLst>
                  <a:ext uri="{FF2B5EF4-FFF2-40B4-BE49-F238E27FC236}">
                    <a16:creationId xmlns:a16="http://schemas.microsoft.com/office/drawing/2014/main" xmlns="" id="{85228CD4-682A-88F6-AFC5-425D5FA5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214" t="-36635" r="46763" b="59045"/>
              <a:stretch/>
            </p:blipFill>
            <p:spPr>
              <a:xfrm>
                <a:off x="5549900" y="1680278"/>
                <a:ext cx="3143250" cy="3129847"/>
              </a:xfrm>
              <a:prstGeom prst="ellipse">
                <a:avLst/>
              </a:prstGeom>
              <a:grpFill/>
            </p:spPr>
          </p:pic>
          <p:pic>
            <p:nvPicPr>
              <p:cNvPr id="25" name="Google Shape;177;p11">
                <a:extLst>
                  <a:ext uri="{FF2B5EF4-FFF2-40B4-BE49-F238E27FC236}">
                    <a16:creationId xmlns:a16="http://schemas.microsoft.com/office/drawing/2014/main" xmlns="" id="{E3C9ACB2-5480-9639-9A03-70924682AE44}"/>
                  </a:ext>
                </a:extLst>
              </p:cNvPr>
              <p:cNvPicPr preferRelativeResize="0"/>
              <p:nvPr/>
            </p:nvPicPr>
            <p:blipFill rotWithShape="1">
              <a:blip r:embed="rId5" cstate="print">
                <a:extLst>
                  <a:ext uri="{28A0092B-C50C-407E-A947-70E740481C1C}">
                    <a14:useLocalDpi xmlns:a14="http://schemas.microsoft.com/office/drawing/2010/main" val="0"/>
                  </a:ext>
                </a:extLst>
              </a:blip>
              <a:srcRect l="77259" t="-101056" r="-7331" b="-241598"/>
              <a:stretch/>
            </p:blipFill>
            <p:spPr>
              <a:xfrm>
                <a:off x="5536405" y="1677337"/>
                <a:ext cx="3204846" cy="3202094"/>
              </a:xfrm>
              <a:prstGeom prst="ellipse">
                <a:avLst/>
              </a:prstGeom>
              <a:grpFill/>
              <a:ln>
                <a:noFill/>
              </a:ln>
            </p:spPr>
          </p:pic>
        </p:grpSp>
      </p:grpSp>
    </p:spTree>
    <p:extLst>
      <p:ext uri="{BB962C8B-B14F-4D97-AF65-F5344CB8AC3E}">
        <p14:creationId xmlns:p14="http://schemas.microsoft.com/office/powerpoint/2010/main" val="378882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accel="50000" decel="50000" fill="hold" nodeType="withEffect">
                                  <p:stCondLst>
                                    <p:cond delay="0"/>
                                  </p:stCondLst>
                                  <p:childTnLst>
                                    <p:animMotion origin="layout" path="M -4.16667E-6 4.44444E-6 L -4.16667E-6 -0.06852 " pathEditMode="relative" rAng="0" ptsTypes="AA">
                                      <p:cBhvr>
                                        <p:cTn id="9" dur="1250" spd="-100000" fill="hold"/>
                                        <p:tgtEl>
                                          <p:spTgt spid="16"/>
                                        </p:tgtEl>
                                        <p:attrNameLst>
                                          <p:attrName>ppt_x</p:attrName>
                                          <p:attrName>ppt_y</p:attrName>
                                        </p:attrNameLst>
                                      </p:cBhvr>
                                      <p:rCtr x="0" y="-3426"/>
                                    </p:animMotion>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42" presetClass="path" presetSubtype="0" accel="50000" decel="50000" fill="hold" nodeType="withEffect">
                                  <p:stCondLst>
                                    <p:cond delay="0"/>
                                  </p:stCondLst>
                                  <p:childTnLst>
                                    <p:animMotion origin="layout" path="M -3.33333E-6 1.85185E-6 L -3.33333E-6 0.13796 " pathEditMode="relative" rAng="0" ptsTypes="AA">
                                      <p:cBhvr>
                                        <p:cTn id="15" dur="1250" spd="-100000" fill="hold"/>
                                        <p:tgtEl>
                                          <p:spTgt spid="15"/>
                                        </p:tgtEl>
                                        <p:attrNameLst>
                                          <p:attrName>ppt_x</p:attrName>
                                          <p:attrName>ppt_y</p:attrName>
                                        </p:attrNameLst>
                                      </p:cBhvr>
                                      <p:rCtr x="0" y="6898"/>
                                    </p:animMotion>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7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35" presetClass="path" presetSubtype="0" accel="50000" decel="50000" fill="hold" nodeType="withEffect">
                                  <p:stCondLst>
                                    <p:cond delay="0"/>
                                  </p:stCondLst>
                                  <p:childTnLst>
                                    <p:animMotion origin="layout" path="M 1.11111E-6 3.33333E-6 L -0.25 3.33333E-6 " pathEditMode="relative" rAng="0" ptsTypes="AA">
                                      <p:cBhvr>
                                        <p:cTn id="24" dur="1500" spd="-100000" fill="hold"/>
                                        <p:tgtEl>
                                          <p:spTgt spid="20"/>
                                        </p:tgtEl>
                                        <p:attrNameLst>
                                          <p:attrName>ppt_x</p:attrName>
                                          <p:attrName>ppt_y</p:attrName>
                                        </p:attrNameLst>
                                      </p:cBhvr>
                                      <p:rCtr x="-12500" y="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0A6D736-0D75-9345-925C-BF8F2495F735}"/>
              </a:ext>
            </a:extLst>
          </p:cNvPr>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2400" dirty="0">
                <a:latin typeface="+mn-lt"/>
              </a:rPr>
              <a:t>Success</a:t>
            </a:r>
            <a:r>
              <a:rPr lang="en-US" sz="2800" dirty="0">
                <a:latin typeface="+mn-lt"/>
              </a:rPr>
              <a:t> </a:t>
            </a:r>
            <a:r>
              <a:rPr lang="en-US" sz="2400" dirty="0">
                <a:latin typeface="+mn-lt"/>
              </a:rPr>
              <a:t>Criteria</a:t>
            </a:r>
            <a:endParaRPr lang="en-US" sz="2800" dirty="0">
              <a:latin typeface="+mn-lt"/>
            </a:endParaRPr>
          </a:p>
        </p:txBody>
      </p:sp>
      <p:sp>
        <p:nvSpPr>
          <p:cNvPr id="9" name="Title 1">
            <a:extLst>
              <a:ext uri="{FF2B5EF4-FFF2-40B4-BE49-F238E27FC236}">
                <a16:creationId xmlns:a16="http://schemas.microsoft.com/office/drawing/2014/main" xmlns="" id="{6F41D172-A7C5-D643-A05F-ECAC10E2E71F}"/>
              </a:ext>
            </a:extLst>
          </p:cNvPr>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2400" dirty="0">
                <a:latin typeface="+mn-lt"/>
              </a:rPr>
              <a:t>Learning Intention</a:t>
            </a:r>
            <a:endParaRPr lang="en-US" sz="2800" dirty="0">
              <a:latin typeface="+mn-lt"/>
            </a:endParaRPr>
          </a:p>
        </p:txBody>
      </p:sp>
      <p:sp>
        <p:nvSpPr>
          <p:cNvPr id="10" name="Content Placeholder 15">
            <a:extLst>
              <a:ext uri="{FF2B5EF4-FFF2-40B4-BE49-F238E27FC236}">
                <a16:creationId xmlns:a16="http://schemas.microsoft.com/office/drawing/2014/main" xmlns="" id="{A0F3F07F-431C-C648-98B6-EA6D89E81409}"/>
              </a:ext>
            </a:extLst>
          </p:cNvPr>
          <p:cNvSpPr txBox="1">
            <a:spLocks/>
          </p:cNvSpPr>
          <p:nvPr/>
        </p:nvSpPr>
        <p:spPr>
          <a:xfrm>
            <a:off x="628650" y="1096587"/>
            <a:ext cx="7886700" cy="1409700"/>
          </a:xfrm>
          <a:prstGeom prst="roundRect">
            <a:avLst>
              <a:gd name="adj" fmla="val 2585"/>
            </a:avLst>
          </a:prstGeom>
          <a:noFill/>
          <a:ln w="25400">
            <a:noFill/>
          </a:ln>
        </p:spPr>
        <p:txBody>
          <a:bodyPr vert="horz" lIns="252000" tIns="252000" rIns="252000" bIns="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To measure height or length accurately using metres and centimetres. </a:t>
            </a:r>
            <a:endParaRPr lang="en-GB" dirty="0"/>
          </a:p>
        </p:txBody>
      </p:sp>
      <p:sp>
        <p:nvSpPr>
          <p:cNvPr id="13" name="Content Placeholder 15">
            <a:extLst>
              <a:ext uri="{FF2B5EF4-FFF2-40B4-BE49-F238E27FC236}">
                <a16:creationId xmlns:a16="http://schemas.microsoft.com/office/drawing/2014/main" xmlns="" id="{93E6C9AE-375B-BF44-9B03-BF1F6DE70BF9}"/>
              </a:ext>
            </a:extLst>
          </p:cNvPr>
          <p:cNvSpPr txBox="1">
            <a:spLocks/>
          </p:cNvSpPr>
          <p:nvPr/>
        </p:nvSpPr>
        <p:spPr>
          <a:xfrm>
            <a:off x="628650" y="3435630"/>
            <a:ext cx="7886700" cy="1961318"/>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I can measure height and length to the nearest centimetre.</a:t>
            </a:r>
          </a:p>
          <a:p>
            <a:r>
              <a:rPr lang="en-GB" altLang="en-US" dirty="0"/>
              <a:t>I can record measurements in appropriate ways. </a:t>
            </a:r>
          </a:p>
          <a:p>
            <a:r>
              <a:rPr lang="en-GB" altLang="en-US" dirty="0"/>
              <a:t>I can decide which unit to use for measuring. </a:t>
            </a:r>
          </a:p>
        </p:txBody>
      </p:sp>
      <p:pic>
        <p:nvPicPr>
          <p:cNvPr id="2" name="Picture 1">
            <a:extLst>
              <a:ext uri="{FF2B5EF4-FFF2-40B4-BE49-F238E27FC236}">
                <a16:creationId xmlns:a16="http://schemas.microsoft.com/office/drawing/2014/main" xmlns="" id="{BFA2A34F-AEFF-BA83-00AD-AB888B84EF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39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7"/>
          <p:cNvSpPr>
            <a:spLocks noGrp="1"/>
          </p:cNvSpPr>
          <p:nvPr>
            <p:ph type="title" idx="4294967295"/>
          </p:nvPr>
        </p:nvSpPr>
        <p:spPr>
          <a:xfrm>
            <a:off x="539750" y="2359034"/>
            <a:ext cx="8064500" cy="655294"/>
          </a:xfrm>
        </p:spPr>
        <p:txBody>
          <a:bodyPr>
            <a:noAutofit/>
          </a:bodyPr>
          <a:lstStyle/>
          <a:p>
            <a:r>
              <a:rPr lang="en-GB" sz="4800" dirty="0">
                <a:solidFill>
                  <a:schemeClr val="bg1"/>
                </a:solidFill>
                <a:latin typeface="Roboto" panose="02000000000000000000" pitchFamily="2" charset="0"/>
                <a:cs typeface="Arial" panose="020B0604020202020204" pitchFamily="34" charset="0"/>
              </a:rPr>
              <a:t>Mathematics</a:t>
            </a:r>
          </a:p>
        </p:txBody>
      </p:sp>
      <p:sp>
        <p:nvSpPr>
          <p:cNvPr id="15" name="Text Placeholder 16"/>
          <p:cNvSpPr>
            <a:spLocks noGrp="1"/>
          </p:cNvSpPr>
          <p:nvPr>
            <p:ph type="body" sz="quarter" idx="4294967295"/>
          </p:nvPr>
        </p:nvSpPr>
        <p:spPr>
          <a:xfrm>
            <a:off x="1654968" y="2686681"/>
            <a:ext cx="5834062" cy="543989"/>
          </a:xfrm>
        </p:spPr>
        <p:txBody>
          <a:bodyPr anchor="ctr">
            <a:noAutofit/>
          </a:bodyPr>
          <a:lstStyle/>
          <a:p>
            <a:pPr marL="0" indent="0" algn="ctr">
              <a:buNone/>
            </a:pPr>
            <a:endParaRPr lang="en-GB" sz="2800" dirty="0">
              <a:solidFill>
                <a:schemeClr val="bg1"/>
              </a:solidFill>
              <a:latin typeface="Roboto" panose="02000000000000000000" pitchFamily="2" charset="0"/>
              <a:cs typeface="Arial" panose="020B0604020202020204" pitchFamily="34" charset="0"/>
            </a:endParaRPr>
          </a:p>
          <a:p>
            <a:pPr marL="0" indent="0" algn="ctr">
              <a:buNone/>
            </a:pPr>
            <a:r>
              <a:rPr lang="en-GB" sz="2800" dirty="0">
                <a:solidFill>
                  <a:schemeClr val="bg1"/>
                </a:solidFill>
                <a:latin typeface="Roboto" panose="02000000000000000000" pitchFamily="2" charset="0"/>
                <a:cs typeface="Arial" panose="020B0604020202020204" pitchFamily="34" charset="0"/>
              </a:rPr>
              <a:t>Length</a:t>
            </a:r>
          </a:p>
        </p:txBody>
      </p:sp>
      <p:sp>
        <p:nvSpPr>
          <p:cNvPr id="16" name="TextBox 15"/>
          <p:cNvSpPr txBox="1"/>
          <p:nvPr/>
        </p:nvSpPr>
        <p:spPr>
          <a:xfrm>
            <a:off x="1097359" y="6477337"/>
            <a:ext cx="6949281" cy="115488"/>
          </a:xfrm>
          <a:prstGeom prst="rect">
            <a:avLst/>
          </a:prstGeom>
          <a:noFill/>
        </p:spPr>
        <p:txBody>
          <a:bodyPr wrap="square" lIns="0" tIns="0" rIns="0" bIns="0" rtlCol="0" anchor="ctr" anchorCtr="1">
            <a:noAutofit/>
          </a:bodyPr>
          <a:lstStyle/>
          <a:p>
            <a:r>
              <a:rPr lang="en-GB" sz="800">
                <a:solidFill>
                  <a:schemeClr val="bg1"/>
                </a:solidFill>
                <a:latin typeface="Roboto" panose="02000000000000000000" pitchFamily="2" charset="0"/>
                <a:cs typeface="Arial" panose="020B0604020202020204" pitchFamily="34" charset="0"/>
              </a:rPr>
              <a:t>Mathematics | Length | Measure to the Nearest Metre and Centimetre | Measuring Us | Lesson 2 of 2</a:t>
            </a:r>
            <a:endParaRPr lang="en-GB" sz="800" dirty="0">
              <a:solidFill>
                <a:schemeClr val="bg1"/>
              </a:solidFill>
              <a:latin typeface="Roboto" panose="02000000000000000000" pitchFamily="2" charset="0"/>
              <a:cs typeface="Arial" panose="020B0604020202020204" pitchFamily="34" charset="0"/>
            </a:endParaRPr>
          </a:p>
        </p:txBody>
      </p:sp>
      <p:sp>
        <p:nvSpPr>
          <p:cNvPr id="2" name="Rectangle 1"/>
          <p:cNvSpPr/>
          <p:nvPr/>
        </p:nvSpPr>
        <p:spPr>
          <a:xfrm>
            <a:off x="3357349" y="600501"/>
            <a:ext cx="2743200" cy="1528550"/>
          </a:xfrm>
          <a:prstGeom prst="rect">
            <a:avLst/>
          </a:prstGeom>
          <a:solidFill>
            <a:srgbClr val="FCD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4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1B7358ED-D6DD-BE4D-90B9-7187D615076F}"/>
              </a:ext>
            </a:extLst>
          </p:cNvPr>
          <p:cNvSpPr/>
          <p:nvPr/>
        </p:nvSpPr>
        <p:spPr>
          <a:xfrm>
            <a:off x="128016" y="5779008"/>
            <a:ext cx="1536192" cy="1078992"/>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2"/>
            <a:extLst>
              <a:ext uri="{FF2B5EF4-FFF2-40B4-BE49-F238E27FC236}">
                <a16:creationId xmlns:a16="http://schemas.microsoft.com/office/drawing/2014/main" xmlns="" id="{3E3F76C3-5001-3545-94A4-CA5D27C7A129}"/>
              </a:ext>
            </a:extLst>
          </p:cNvPr>
          <p:cNvSpPr/>
          <p:nvPr/>
        </p:nvSpPr>
        <p:spPr>
          <a:xfrm>
            <a:off x="8412480" y="6007608"/>
            <a:ext cx="603504" cy="7498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8016" y="5779008"/>
            <a:ext cx="1687136" cy="1078992"/>
          </a:xfrm>
          <a:prstGeom prst="rect">
            <a:avLst/>
          </a:prstGeom>
          <a:solidFill>
            <a:srgbClr val="DC6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88657" y="6141493"/>
            <a:ext cx="955343" cy="716507"/>
          </a:xfrm>
          <a:prstGeom prst="rect">
            <a:avLst/>
          </a:prstGeom>
          <a:solidFill>
            <a:srgbClr val="DC6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7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20A6D736-0D75-9345-925C-BF8F2495F735}"/>
              </a:ext>
            </a:extLst>
          </p:cNvPr>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2400" dirty="0">
                <a:latin typeface="+mn-lt"/>
              </a:rPr>
              <a:t>Success</a:t>
            </a:r>
            <a:r>
              <a:rPr lang="en-US" sz="2800" dirty="0">
                <a:latin typeface="+mn-lt"/>
              </a:rPr>
              <a:t> </a:t>
            </a:r>
            <a:r>
              <a:rPr lang="en-US" sz="2400" dirty="0">
                <a:latin typeface="+mn-lt"/>
              </a:rPr>
              <a:t>Criteria</a:t>
            </a:r>
            <a:endParaRPr lang="en-US" sz="2800" dirty="0">
              <a:latin typeface="+mn-lt"/>
            </a:endParaRPr>
          </a:p>
        </p:txBody>
      </p:sp>
      <p:sp>
        <p:nvSpPr>
          <p:cNvPr id="9" name="Title 1">
            <a:extLst>
              <a:ext uri="{FF2B5EF4-FFF2-40B4-BE49-F238E27FC236}">
                <a16:creationId xmlns:a16="http://schemas.microsoft.com/office/drawing/2014/main" xmlns="" id="{6F41D172-A7C5-D643-A05F-ECAC10E2E71F}"/>
              </a:ext>
            </a:extLst>
          </p:cNvPr>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Twinkl" panose="02000603050000020003" pitchFamily="50" charset="0"/>
                <a:ea typeface="+mj-ea"/>
                <a:cs typeface="+mj-cs"/>
              </a:defRPr>
            </a:lvl1pPr>
          </a:lstStyle>
          <a:p>
            <a:r>
              <a:rPr lang="en-US" sz="2400" dirty="0">
                <a:latin typeface="+mn-lt"/>
              </a:rPr>
              <a:t>Learning Intention</a:t>
            </a:r>
            <a:endParaRPr lang="en-US" sz="2800" dirty="0">
              <a:latin typeface="+mn-lt"/>
            </a:endParaRPr>
          </a:p>
        </p:txBody>
      </p:sp>
      <p:sp>
        <p:nvSpPr>
          <p:cNvPr id="10" name="Content Placeholder 15">
            <a:extLst>
              <a:ext uri="{FF2B5EF4-FFF2-40B4-BE49-F238E27FC236}">
                <a16:creationId xmlns:a16="http://schemas.microsoft.com/office/drawing/2014/main" xmlns="" id="{A0F3F07F-431C-C648-98B6-EA6D89E81409}"/>
              </a:ext>
            </a:extLst>
          </p:cNvPr>
          <p:cNvSpPr txBox="1">
            <a:spLocks/>
          </p:cNvSpPr>
          <p:nvPr/>
        </p:nvSpPr>
        <p:spPr>
          <a:xfrm>
            <a:off x="628650" y="1096587"/>
            <a:ext cx="7886700" cy="1409700"/>
          </a:xfrm>
          <a:prstGeom prst="roundRect">
            <a:avLst>
              <a:gd name="adj" fmla="val 2585"/>
            </a:avLst>
          </a:prstGeom>
          <a:noFill/>
          <a:ln w="25400">
            <a:noFill/>
          </a:ln>
        </p:spPr>
        <p:txBody>
          <a:bodyPr vert="horz" lIns="252000" tIns="252000" rIns="252000" bIns="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To measure height or length accurately using metres and centimetres. </a:t>
            </a:r>
            <a:endParaRPr lang="en-GB" dirty="0"/>
          </a:p>
        </p:txBody>
      </p:sp>
      <p:sp>
        <p:nvSpPr>
          <p:cNvPr id="13" name="Content Placeholder 15">
            <a:extLst>
              <a:ext uri="{FF2B5EF4-FFF2-40B4-BE49-F238E27FC236}">
                <a16:creationId xmlns:a16="http://schemas.microsoft.com/office/drawing/2014/main" xmlns="" id="{93E6C9AE-375B-BF44-9B03-BF1F6DE70BF9}"/>
              </a:ext>
            </a:extLst>
          </p:cNvPr>
          <p:cNvSpPr txBox="1">
            <a:spLocks/>
          </p:cNvSpPr>
          <p:nvPr/>
        </p:nvSpPr>
        <p:spPr>
          <a:xfrm>
            <a:off x="628650" y="3435630"/>
            <a:ext cx="7886700" cy="1961318"/>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anose="02000503030000020003" pitchFamily="50" charset="0"/>
                <a:ea typeface="Twinkl"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anose="02000503030000020003" pitchFamily="50" charset="0"/>
                <a:ea typeface="Twinkl"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anose="02000503030000020003" pitchFamily="50" charset="0"/>
                <a:ea typeface="Twinkl"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I can measure height and length to the nearest centimetre.</a:t>
            </a:r>
          </a:p>
          <a:p>
            <a:r>
              <a:rPr lang="en-GB" altLang="en-US" dirty="0"/>
              <a:t>I can record measurements in appropriate ways. </a:t>
            </a:r>
          </a:p>
          <a:p>
            <a:r>
              <a:rPr lang="en-GB" altLang="en-US" dirty="0"/>
              <a:t>I can decide which unit to use for measuring. </a:t>
            </a:r>
          </a:p>
        </p:txBody>
      </p:sp>
    </p:spTree>
    <p:extLst>
      <p:ext uri="{BB962C8B-B14F-4D97-AF65-F5344CB8AC3E}">
        <p14:creationId xmlns:p14="http://schemas.microsoft.com/office/powerpoint/2010/main" val="4472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a:extLst>
              <a:ext uri="{FF2B5EF4-FFF2-40B4-BE49-F238E27FC236}">
                <a16:creationId xmlns:a16="http://schemas.microsoft.com/office/drawing/2014/main" xmlns="" id="{BD1A1B29-EFB5-A54C-9D43-1A64307F9EA0}"/>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Would you measure this using metres or centimetres?</a:t>
            </a:r>
          </a:p>
        </p:txBody>
      </p:sp>
      <p:pic>
        <p:nvPicPr>
          <p:cNvPr id="10" name="Picture 9">
            <a:extLst>
              <a:ext uri="{FF2B5EF4-FFF2-40B4-BE49-F238E27FC236}">
                <a16:creationId xmlns:a16="http://schemas.microsoft.com/office/drawing/2014/main" xmlns="" id="{BAE89474-F336-8B41-0522-6CDD55BE9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066" y="2475182"/>
            <a:ext cx="3887868" cy="2706417"/>
          </a:xfrm>
          <a:prstGeom prst="rect">
            <a:avLst/>
          </a:prstGeom>
        </p:spPr>
      </p:pic>
      <p:sp>
        <p:nvSpPr>
          <p:cNvPr id="4" name="Rounded Rectangle 20">
            <a:extLst>
              <a:ext uri="{FF2B5EF4-FFF2-40B4-BE49-F238E27FC236}">
                <a16:creationId xmlns:a16="http://schemas.microsoft.com/office/drawing/2014/main" xmlns="" id="{0FDDEE94-425C-B5E5-5B2F-A1A91C490D55}"/>
              </a:ext>
            </a:extLst>
          </p:cNvPr>
          <p:cNvSpPr/>
          <p:nvPr/>
        </p:nvSpPr>
        <p:spPr>
          <a:xfrm>
            <a:off x="3487519" y="3319462"/>
            <a:ext cx="2168962" cy="646330"/>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rPr>
              <a:t>metres (m)</a:t>
            </a:r>
          </a:p>
        </p:txBody>
      </p:sp>
    </p:spTree>
    <p:extLst>
      <p:ext uri="{BB962C8B-B14F-4D97-AF65-F5344CB8AC3E}">
        <p14:creationId xmlns:p14="http://schemas.microsoft.com/office/powerpoint/2010/main" val="26228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Would you measure this using metres or centimetres?</a:t>
            </a:r>
          </a:p>
        </p:txBody>
      </p:sp>
      <p:pic>
        <p:nvPicPr>
          <p:cNvPr id="10" name="Picture 9">
            <a:extLst>
              <a:ext uri="{FF2B5EF4-FFF2-40B4-BE49-F238E27FC236}">
                <a16:creationId xmlns:a16="http://schemas.microsoft.com/office/drawing/2014/main" xmlns="" id="{BAE89474-F336-8B41-0522-6CDD55BE9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427304" y="2475182"/>
            <a:ext cx="2289392" cy="2706417"/>
          </a:xfrm>
          <a:prstGeom prst="rect">
            <a:avLst/>
          </a:prstGeom>
        </p:spPr>
      </p:pic>
      <p:sp>
        <p:nvSpPr>
          <p:cNvPr id="4" name="Rounded Rectangle 20">
            <a:extLst>
              <a:ext uri="{FF2B5EF4-FFF2-40B4-BE49-F238E27FC236}">
                <a16:creationId xmlns:a16="http://schemas.microsoft.com/office/drawing/2014/main" xmlns="" id="{0FDDEE94-425C-B5E5-5B2F-A1A91C490D55}"/>
              </a:ext>
            </a:extLst>
          </p:cNvPr>
          <p:cNvSpPr/>
          <p:nvPr/>
        </p:nvSpPr>
        <p:spPr>
          <a:xfrm>
            <a:off x="3487519" y="3319462"/>
            <a:ext cx="2168962" cy="646330"/>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rPr>
              <a:t>metres (m)</a:t>
            </a:r>
          </a:p>
        </p:txBody>
      </p:sp>
      <p:sp>
        <p:nvSpPr>
          <p:cNvPr id="3" name="Rounded Rectangle 85">
            <a:extLst>
              <a:ext uri="{FF2B5EF4-FFF2-40B4-BE49-F238E27FC236}">
                <a16:creationId xmlns:a16="http://schemas.microsoft.com/office/drawing/2014/main" xmlns="" id="{D8499623-92FE-64F2-3CCC-16010F475815}"/>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Tree>
    <p:extLst>
      <p:ext uri="{BB962C8B-B14F-4D97-AF65-F5344CB8AC3E}">
        <p14:creationId xmlns:p14="http://schemas.microsoft.com/office/powerpoint/2010/main" val="263079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Would you measure this using metres or centimetres?</a:t>
            </a:r>
          </a:p>
        </p:txBody>
      </p:sp>
      <p:pic>
        <p:nvPicPr>
          <p:cNvPr id="10" name="Picture 9">
            <a:extLst>
              <a:ext uri="{FF2B5EF4-FFF2-40B4-BE49-F238E27FC236}">
                <a16:creationId xmlns:a16="http://schemas.microsoft.com/office/drawing/2014/main" xmlns="" id="{BAE89474-F336-8B41-0522-6CDD55BE9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51748" y="2475182"/>
            <a:ext cx="3640504" cy="2706417"/>
          </a:xfrm>
          <a:prstGeom prst="rect">
            <a:avLst/>
          </a:prstGeom>
        </p:spPr>
      </p:pic>
      <p:sp>
        <p:nvSpPr>
          <p:cNvPr id="4" name="Rounded Rectangle 20">
            <a:extLst>
              <a:ext uri="{FF2B5EF4-FFF2-40B4-BE49-F238E27FC236}">
                <a16:creationId xmlns:a16="http://schemas.microsoft.com/office/drawing/2014/main" xmlns="" id="{0FDDEE94-425C-B5E5-5B2F-A1A91C490D55}"/>
              </a:ext>
            </a:extLst>
          </p:cNvPr>
          <p:cNvSpPr/>
          <p:nvPr/>
        </p:nvSpPr>
        <p:spPr>
          <a:xfrm>
            <a:off x="2991262" y="3429000"/>
            <a:ext cx="3161476" cy="646330"/>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bg1"/>
                </a:solidFill>
              </a:rPr>
              <a:t>centimetres (cm)</a:t>
            </a:r>
            <a:endParaRPr lang="en-GB" sz="2800" b="1" dirty="0">
              <a:solidFill>
                <a:schemeClr val="bg1"/>
              </a:solidFill>
            </a:endParaRPr>
          </a:p>
        </p:txBody>
      </p:sp>
      <p:sp>
        <p:nvSpPr>
          <p:cNvPr id="3" name="Rounded Rectangle 85">
            <a:extLst>
              <a:ext uri="{FF2B5EF4-FFF2-40B4-BE49-F238E27FC236}">
                <a16:creationId xmlns:a16="http://schemas.microsoft.com/office/drawing/2014/main" xmlns="" id="{B23442B9-35F6-4DA0-3C61-0C24E637FCDC}"/>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Tree>
    <p:extLst>
      <p:ext uri="{BB962C8B-B14F-4D97-AF65-F5344CB8AC3E}">
        <p14:creationId xmlns:p14="http://schemas.microsoft.com/office/powerpoint/2010/main" val="41448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Would you measure this using metres or centimetres?</a:t>
            </a:r>
          </a:p>
        </p:txBody>
      </p:sp>
      <p:pic>
        <p:nvPicPr>
          <p:cNvPr id="10" name="Picture 9">
            <a:extLst>
              <a:ext uri="{FF2B5EF4-FFF2-40B4-BE49-F238E27FC236}">
                <a16:creationId xmlns:a16="http://schemas.microsoft.com/office/drawing/2014/main" xmlns="" id="{BAE89474-F336-8B41-0522-6CDD55BE9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29648" y="2475182"/>
            <a:ext cx="1884703" cy="2706417"/>
          </a:xfrm>
          <a:prstGeom prst="rect">
            <a:avLst/>
          </a:prstGeom>
        </p:spPr>
      </p:pic>
      <p:sp>
        <p:nvSpPr>
          <p:cNvPr id="4" name="Rounded Rectangle 20">
            <a:extLst>
              <a:ext uri="{FF2B5EF4-FFF2-40B4-BE49-F238E27FC236}">
                <a16:creationId xmlns:a16="http://schemas.microsoft.com/office/drawing/2014/main" xmlns="" id="{0FDDEE94-425C-B5E5-5B2F-A1A91C490D55}"/>
              </a:ext>
            </a:extLst>
          </p:cNvPr>
          <p:cNvSpPr/>
          <p:nvPr/>
        </p:nvSpPr>
        <p:spPr>
          <a:xfrm>
            <a:off x="3487519" y="3319462"/>
            <a:ext cx="2168962" cy="646330"/>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rPr>
              <a:t>metres (m)</a:t>
            </a:r>
          </a:p>
        </p:txBody>
      </p:sp>
      <p:sp>
        <p:nvSpPr>
          <p:cNvPr id="3" name="Rounded Rectangle 85">
            <a:extLst>
              <a:ext uri="{FF2B5EF4-FFF2-40B4-BE49-F238E27FC236}">
                <a16:creationId xmlns:a16="http://schemas.microsoft.com/office/drawing/2014/main" xmlns="" id="{8D82F25F-8931-EE8D-D31A-AE18A6D4A122}"/>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Tree>
    <p:extLst>
      <p:ext uri="{BB962C8B-B14F-4D97-AF65-F5344CB8AC3E}">
        <p14:creationId xmlns:p14="http://schemas.microsoft.com/office/powerpoint/2010/main" val="30321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xmlns="" id="{10FBB4DF-43FF-144D-9EBC-0F0931BD1AE3}"/>
              </a:ext>
            </a:extLst>
          </p:cNvPr>
          <p:cNvSpPr/>
          <p:nvPr/>
        </p:nvSpPr>
        <p:spPr>
          <a:xfrm>
            <a:off x="688538" y="697080"/>
            <a:ext cx="7632699" cy="646331"/>
          </a:xfrm>
          <a:prstGeom prst="rect">
            <a:avLst/>
          </a:prstGeom>
        </p:spPr>
        <p:txBody>
          <a:bodyPr wrap="square">
            <a:spAutoFit/>
          </a:bodyPr>
          <a:lstStyle/>
          <a:p>
            <a:pPr algn="ctr"/>
            <a:r>
              <a:rPr lang="en-GB" sz="3600" b="1">
                <a:solidFill>
                  <a:srgbClr val="01407D"/>
                </a:solidFill>
                <a:latin typeface="+mj-lt"/>
              </a:rPr>
              <a:t>Metres or Centimetres?</a:t>
            </a:r>
            <a:endParaRPr lang="en-GB" sz="3600" b="1" dirty="0">
              <a:solidFill>
                <a:srgbClr val="01407D"/>
              </a:solidFill>
              <a:latin typeface="+mj-lt"/>
            </a:endParaRPr>
          </a:p>
        </p:txBody>
      </p:sp>
      <p:sp>
        <p:nvSpPr>
          <p:cNvPr id="2" name="Rounded Rectangle 5">
            <a:extLst>
              <a:ext uri="{FF2B5EF4-FFF2-40B4-BE49-F238E27FC236}">
                <a16:creationId xmlns:a16="http://schemas.microsoft.com/office/drawing/2014/main" xmlns="" id="{7AE188CF-6C9B-9BA5-F10F-E32B87ED8D37}"/>
              </a:ext>
            </a:extLst>
          </p:cNvPr>
          <p:cNvSpPr/>
          <p:nvPr/>
        </p:nvSpPr>
        <p:spPr>
          <a:xfrm>
            <a:off x="755650" y="1481138"/>
            <a:ext cx="7632700" cy="406400"/>
          </a:xfrm>
          <a:prstGeom prst="roundRect">
            <a:avLst/>
          </a:prstGeom>
          <a:solidFill>
            <a:srgbClr val="AFDE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Would you measure this using metres or centimetres?</a:t>
            </a:r>
          </a:p>
        </p:txBody>
      </p:sp>
      <p:pic>
        <p:nvPicPr>
          <p:cNvPr id="10" name="Picture 9">
            <a:extLst>
              <a:ext uri="{FF2B5EF4-FFF2-40B4-BE49-F238E27FC236}">
                <a16:creationId xmlns:a16="http://schemas.microsoft.com/office/drawing/2014/main" xmlns="" id="{BAE89474-F336-8B41-0522-6CDD55BE9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98342" y="2475182"/>
            <a:ext cx="1747315" cy="2706417"/>
          </a:xfrm>
          <a:prstGeom prst="rect">
            <a:avLst/>
          </a:prstGeom>
        </p:spPr>
      </p:pic>
      <p:sp>
        <p:nvSpPr>
          <p:cNvPr id="3" name="Rounded Rectangle 85">
            <a:extLst>
              <a:ext uri="{FF2B5EF4-FFF2-40B4-BE49-F238E27FC236}">
                <a16:creationId xmlns:a16="http://schemas.microsoft.com/office/drawing/2014/main" xmlns="" id="{3DD72812-D92F-30F1-62EA-C3380346B422}"/>
              </a:ext>
            </a:extLst>
          </p:cNvPr>
          <p:cNvSpPr>
            <a:spLocks noChangeAspect="1"/>
          </p:cNvSpPr>
          <p:nvPr/>
        </p:nvSpPr>
        <p:spPr>
          <a:xfrm>
            <a:off x="423486" y="-90683"/>
            <a:ext cx="1207531" cy="478164"/>
          </a:xfrm>
          <a:prstGeom prst="roundRect">
            <a:avLst>
              <a:gd name="adj" fmla="val 23941"/>
            </a:avLst>
          </a:prstGeom>
          <a:solidFill>
            <a:srgbClr val="01407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432000" rIns="72000" bIns="108000" rtlCol="0" anchor="ctr"/>
          <a:lstStyle/>
          <a:p>
            <a:pPr algn="ctr"/>
            <a:r>
              <a:rPr lang="en-GB" b="1" dirty="0">
                <a:solidFill>
                  <a:schemeClr val="bg1"/>
                </a:solidFill>
              </a:rPr>
              <a:t>Warm-up</a:t>
            </a:r>
          </a:p>
          <a:p>
            <a:pPr algn="ctr"/>
            <a:endParaRPr lang="en-GB" dirty="0"/>
          </a:p>
        </p:txBody>
      </p:sp>
      <p:sp>
        <p:nvSpPr>
          <p:cNvPr id="5" name="Rounded Rectangle 20">
            <a:extLst>
              <a:ext uri="{FF2B5EF4-FFF2-40B4-BE49-F238E27FC236}">
                <a16:creationId xmlns:a16="http://schemas.microsoft.com/office/drawing/2014/main" xmlns="" id="{64253764-678C-0F31-F758-D2F20C476A26}"/>
              </a:ext>
            </a:extLst>
          </p:cNvPr>
          <p:cNvSpPr/>
          <p:nvPr/>
        </p:nvSpPr>
        <p:spPr>
          <a:xfrm>
            <a:off x="2991262" y="3429000"/>
            <a:ext cx="3161476" cy="646330"/>
          </a:xfrm>
          <a:prstGeom prst="roundRect">
            <a:avLst/>
          </a:prstGeom>
          <a:solidFill>
            <a:srgbClr val="0140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bg1"/>
                </a:solidFill>
              </a:rPr>
              <a:t>centimetres (cm)</a:t>
            </a:r>
            <a:endParaRPr lang="en-GB" sz="2800" b="1" dirty="0">
              <a:solidFill>
                <a:schemeClr val="bg1"/>
              </a:solidFill>
            </a:endParaRPr>
          </a:p>
        </p:txBody>
      </p:sp>
    </p:spTree>
    <p:extLst>
      <p:ext uri="{BB962C8B-B14F-4D97-AF65-F5344CB8AC3E}">
        <p14:creationId xmlns:p14="http://schemas.microsoft.com/office/powerpoint/2010/main" val="24239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lanIt Presentation Template - Maths.potx" id="{87FBCC4C-35EB-425C-A5E4-5756C823E4CD}" vid="{03F47E42-55AD-4A30-BAEA-DC6D2738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1894</TotalTime>
  <Words>436</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Roboto</vt:lpstr>
      <vt:lpstr>Twinkl</vt:lpstr>
      <vt:lpstr>Calibri</vt:lpstr>
      <vt:lpstr>Office Theme</vt:lpstr>
      <vt:lpstr>Disclaimer/s</vt:lpstr>
      <vt:lpstr>Mathematics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Twinkl Twinkl</dc:creator>
  <cp:lastModifiedBy>marwa zakzouk</cp:lastModifiedBy>
  <cp:revision>67</cp:revision>
  <dcterms:created xsi:type="dcterms:W3CDTF">2022-01-04T12:12:49Z</dcterms:created>
  <dcterms:modified xsi:type="dcterms:W3CDTF">2023-11-13T13:20:37Z</dcterms:modified>
</cp:coreProperties>
</file>