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68" r:id="rId4"/>
    <p:sldId id="269" r:id="rId5"/>
    <p:sldId id="270" r:id="rId6"/>
    <p:sldId id="271" r:id="rId7"/>
    <p:sldId id="272" r:id="rId8"/>
    <p:sldId id="273" r:id="rId9"/>
    <p:sldId id="274" r:id="rId10"/>
  </p:sldIdLst>
  <p:sldSz cx="9144000" cy="6858000" type="screen4x3"/>
  <p:notesSz cx="6858000" cy="9144000"/>
  <p:embeddedFontLst>
    <p:embeddedFont>
      <p:font typeface="Twinkl" panose="020B060402020202020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FC3"/>
    <a:srgbClr val="EA4E13"/>
    <a:srgbClr val="00A8E7"/>
    <a:srgbClr val="DDDDDD"/>
    <a:srgbClr val="EE73AA"/>
    <a:srgbClr val="25B7BC"/>
    <a:srgbClr val="D8BDE0"/>
    <a:srgbClr val="FFFFFF"/>
    <a:srgbClr val="F79157"/>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81" d="100"/>
          <a:sy n="81" d="100"/>
        </p:scale>
        <p:origin x="965"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EA79D4F3-297B-5548-BC52-7D10EA0A32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6C77F560-0E13-444A-82FB-3659E1D44E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180535C1-0921-5541-93C0-5E263D5172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55BC58D4-EA74-6442-B2C0-69FACF5FCA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10;&#10;Description automatically generated">
            <a:extLst>
              <a:ext uri="{FF2B5EF4-FFF2-40B4-BE49-F238E27FC236}">
                <a16:creationId xmlns:a16="http://schemas.microsoft.com/office/drawing/2014/main" id="{D30F03A6-0B0E-0E45-B9EF-42FDD66E65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m.au/resources/australian-resources-3---4-english/australian-resources-3---4-english-literacy/australian-resources-3---4-english-literacy-writin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m.au/resources/australian-resources-3---4-english/australian-resources-3---4-english-literacy/australian-resources-3---4-english-literacy-writing"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m.au/resources/australian-resources-3---4-english/australian-resources-3---4-english-literacy/australian-resources-3---4-english-literacy-writing"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hyperlink" Target="https://www.twinkl.com.au/resources/australian-resources-3---4-english/australian-resources-3---4-english-literacy/australian-resources-3---4-english-literacy-writin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m.au/resources/australian-resources-3---4-english/australian-resources-3---4-english-literacy/australian-resources-3---4-english-literacy-writing"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www.twinkl.com.au/resources/australian-resources-3---4-english/australian-resources-3---4-english-literacy/australian-resources-3---4-english-literacy-writ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www.twinkl.com.au/resources/australian-resources-3---4-english/australian-resources-3---4-english-literacy/australian-resources-3---4-english-literacy-writing" TargetMode="External"/><Relationship Id="rId5"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hyperlink" Target="https://www.twinkl.com.au/resources/australian-resources-3---4-english/australian-resources-3---4-english-literacy/australian-resources-3---4-english-literacy-writing"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www.twinkl.com.au/resources/australian-resources-3---4-english/australian-resources-3---4-english-literacy/australian-resources-3---4-english-literacy-writing" TargetMode="External"/><Relationship Id="rId5" Type="http://schemas.openxmlformats.org/officeDocument/2006/relationships/image" Target="../media/image15.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79682F76-81F8-4C49-8308-E6E9704F9DBF}"/>
              </a:ext>
            </a:extLst>
          </p:cNvPr>
          <p:cNvSpPr/>
          <p:nvPr/>
        </p:nvSpPr>
        <p:spPr>
          <a:xfrm>
            <a:off x="7296150" y="5524500"/>
            <a:ext cx="2190750"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2"/>
            <a:extLst>
              <a:ext uri="{FF2B5EF4-FFF2-40B4-BE49-F238E27FC236}">
                <a16:creationId xmlns:a16="http://schemas.microsoft.com/office/drawing/2014/main" id="{77696634-CC8A-D948-B169-959BF31CD70A}"/>
              </a:ext>
            </a:extLst>
          </p:cNvPr>
          <p:cNvSpPr/>
          <p:nvPr/>
        </p:nvSpPr>
        <p:spPr>
          <a:xfrm>
            <a:off x="0" y="5524500"/>
            <a:ext cx="2190750"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88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DC3858A7-726E-0048-AE38-56731A9CB3DF}"/>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3008243"/>
            <a:ext cx="9144000" cy="3397366"/>
          </a:xfrm>
          <a:prstGeom prst="rect">
            <a:avLst/>
          </a:prstGeom>
        </p:spPr>
      </p:pic>
      <p:sp>
        <p:nvSpPr>
          <p:cNvPr id="3" name="Rectangle 2"/>
          <p:cNvSpPr/>
          <p:nvPr/>
        </p:nvSpPr>
        <p:spPr>
          <a:xfrm>
            <a:off x="750885" y="3483283"/>
            <a:ext cx="7632700" cy="772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3600" b="1" dirty="0">
                <a:solidFill>
                  <a:schemeClr val="bg1"/>
                </a:solidFill>
              </a:rPr>
              <a:t>I will know I am successful when...</a:t>
            </a:r>
          </a:p>
        </p:txBody>
      </p:sp>
      <p:sp>
        <p:nvSpPr>
          <p:cNvPr id="21" name="Title 20"/>
          <p:cNvSpPr>
            <a:spLocks noGrp="1"/>
          </p:cNvSpPr>
          <p:nvPr>
            <p:ph type="title"/>
          </p:nvPr>
        </p:nvSpPr>
        <p:spPr/>
        <p:txBody>
          <a:bodyPr/>
          <a:lstStyle/>
          <a:p>
            <a:r>
              <a:rPr lang="en-GB" dirty="0"/>
              <a:t>We are learning to...</a:t>
            </a:r>
            <a:endParaRPr lang="en-GB" sz="3600" dirty="0">
              <a:latin typeface="+mn-lt"/>
            </a:endParaRPr>
          </a:p>
        </p:txBody>
      </p:sp>
      <p:sp>
        <p:nvSpPr>
          <p:cNvPr id="5" name="Rectangle 4"/>
          <p:cNvSpPr/>
          <p:nvPr/>
        </p:nvSpPr>
        <p:spPr>
          <a:xfrm>
            <a:off x="750885" y="1427091"/>
            <a:ext cx="7632700" cy="1107996"/>
          </a:xfrm>
          <a:prstGeom prst="rect">
            <a:avLst/>
          </a:prstGeom>
        </p:spPr>
        <p:txBody>
          <a:bodyPr wrap="square" lIns="0" tIns="0" rIns="0" bIns="0">
            <a:spAutoFit/>
          </a:bodyPr>
          <a:lstStyle/>
          <a:p>
            <a:r>
              <a:rPr lang="en-GB" sz="2400" dirty="0"/>
              <a:t>Write limericks using the correct rhyming pattern and metre so that we can create fun and engaging limericks of our own.</a:t>
            </a:r>
          </a:p>
        </p:txBody>
      </p:sp>
      <p:sp>
        <p:nvSpPr>
          <p:cNvPr id="7" name="Rectangle 6">
            <a:extLst>
              <a:ext uri="{FF2B5EF4-FFF2-40B4-BE49-F238E27FC236}">
                <a16:creationId xmlns:a16="http://schemas.microsoft.com/office/drawing/2014/main" id="{9BF5EBBE-23B4-B043-A281-41AE21B0A381}"/>
              </a:ext>
            </a:extLst>
          </p:cNvPr>
          <p:cNvSpPr/>
          <p:nvPr/>
        </p:nvSpPr>
        <p:spPr>
          <a:xfrm>
            <a:off x="755650" y="4322913"/>
            <a:ext cx="7632700" cy="1107996"/>
          </a:xfrm>
          <a:prstGeom prst="rect">
            <a:avLst/>
          </a:prstGeom>
        </p:spPr>
        <p:txBody>
          <a:bodyPr wrap="square" lIns="0" tIns="0" rIns="0" bIns="0">
            <a:spAutoFit/>
          </a:bodyPr>
          <a:lstStyle/>
          <a:p>
            <a:r>
              <a:rPr lang="en-GB" sz="2400" dirty="0"/>
              <a:t>I have written the limericks from the PowerPoint and my limericks follow the structure that has been shown in the PowerPoint.</a:t>
            </a:r>
          </a:p>
        </p:txBody>
      </p:sp>
      <p:sp>
        <p:nvSpPr>
          <p:cNvPr id="10" name="Rectangle 9">
            <a:hlinkClick r:id="rId3"/>
            <a:extLst>
              <a:ext uri="{FF2B5EF4-FFF2-40B4-BE49-F238E27FC236}">
                <a16:creationId xmlns:a16="http://schemas.microsoft.com/office/drawing/2014/main" id="{CF7FC169-37AE-7346-87AC-2A5C5D96B13E}"/>
              </a:ext>
            </a:extLst>
          </p:cNvPr>
          <p:cNvSpPr/>
          <p:nvPr/>
        </p:nvSpPr>
        <p:spPr>
          <a:xfrm>
            <a:off x="7296150" y="6379104"/>
            <a:ext cx="2190750" cy="650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0DA5C775-BB53-214D-9653-3BAC3D6F17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1204" y="1473201"/>
            <a:ext cx="4517529" cy="2804211"/>
          </a:xfrm>
          <a:prstGeom prst="rect">
            <a:avLst/>
          </a:prstGeom>
        </p:spPr>
      </p:pic>
      <p:sp>
        <p:nvSpPr>
          <p:cNvPr id="3" name="Rectangle 2"/>
          <p:cNvSpPr/>
          <p:nvPr/>
        </p:nvSpPr>
        <p:spPr>
          <a:xfrm>
            <a:off x="750884" y="1476072"/>
            <a:ext cx="5467035" cy="2064769"/>
          </a:xfrm>
          <a:prstGeom prst="rect">
            <a:avLst/>
          </a:prstGeom>
          <a:solidFill>
            <a:srgbClr val="C0DFC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solidFill>
                  <a:schemeClr val="tx1"/>
                </a:solidFill>
              </a:rPr>
              <a:t>Bob was an old, shaggy dog</a:t>
            </a:r>
          </a:p>
          <a:p>
            <a:r>
              <a:rPr lang="en-GB" sz="2400" dirty="0">
                <a:solidFill>
                  <a:schemeClr val="tx1"/>
                </a:solidFill>
              </a:rPr>
              <a:t>Who sat on a very small log</a:t>
            </a:r>
          </a:p>
          <a:p>
            <a:r>
              <a:rPr lang="en-GB" sz="2400" dirty="0">
                <a:solidFill>
                  <a:schemeClr val="tx1"/>
                </a:solidFill>
              </a:rPr>
              <a:t>The log started to break</a:t>
            </a:r>
          </a:p>
          <a:p>
            <a:r>
              <a:rPr lang="en-GB" sz="2400" dirty="0">
                <a:solidFill>
                  <a:schemeClr val="tx1"/>
                </a:solidFill>
              </a:rPr>
              <a:t>Bob began to shake</a:t>
            </a:r>
          </a:p>
          <a:p>
            <a:r>
              <a:rPr lang="en-GB" sz="2400" dirty="0">
                <a:solidFill>
                  <a:schemeClr val="tx1"/>
                </a:solidFill>
              </a:rPr>
              <a:t>And he jumped from the log like a frog</a:t>
            </a:r>
          </a:p>
        </p:txBody>
      </p:sp>
      <p:sp>
        <p:nvSpPr>
          <p:cNvPr id="21" name="Title 20"/>
          <p:cNvSpPr>
            <a:spLocks noGrp="1"/>
          </p:cNvSpPr>
          <p:nvPr>
            <p:ph type="title"/>
          </p:nvPr>
        </p:nvSpPr>
        <p:spPr>
          <a:xfrm>
            <a:off x="0" y="478895"/>
            <a:ext cx="6941128" cy="994306"/>
          </a:xfrm>
        </p:spPr>
        <p:txBody>
          <a:bodyPr/>
          <a:lstStyle/>
          <a:p>
            <a:r>
              <a:rPr lang="en-GB" sz="2400" dirty="0"/>
              <a:t>Look at these limericks below. </a:t>
            </a:r>
            <a:br>
              <a:rPr lang="en-GB" sz="2400" dirty="0"/>
            </a:br>
            <a:r>
              <a:rPr lang="en-GB" sz="2400" dirty="0"/>
              <a:t>Can you identify the rhyming pattern?</a:t>
            </a:r>
            <a:endParaRPr lang="en-GB" sz="2400" dirty="0">
              <a:latin typeface="+mn-lt"/>
            </a:endParaRPr>
          </a:p>
        </p:txBody>
      </p:sp>
      <p:sp>
        <p:nvSpPr>
          <p:cNvPr id="8" name="Rectangle 7">
            <a:extLst>
              <a:ext uri="{FF2B5EF4-FFF2-40B4-BE49-F238E27FC236}">
                <a16:creationId xmlns:a16="http://schemas.microsoft.com/office/drawing/2014/main" id="{CEB936C8-C20A-934D-8336-C09A3839D43A}"/>
              </a:ext>
            </a:extLst>
          </p:cNvPr>
          <p:cNvSpPr/>
          <p:nvPr/>
        </p:nvSpPr>
        <p:spPr>
          <a:xfrm>
            <a:off x="750883" y="4052739"/>
            <a:ext cx="7827850" cy="2064769"/>
          </a:xfrm>
          <a:prstGeom prst="rect">
            <a:avLst/>
          </a:prstGeom>
          <a:solidFill>
            <a:srgbClr val="C0DFC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solidFill>
                  <a:schemeClr val="tx1"/>
                </a:solidFill>
              </a:rPr>
              <a:t>Sarah was as fast as a hare</a:t>
            </a:r>
          </a:p>
          <a:p>
            <a:r>
              <a:rPr lang="en-GB" sz="2400" dirty="0">
                <a:solidFill>
                  <a:schemeClr val="tx1"/>
                </a:solidFill>
              </a:rPr>
              <a:t>She would run almost everywhere</a:t>
            </a:r>
          </a:p>
          <a:p>
            <a:r>
              <a:rPr lang="en-GB" sz="2400" dirty="0">
                <a:solidFill>
                  <a:schemeClr val="tx1"/>
                </a:solidFill>
              </a:rPr>
              <a:t>But one day she tripped</a:t>
            </a:r>
          </a:p>
          <a:p>
            <a:r>
              <a:rPr lang="en-GB" sz="2400" dirty="0">
                <a:solidFill>
                  <a:schemeClr val="tx1"/>
                </a:solidFill>
              </a:rPr>
              <a:t>And over she flipped</a:t>
            </a:r>
          </a:p>
          <a:p>
            <a:r>
              <a:rPr lang="en-GB" sz="2400" dirty="0">
                <a:solidFill>
                  <a:schemeClr val="tx1"/>
                </a:solidFill>
              </a:rPr>
              <a:t>Then landed in a big old armchair</a:t>
            </a:r>
          </a:p>
        </p:txBody>
      </p:sp>
      <p:sp>
        <p:nvSpPr>
          <p:cNvPr id="14" name="Oval 13">
            <a:extLst>
              <a:ext uri="{FF2B5EF4-FFF2-40B4-BE49-F238E27FC236}">
                <a16:creationId xmlns:a16="http://schemas.microsoft.com/office/drawing/2014/main" id="{BD86D759-4A6E-3C46-8042-4260779F905A}"/>
              </a:ext>
            </a:extLst>
          </p:cNvPr>
          <p:cNvSpPr/>
          <p:nvPr/>
        </p:nvSpPr>
        <p:spPr>
          <a:xfrm>
            <a:off x="6032303" y="4410848"/>
            <a:ext cx="2360814" cy="2360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dog with its mouth open&#10;&#10;Description automatically generated with medium confidence">
            <a:extLst>
              <a:ext uri="{FF2B5EF4-FFF2-40B4-BE49-F238E27FC236}">
                <a16:creationId xmlns:a16="http://schemas.microsoft.com/office/drawing/2014/main" id="{36B54689-8B23-8247-B840-932B0A2347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5710" y="1256172"/>
            <a:ext cx="1252851" cy="1859107"/>
          </a:xfrm>
          <a:prstGeom prst="rect">
            <a:avLst/>
          </a:prstGeom>
        </p:spPr>
      </p:pic>
      <p:pic>
        <p:nvPicPr>
          <p:cNvPr id="9" name="Picture 8" descr="A person wearing a costume&#10;&#10;Description automatically generated with low confidence">
            <a:extLst>
              <a:ext uri="{FF2B5EF4-FFF2-40B4-BE49-F238E27FC236}">
                <a16:creationId xmlns:a16="http://schemas.microsoft.com/office/drawing/2014/main" id="{8ABF9388-B11E-BD44-AFCB-291BBBE6F3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175" y="3769433"/>
            <a:ext cx="1561386" cy="3088567"/>
          </a:xfrm>
          <a:prstGeom prst="rect">
            <a:avLst/>
          </a:prstGeom>
        </p:spPr>
      </p:pic>
      <p:sp>
        <p:nvSpPr>
          <p:cNvPr id="16" name="Rectangle 15">
            <a:hlinkClick r:id="rId5"/>
            <a:extLst>
              <a:ext uri="{FF2B5EF4-FFF2-40B4-BE49-F238E27FC236}">
                <a16:creationId xmlns:a16="http://schemas.microsoft.com/office/drawing/2014/main" id="{97A1FAFE-E93E-2447-B994-6928D743979D}"/>
              </a:ext>
            </a:extLst>
          </p:cNvPr>
          <p:cNvSpPr/>
          <p:nvPr/>
        </p:nvSpPr>
        <p:spPr>
          <a:xfrm>
            <a:off x="7296150" y="6379104"/>
            <a:ext cx="2190750" cy="650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28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994" y="1567625"/>
            <a:ext cx="3238064" cy="428076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solidFill>
                  <a:schemeClr val="tx1"/>
                </a:solidFill>
              </a:rPr>
              <a:t>Limericks need to rhyme in the </a:t>
            </a:r>
            <a:r>
              <a:rPr lang="en-GB" sz="2400" dirty="0">
                <a:solidFill>
                  <a:srgbClr val="00A8E7"/>
                </a:solidFill>
              </a:rPr>
              <a:t>AA</a:t>
            </a:r>
            <a:r>
              <a:rPr lang="en-GB" sz="2400" dirty="0">
                <a:solidFill>
                  <a:srgbClr val="EA4E13"/>
                </a:solidFill>
              </a:rPr>
              <a:t>BB</a:t>
            </a:r>
            <a:r>
              <a:rPr lang="en-GB" sz="2400" dirty="0">
                <a:solidFill>
                  <a:srgbClr val="00A8E7"/>
                </a:solidFill>
              </a:rPr>
              <a:t>A</a:t>
            </a:r>
            <a:r>
              <a:rPr lang="en-GB" sz="2400" dirty="0">
                <a:solidFill>
                  <a:schemeClr val="tx1"/>
                </a:solidFill>
              </a:rPr>
              <a:t> pattern. </a:t>
            </a:r>
          </a:p>
          <a:p>
            <a:endParaRPr lang="en-GB" sz="2400" dirty="0">
              <a:solidFill>
                <a:schemeClr val="tx1"/>
              </a:solidFill>
            </a:endParaRPr>
          </a:p>
          <a:p>
            <a:r>
              <a:rPr lang="en-GB" sz="2400" dirty="0">
                <a:solidFill>
                  <a:schemeClr val="tx1"/>
                </a:solidFill>
              </a:rPr>
              <a:t>This means that the </a:t>
            </a:r>
            <a:r>
              <a:rPr lang="en-GB" sz="2400" b="1" dirty="0">
                <a:solidFill>
                  <a:srgbClr val="00A8E7"/>
                </a:solidFill>
              </a:rPr>
              <a:t>1st, 2nd </a:t>
            </a:r>
            <a:r>
              <a:rPr lang="en-GB" sz="2400" dirty="0">
                <a:solidFill>
                  <a:schemeClr val="tx1"/>
                </a:solidFill>
              </a:rPr>
              <a:t>and </a:t>
            </a:r>
            <a:r>
              <a:rPr lang="en-GB" sz="2400" b="1" dirty="0">
                <a:solidFill>
                  <a:srgbClr val="00A8E7"/>
                </a:solidFill>
              </a:rPr>
              <a:t>5th</a:t>
            </a:r>
            <a:r>
              <a:rPr lang="en-GB" sz="2400" dirty="0">
                <a:solidFill>
                  <a:schemeClr val="tx1"/>
                </a:solidFill>
              </a:rPr>
              <a:t> lines rhyme with each other and the </a:t>
            </a:r>
            <a:r>
              <a:rPr lang="en-GB" sz="2400" b="1" dirty="0">
                <a:solidFill>
                  <a:srgbClr val="EA4E13"/>
                </a:solidFill>
              </a:rPr>
              <a:t>3rd</a:t>
            </a:r>
            <a:r>
              <a:rPr lang="en-GB" sz="2400" dirty="0">
                <a:solidFill>
                  <a:schemeClr val="tx1"/>
                </a:solidFill>
              </a:rPr>
              <a:t> and </a:t>
            </a:r>
            <a:r>
              <a:rPr lang="en-GB" sz="2400" b="1" dirty="0">
                <a:solidFill>
                  <a:srgbClr val="EA4E13"/>
                </a:solidFill>
              </a:rPr>
              <a:t>4th</a:t>
            </a:r>
            <a:r>
              <a:rPr lang="en-GB" sz="2400" dirty="0">
                <a:solidFill>
                  <a:schemeClr val="tx1"/>
                </a:solidFill>
              </a:rPr>
              <a:t> lines rhyme with each other.  </a:t>
            </a:r>
          </a:p>
          <a:p>
            <a:endParaRPr lang="en-GB" sz="2400" dirty="0">
              <a:solidFill>
                <a:schemeClr val="tx1"/>
              </a:solidFill>
            </a:endParaRPr>
          </a:p>
        </p:txBody>
      </p:sp>
      <p:sp>
        <p:nvSpPr>
          <p:cNvPr id="21" name="Title 20"/>
          <p:cNvSpPr>
            <a:spLocks noGrp="1"/>
          </p:cNvSpPr>
          <p:nvPr>
            <p:ph type="title"/>
          </p:nvPr>
        </p:nvSpPr>
        <p:spPr>
          <a:xfrm>
            <a:off x="1179145" y="512462"/>
            <a:ext cx="6785710" cy="994306"/>
          </a:xfrm>
        </p:spPr>
        <p:txBody>
          <a:bodyPr/>
          <a:lstStyle/>
          <a:p>
            <a:r>
              <a:rPr lang="en-GB" sz="2400" dirty="0"/>
              <a:t>Limericks follow a specific rhyming pattern.</a:t>
            </a:r>
            <a:endParaRPr lang="en-GB" sz="2400" dirty="0">
              <a:latin typeface="+mn-lt"/>
            </a:endParaRPr>
          </a:p>
        </p:txBody>
      </p:sp>
      <p:sp>
        <p:nvSpPr>
          <p:cNvPr id="8" name="Rectangle 7">
            <a:extLst>
              <a:ext uri="{FF2B5EF4-FFF2-40B4-BE49-F238E27FC236}">
                <a16:creationId xmlns:a16="http://schemas.microsoft.com/office/drawing/2014/main" id="{CEB936C8-C20A-934D-8336-C09A3839D43A}"/>
              </a:ext>
            </a:extLst>
          </p:cNvPr>
          <p:cNvSpPr/>
          <p:nvPr/>
        </p:nvSpPr>
        <p:spPr>
          <a:xfrm>
            <a:off x="3947327" y="1567625"/>
            <a:ext cx="4432538" cy="4187209"/>
          </a:xfrm>
          <a:prstGeom prst="rect">
            <a:avLst/>
          </a:prstGeom>
          <a:solidFill>
            <a:srgbClr val="C0DFC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200000"/>
              </a:lnSpc>
            </a:pPr>
            <a:endParaRPr lang="en-GB" b="1" dirty="0"/>
          </a:p>
          <a:p>
            <a:pPr>
              <a:lnSpc>
                <a:spcPct val="200000"/>
              </a:lnSpc>
            </a:pPr>
            <a:r>
              <a:rPr lang="en-GB" dirty="0">
                <a:solidFill>
                  <a:schemeClr val="tx1"/>
                </a:solidFill>
              </a:rPr>
              <a:t>Bob was an old, shaggy </a:t>
            </a:r>
            <a:r>
              <a:rPr lang="en-GB" b="1" dirty="0">
                <a:solidFill>
                  <a:srgbClr val="00A8E7"/>
                </a:solidFill>
              </a:rPr>
              <a:t>dog</a:t>
            </a:r>
            <a:endParaRPr lang="en-GB" sz="2400" b="1" dirty="0">
              <a:solidFill>
                <a:srgbClr val="00A8E7"/>
              </a:solidFill>
            </a:endParaRPr>
          </a:p>
          <a:p>
            <a:pPr>
              <a:lnSpc>
                <a:spcPct val="200000"/>
              </a:lnSpc>
            </a:pPr>
            <a:r>
              <a:rPr lang="en-GB" dirty="0">
                <a:solidFill>
                  <a:schemeClr val="tx1"/>
                </a:solidFill>
              </a:rPr>
              <a:t>Who sat on a very small </a:t>
            </a:r>
            <a:r>
              <a:rPr lang="en-GB" b="1" dirty="0">
                <a:solidFill>
                  <a:srgbClr val="00A8E7"/>
                </a:solidFill>
              </a:rPr>
              <a:t>log</a:t>
            </a:r>
            <a:endParaRPr lang="en-GB" sz="2400" b="1" dirty="0">
              <a:solidFill>
                <a:srgbClr val="00A8E7"/>
              </a:solidFill>
            </a:endParaRPr>
          </a:p>
          <a:p>
            <a:pPr>
              <a:lnSpc>
                <a:spcPct val="200000"/>
              </a:lnSpc>
            </a:pPr>
            <a:r>
              <a:rPr lang="en-GB" dirty="0">
                <a:solidFill>
                  <a:schemeClr val="tx1"/>
                </a:solidFill>
              </a:rPr>
              <a:t>The log started to </a:t>
            </a:r>
            <a:r>
              <a:rPr lang="en-GB" b="1" dirty="0">
                <a:solidFill>
                  <a:srgbClr val="EA4E13"/>
                </a:solidFill>
              </a:rPr>
              <a:t>break</a:t>
            </a:r>
            <a:endParaRPr lang="en-GB" sz="2400" b="1" dirty="0">
              <a:solidFill>
                <a:srgbClr val="EA4E13"/>
              </a:solidFill>
            </a:endParaRPr>
          </a:p>
          <a:p>
            <a:pPr>
              <a:lnSpc>
                <a:spcPct val="200000"/>
              </a:lnSpc>
            </a:pPr>
            <a:r>
              <a:rPr lang="en-GB" dirty="0">
                <a:solidFill>
                  <a:schemeClr val="tx1"/>
                </a:solidFill>
              </a:rPr>
              <a:t>Bob began to </a:t>
            </a:r>
            <a:r>
              <a:rPr lang="en-GB" b="1" dirty="0">
                <a:solidFill>
                  <a:srgbClr val="EA4E13"/>
                </a:solidFill>
              </a:rPr>
              <a:t>shake</a:t>
            </a:r>
            <a:endParaRPr lang="en-GB" sz="2400" b="1" dirty="0">
              <a:solidFill>
                <a:srgbClr val="EA4E13"/>
              </a:solidFill>
            </a:endParaRPr>
          </a:p>
          <a:p>
            <a:pPr>
              <a:lnSpc>
                <a:spcPct val="200000"/>
              </a:lnSpc>
            </a:pPr>
            <a:r>
              <a:rPr lang="en-GB" dirty="0">
                <a:solidFill>
                  <a:schemeClr val="tx1"/>
                </a:solidFill>
              </a:rPr>
              <a:t>And he jumped from the log like a </a:t>
            </a:r>
            <a:r>
              <a:rPr lang="en-GB" b="1" dirty="0">
                <a:solidFill>
                  <a:srgbClr val="00A8E7"/>
                </a:solidFill>
              </a:rPr>
              <a:t>frog</a:t>
            </a:r>
          </a:p>
          <a:p>
            <a:pPr>
              <a:lnSpc>
                <a:spcPct val="200000"/>
              </a:lnSpc>
            </a:pPr>
            <a:endParaRPr lang="en-GB" sz="2400" b="1" dirty="0"/>
          </a:p>
        </p:txBody>
      </p:sp>
      <p:sp>
        <p:nvSpPr>
          <p:cNvPr id="12" name="Rectangle 11">
            <a:hlinkClick r:id="rId2"/>
            <a:extLst>
              <a:ext uri="{FF2B5EF4-FFF2-40B4-BE49-F238E27FC236}">
                <a16:creationId xmlns:a16="http://schemas.microsoft.com/office/drawing/2014/main" id="{994C2323-F45A-7245-883B-03A912071CC5}"/>
              </a:ext>
            </a:extLst>
          </p:cNvPr>
          <p:cNvSpPr/>
          <p:nvPr/>
        </p:nvSpPr>
        <p:spPr>
          <a:xfrm>
            <a:off x="7296150" y="6379104"/>
            <a:ext cx="2190750" cy="650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0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960633" y="512462"/>
            <a:ext cx="7222733" cy="994306"/>
          </a:xfrm>
        </p:spPr>
        <p:txBody>
          <a:bodyPr/>
          <a:lstStyle/>
          <a:p>
            <a:r>
              <a:rPr lang="en-GB" sz="2400" dirty="0"/>
              <a:t>Do you know what the metre of a limerick is?</a:t>
            </a:r>
            <a:endParaRPr lang="en-GB" sz="2400" dirty="0">
              <a:latin typeface="+mn-lt"/>
            </a:endParaRPr>
          </a:p>
        </p:txBody>
      </p:sp>
      <p:sp>
        <p:nvSpPr>
          <p:cNvPr id="8" name="Rectangle 7">
            <a:extLst>
              <a:ext uri="{FF2B5EF4-FFF2-40B4-BE49-F238E27FC236}">
                <a16:creationId xmlns:a16="http://schemas.microsoft.com/office/drawing/2014/main" id="{CEB936C8-C20A-934D-8336-C09A3839D43A}"/>
              </a:ext>
            </a:extLst>
          </p:cNvPr>
          <p:cNvSpPr/>
          <p:nvPr/>
        </p:nvSpPr>
        <p:spPr>
          <a:xfrm>
            <a:off x="1126434" y="4715681"/>
            <a:ext cx="7341705" cy="833663"/>
          </a:xfrm>
          <a:prstGeom prst="rect">
            <a:avLst/>
          </a:prstGeom>
          <a:noFill/>
          <a:ln w="57150">
            <a:solidFill>
              <a:srgbClr val="C0DFC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4000" b="1" dirty="0">
                <a:solidFill>
                  <a:schemeClr val="tx1"/>
                </a:solidFill>
              </a:rPr>
              <a:t>  Bob</a:t>
            </a:r>
            <a:r>
              <a:rPr lang="en-GB" sz="4000" b="1" dirty="0"/>
              <a:t> </a:t>
            </a:r>
            <a:r>
              <a:rPr lang="en-GB" sz="4000" b="1" dirty="0">
                <a:solidFill>
                  <a:srgbClr val="00A8E7"/>
                </a:solidFill>
              </a:rPr>
              <a:t>was an </a:t>
            </a:r>
            <a:r>
              <a:rPr lang="en-GB" sz="4000" b="1" dirty="0">
                <a:solidFill>
                  <a:srgbClr val="EA4E13"/>
                </a:solidFill>
              </a:rPr>
              <a:t>old,</a:t>
            </a:r>
            <a:r>
              <a:rPr lang="en-GB" sz="4000" b="1" dirty="0"/>
              <a:t> </a:t>
            </a:r>
            <a:r>
              <a:rPr lang="en-GB" sz="4000" b="1" dirty="0">
                <a:solidFill>
                  <a:srgbClr val="00A8E7"/>
                </a:solidFill>
              </a:rPr>
              <a:t>shaggy</a:t>
            </a:r>
            <a:r>
              <a:rPr lang="en-GB" sz="4000" b="1" dirty="0"/>
              <a:t> </a:t>
            </a:r>
            <a:r>
              <a:rPr lang="en-GB" sz="4000" b="1" dirty="0">
                <a:solidFill>
                  <a:srgbClr val="EA4E13"/>
                </a:solidFill>
              </a:rPr>
              <a:t>dog</a:t>
            </a:r>
          </a:p>
        </p:txBody>
      </p:sp>
      <p:sp>
        <p:nvSpPr>
          <p:cNvPr id="6" name="Rectangle 5">
            <a:extLst>
              <a:ext uri="{FF2B5EF4-FFF2-40B4-BE49-F238E27FC236}">
                <a16:creationId xmlns:a16="http://schemas.microsoft.com/office/drawing/2014/main" id="{2E0B60D6-121F-0B43-AF23-483DD84438B9}"/>
              </a:ext>
            </a:extLst>
          </p:cNvPr>
          <p:cNvSpPr/>
          <p:nvPr/>
        </p:nvSpPr>
        <p:spPr>
          <a:xfrm>
            <a:off x="1458024" y="1472344"/>
            <a:ext cx="6725342" cy="3077766"/>
          </a:xfrm>
          <a:prstGeom prst="rect">
            <a:avLst/>
          </a:prstGeom>
        </p:spPr>
        <p:txBody>
          <a:bodyPr wrap="square" lIns="0" tIns="0" rIns="0" bIns="0">
            <a:spAutoFit/>
          </a:bodyPr>
          <a:lstStyle/>
          <a:p>
            <a:r>
              <a:rPr lang="en-GB" sz="2000" dirty="0"/>
              <a:t>No, we are not talking about how long the limerick is! When we talk about ‘metre’ in poetry we are referring to the ‘rhythm’ of each line. The metre is the number of syllables in each line and the emphasis that is placed on each of those syllables. </a:t>
            </a:r>
          </a:p>
          <a:p>
            <a:endParaRPr lang="en-GB" sz="2000" dirty="0"/>
          </a:p>
          <a:p>
            <a:r>
              <a:rPr lang="en-GB" sz="2000" dirty="0"/>
              <a:t>A limerick uses </a:t>
            </a:r>
            <a:r>
              <a:rPr lang="en-GB" sz="2000" b="1" dirty="0" err="1"/>
              <a:t>anapestic</a:t>
            </a:r>
            <a:r>
              <a:rPr lang="en-GB" sz="2000" dirty="0"/>
              <a:t> meter – which means there are two unstressed syllables followed by one stressed syllable. This gives limericks a light, sing-song rhythm and often makes them easy to remember.</a:t>
            </a:r>
            <a:endParaRPr lang="en-GB" sz="2000" b="1" dirty="0"/>
          </a:p>
        </p:txBody>
      </p:sp>
      <p:pic>
        <p:nvPicPr>
          <p:cNvPr id="4" name="Picture 3" descr="A picture containing text&#10;&#10;Description automatically generated">
            <a:extLst>
              <a:ext uri="{FF2B5EF4-FFF2-40B4-BE49-F238E27FC236}">
                <a16:creationId xmlns:a16="http://schemas.microsoft.com/office/drawing/2014/main" id="{758815FD-DAC3-D24C-BC35-6BAA04C891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31" y="3167270"/>
            <a:ext cx="2330496" cy="3690730"/>
          </a:xfrm>
          <a:prstGeom prst="rect">
            <a:avLst/>
          </a:prstGeom>
        </p:spPr>
      </p:pic>
      <p:sp>
        <p:nvSpPr>
          <p:cNvPr id="9" name="Rectangle 8">
            <a:hlinkClick r:id="rId3"/>
            <a:extLst>
              <a:ext uri="{FF2B5EF4-FFF2-40B4-BE49-F238E27FC236}">
                <a16:creationId xmlns:a16="http://schemas.microsoft.com/office/drawing/2014/main" id="{2B4404A3-B6FF-9140-A00F-58D24784E9CA}"/>
              </a:ext>
            </a:extLst>
          </p:cNvPr>
          <p:cNvSpPr/>
          <p:nvPr/>
        </p:nvSpPr>
        <p:spPr>
          <a:xfrm>
            <a:off x="7296150" y="6379104"/>
            <a:ext cx="2190750" cy="650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14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0CDB791B-C99C-C046-8393-4FA3348F569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291937"/>
            <a:ext cx="9144000" cy="6274127"/>
          </a:xfrm>
          <a:prstGeom prst="rect">
            <a:avLst/>
          </a:prstGeom>
        </p:spPr>
      </p:pic>
      <p:sp>
        <p:nvSpPr>
          <p:cNvPr id="21" name="Title 20"/>
          <p:cNvSpPr>
            <a:spLocks noGrp="1"/>
          </p:cNvSpPr>
          <p:nvPr>
            <p:ph type="title"/>
          </p:nvPr>
        </p:nvSpPr>
        <p:spPr>
          <a:xfrm>
            <a:off x="742760" y="491290"/>
            <a:ext cx="3469305" cy="994306"/>
          </a:xfrm>
        </p:spPr>
        <p:txBody>
          <a:bodyPr/>
          <a:lstStyle/>
          <a:p>
            <a:r>
              <a:rPr lang="en-GB" sz="3200" dirty="0"/>
              <a:t>Shared Writing</a:t>
            </a:r>
            <a:endParaRPr lang="en-GB" sz="3200" dirty="0">
              <a:latin typeface="+mn-lt"/>
            </a:endParaRPr>
          </a:p>
        </p:txBody>
      </p:sp>
      <p:sp>
        <p:nvSpPr>
          <p:cNvPr id="11" name="Rectangle 10">
            <a:extLst>
              <a:ext uri="{FF2B5EF4-FFF2-40B4-BE49-F238E27FC236}">
                <a16:creationId xmlns:a16="http://schemas.microsoft.com/office/drawing/2014/main" id="{3C8C5C58-6419-5C40-8D9F-FBEBDE3365A8}"/>
              </a:ext>
            </a:extLst>
          </p:cNvPr>
          <p:cNvSpPr/>
          <p:nvPr/>
        </p:nvSpPr>
        <p:spPr>
          <a:xfrm>
            <a:off x="742760" y="1359504"/>
            <a:ext cx="4432538" cy="4650092"/>
          </a:xfrm>
          <a:prstGeom prst="rect">
            <a:avLst/>
          </a:prstGeom>
          <a:solidFill>
            <a:srgbClr val="C0DFC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solidFill>
                  <a:schemeClr val="tx1"/>
                </a:solidFill>
              </a:rPr>
              <a:t>Let’s write a poem together about a silly ant. </a:t>
            </a:r>
          </a:p>
          <a:p>
            <a:endParaRPr lang="en-GB" sz="2400" dirty="0">
              <a:solidFill>
                <a:schemeClr val="tx1"/>
              </a:solidFill>
            </a:endParaRPr>
          </a:p>
          <a:p>
            <a:r>
              <a:rPr lang="en-GB" sz="2400" dirty="0">
                <a:solidFill>
                  <a:schemeClr val="tx1"/>
                </a:solidFill>
              </a:rPr>
              <a:t>Close your eyes and imagine everything you know about ants. Think about where they live, what colour they are and what they eat.</a:t>
            </a:r>
          </a:p>
          <a:p>
            <a:br>
              <a:rPr lang="en-GB" sz="2400" dirty="0">
                <a:solidFill>
                  <a:schemeClr val="tx1"/>
                </a:solidFill>
              </a:rPr>
            </a:br>
            <a:r>
              <a:rPr lang="en-GB" sz="2400" dirty="0">
                <a:solidFill>
                  <a:schemeClr val="tx1"/>
                </a:solidFill>
              </a:rPr>
              <a:t>Now think about what this ant might do that is a bit silly and a bit funny. </a:t>
            </a:r>
          </a:p>
        </p:txBody>
      </p:sp>
      <p:sp>
        <p:nvSpPr>
          <p:cNvPr id="13" name="Oval 12">
            <a:extLst>
              <a:ext uri="{FF2B5EF4-FFF2-40B4-BE49-F238E27FC236}">
                <a16:creationId xmlns:a16="http://schemas.microsoft.com/office/drawing/2014/main" id="{75BECE17-1C26-6840-9AA6-A16A4C44810D}"/>
              </a:ext>
            </a:extLst>
          </p:cNvPr>
          <p:cNvSpPr/>
          <p:nvPr/>
        </p:nvSpPr>
        <p:spPr>
          <a:xfrm>
            <a:off x="5387970" y="1658445"/>
            <a:ext cx="3326298" cy="3326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B88A4A-2171-F14E-9E5F-158E13ABC0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9765" y="2448407"/>
            <a:ext cx="3334503" cy="1961186"/>
          </a:xfrm>
          <a:prstGeom prst="rect">
            <a:avLst/>
          </a:prstGeom>
        </p:spPr>
      </p:pic>
      <p:sp>
        <p:nvSpPr>
          <p:cNvPr id="14" name="Rectangle 13">
            <a:hlinkClick r:id="rId4"/>
            <a:extLst>
              <a:ext uri="{FF2B5EF4-FFF2-40B4-BE49-F238E27FC236}">
                <a16:creationId xmlns:a16="http://schemas.microsoft.com/office/drawing/2014/main" id="{99A66E5B-8588-9748-AB7A-4A238D3F202F}"/>
              </a:ext>
            </a:extLst>
          </p:cNvPr>
          <p:cNvSpPr/>
          <p:nvPr/>
        </p:nvSpPr>
        <p:spPr>
          <a:xfrm>
            <a:off x="7296150" y="6379104"/>
            <a:ext cx="2190750" cy="650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00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0CDB791B-C99C-C046-8393-4FA3348F569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291935"/>
            <a:ext cx="9144000" cy="6274127"/>
          </a:xfrm>
          <a:prstGeom prst="rect">
            <a:avLst/>
          </a:prstGeom>
        </p:spPr>
      </p:pic>
      <p:pic>
        <p:nvPicPr>
          <p:cNvPr id="4" name="Picture 3" descr="Background pattern&#10;&#10;Description automatically generated">
            <a:extLst>
              <a:ext uri="{FF2B5EF4-FFF2-40B4-BE49-F238E27FC236}">
                <a16:creationId xmlns:a16="http://schemas.microsoft.com/office/drawing/2014/main" id="{795E9D03-9D00-0148-9FCD-04A6A916AF55}"/>
              </a:ext>
            </a:extLst>
          </p:cNvPr>
          <p:cNvPicPr>
            <a:picLocks noChangeAspect="1"/>
          </p:cNvPicPr>
          <p:nvPr/>
        </p:nvPicPr>
        <p:blipFill rotWithShape="1">
          <a:blip r:embed="rId3" cstate="screen">
            <a:alphaModFix amt="70000"/>
            <a:extLst>
              <a:ext uri="{28A0092B-C50C-407E-A947-70E740481C1C}">
                <a14:useLocalDpi xmlns:a14="http://schemas.microsoft.com/office/drawing/2010/main"/>
              </a:ext>
            </a:extLst>
          </a:blip>
          <a:srcRect/>
          <a:stretch/>
        </p:blipFill>
        <p:spPr>
          <a:xfrm>
            <a:off x="0" y="1099540"/>
            <a:ext cx="9144000" cy="5466522"/>
          </a:xfrm>
          <a:prstGeom prst="rect">
            <a:avLst/>
          </a:prstGeom>
        </p:spPr>
      </p:pic>
      <p:sp>
        <p:nvSpPr>
          <p:cNvPr id="21" name="Title 20"/>
          <p:cNvSpPr>
            <a:spLocks noGrp="1"/>
          </p:cNvSpPr>
          <p:nvPr>
            <p:ph type="title"/>
          </p:nvPr>
        </p:nvSpPr>
        <p:spPr>
          <a:xfrm>
            <a:off x="742760" y="491290"/>
            <a:ext cx="3469305" cy="994306"/>
          </a:xfrm>
        </p:spPr>
        <p:txBody>
          <a:bodyPr/>
          <a:lstStyle/>
          <a:p>
            <a:r>
              <a:rPr lang="en-GB" sz="3200" dirty="0"/>
              <a:t>Shared Writing</a:t>
            </a:r>
            <a:endParaRPr lang="en-GB" sz="3200" dirty="0">
              <a:latin typeface="+mn-lt"/>
            </a:endParaRPr>
          </a:p>
        </p:txBody>
      </p:sp>
      <p:sp>
        <p:nvSpPr>
          <p:cNvPr id="11" name="Rectangle 10">
            <a:extLst>
              <a:ext uri="{FF2B5EF4-FFF2-40B4-BE49-F238E27FC236}">
                <a16:creationId xmlns:a16="http://schemas.microsoft.com/office/drawing/2014/main" id="{3C8C5C58-6419-5C40-8D9F-FBEBDE3365A8}"/>
              </a:ext>
            </a:extLst>
          </p:cNvPr>
          <p:cNvSpPr/>
          <p:nvPr/>
        </p:nvSpPr>
        <p:spPr>
          <a:xfrm>
            <a:off x="742760" y="2027283"/>
            <a:ext cx="4432538" cy="2803433"/>
          </a:xfrm>
          <a:prstGeom prst="rect">
            <a:avLst/>
          </a:prstGeom>
          <a:solidFill>
            <a:srgbClr val="C0DFC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800" dirty="0">
                <a:solidFill>
                  <a:schemeClr val="tx1"/>
                </a:solidFill>
              </a:rPr>
              <a:t>As a class, have a go at writing a limerick about that ant. Remember to follow the rhyming pattern and develop a light, sing-song rhythm.</a:t>
            </a:r>
          </a:p>
        </p:txBody>
      </p:sp>
      <p:sp>
        <p:nvSpPr>
          <p:cNvPr id="13" name="Oval 12">
            <a:extLst>
              <a:ext uri="{FF2B5EF4-FFF2-40B4-BE49-F238E27FC236}">
                <a16:creationId xmlns:a16="http://schemas.microsoft.com/office/drawing/2014/main" id="{75BECE17-1C26-6840-9AA6-A16A4C44810D}"/>
              </a:ext>
            </a:extLst>
          </p:cNvPr>
          <p:cNvSpPr/>
          <p:nvPr/>
        </p:nvSpPr>
        <p:spPr>
          <a:xfrm>
            <a:off x="5387970" y="1658445"/>
            <a:ext cx="3326298" cy="3326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B88A4A-2171-F14E-9E5F-158E13ABC0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9765" y="2448407"/>
            <a:ext cx="3334503" cy="1961186"/>
          </a:xfrm>
          <a:prstGeom prst="rect">
            <a:avLst/>
          </a:prstGeom>
        </p:spPr>
      </p:pic>
      <p:pic>
        <p:nvPicPr>
          <p:cNvPr id="6" name="Picture 5">
            <a:extLst>
              <a:ext uri="{FF2B5EF4-FFF2-40B4-BE49-F238E27FC236}">
                <a16:creationId xmlns:a16="http://schemas.microsoft.com/office/drawing/2014/main" id="{7716BE41-FDCB-0D45-986C-A4E2E1F300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33111">
            <a:off x="7411989" y="2163943"/>
            <a:ext cx="450505" cy="931182"/>
          </a:xfrm>
          <a:prstGeom prst="rect">
            <a:avLst/>
          </a:prstGeom>
        </p:spPr>
      </p:pic>
      <p:sp>
        <p:nvSpPr>
          <p:cNvPr id="12" name="Rectangle 11">
            <a:hlinkClick r:id="rId6"/>
            <a:extLst>
              <a:ext uri="{FF2B5EF4-FFF2-40B4-BE49-F238E27FC236}">
                <a16:creationId xmlns:a16="http://schemas.microsoft.com/office/drawing/2014/main" id="{CE95A8EE-1700-6B49-A81C-189FD6220812}"/>
              </a:ext>
            </a:extLst>
          </p:cNvPr>
          <p:cNvSpPr/>
          <p:nvPr/>
        </p:nvSpPr>
        <p:spPr>
          <a:xfrm>
            <a:off x="7296150" y="6379104"/>
            <a:ext cx="2190750" cy="650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3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shape&#10;&#10;Description automatically generated">
            <a:extLst>
              <a:ext uri="{FF2B5EF4-FFF2-40B4-BE49-F238E27FC236}">
                <a16:creationId xmlns:a16="http://schemas.microsoft.com/office/drawing/2014/main" id="{00FDF136-BA0B-F741-8F4C-2C31B87E5EB1}"/>
              </a:ext>
            </a:extLst>
          </p:cNvPr>
          <p:cNvPicPr>
            <a:picLocks noChangeAspect="1"/>
          </p:cNvPicPr>
          <p:nvPr/>
        </p:nvPicPr>
        <p:blipFill rotWithShape="1">
          <a:blip r:embed="rId2" cstate="screen">
            <a:alphaModFix amt="5000"/>
            <a:extLst>
              <a:ext uri="{28A0092B-C50C-407E-A947-70E740481C1C}">
                <a14:useLocalDpi xmlns:a14="http://schemas.microsoft.com/office/drawing/2010/main"/>
              </a:ext>
            </a:extLst>
          </a:blip>
          <a:srcRect/>
          <a:stretch/>
        </p:blipFill>
        <p:spPr>
          <a:xfrm>
            <a:off x="0" y="291936"/>
            <a:ext cx="9144000" cy="6274127"/>
          </a:xfrm>
          <a:prstGeom prst="rect">
            <a:avLst/>
          </a:prstGeom>
        </p:spPr>
      </p:pic>
      <p:sp>
        <p:nvSpPr>
          <p:cNvPr id="21" name="Title 20"/>
          <p:cNvSpPr>
            <a:spLocks noGrp="1"/>
          </p:cNvSpPr>
          <p:nvPr>
            <p:ph type="title"/>
          </p:nvPr>
        </p:nvSpPr>
        <p:spPr>
          <a:xfrm>
            <a:off x="177495" y="347581"/>
            <a:ext cx="5147677" cy="994306"/>
          </a:xfrm>
        </p:spPr>
        <p:txBody>
          <a:bodyPr/>
          <a:lstStyle/>
          <a:p>
            <a:r>
              <a:rPr lang="en-GB" sz="3200" dirty="0"/>
              <a:t>Independent Writing</a:t>
            </a:r>
            <a:endParaRPr lang="en-GB" sz="3200" dirty="0">
              <a:latin typeface="+mn-lt"/>
            </a:endParaRPr>
          </a:p>
        </p:txBody>
      </p:sp>
      <p:sp>
        <p:nvSpPr>
          <p:cNvPr id="11" name="Rectangle 10">
            <a:extLst>
              <a:ext uri="{FF2B5EF4-FFF2-40B4-BE49-F238E27FC236}">
                <a16:creationId xmlns:a16="http://schemas.microsoft.com/office/drawing/2014/main" id="{3C8C5C58-6419-5C40-8D9F-FBEBDE3365A8}"/>
              </a:ext>
            </a:extLst>
          </p:cNvPr>
          <p:cNvSpPr/>
          <p:nvPr/>
        </p:nvSpPr>
        <p:spPr>
          <a:xfrm>
            <a:off x="742759" y="1216017"/>
            <a:ext cx="3446856" cy="5019424"/>
          </a:xfrm>
          <a:prstGeom prst="rect">
            <a:avLst/>
          </a:prstGeom>
          <a:solidFill>
            <a:srgbClr val="C0DFC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solidFill>
                  <a:schemeClr val="tx1"/>
                </a:solidFill>
              </a:rPr>
              <a:t>Now, you’re going to write your own limerick about the beach. </a:t>
            </a:r>
          </a:p>
          <a:p>
            <a:br>
              <a:rPr lang="en-GB" sz="2400" dirty="0">
                <a:solidFill>
                  <a:schemeClr val="tx1"/>
                </a:solidFill>
              </a:rPr>
            </a:br>
            <a:r>
              <a:rPr lang="en-GB" sz="2400" dirty="0">
                <a:solidFill>
                  <a:schemeClr val="tx1"/>
                </a:solidFill>
              </a:rPr>
              <a:t>First, brainstorm all the things you know about the beach. What does it look like? What do you wear there? What do you do there? Where is it? Do any animals live there?</a:t>
            </a:r>
          </a:p>
        </p:txBody>
      </p:sp>
      <p:pic>
        <p:nvPicPr>
          <p:cNvPr id="12" name="Picture 11" descr="A picture containing sky, outdoor, beach, sandy&#10;&#10;Description automatically generated">
            <a:extLst>
              <a:ext uri="{FF2B5EF4-FFF2-40B4-BE49-F238E27FC236}">
                <a16:creationId xmlns:a16="http://schemas.microsoft.com/office/drawing/2014/main" id="{D114432E-43FF-6A4F-BD16-F30B5A6DCF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31440">
            <a:off x="4634916" y="2147946"/>
            <a:ext cx="3651486" cy="2562109"/>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4AFE09EC-F7B0-D441-B212-0FE0CE9349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625263">
            <a:off x="7690041" y="1639765"/>
            <a:ext cx="1422400" cy="1397000"/>
          </a:xfrm>
          <a:prstGeom prst="rect">
            <a:avLst/>
          </a:prstGeom>
        </p:spPr>
      </p:pic>
      <p:pic>
        <p:nvPicPr>
          <p:cNvPr id="19" name="Picture 18" descr="A picture containing light&#10;&#10;Description automatically generated">
            <a:extLst>
              <a:ext uri="{FF2B5EF4-FFF2-40B4-BE49-F238E27FC236}">
                <a16:creationId xmlns:a16="http://schemas.microsoft.com/office/drawing/2014/main" id="{E4FE9F9F-DD56-3349-B89B-409367B3F1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611958">
            <a:off x="3808094" y="3821470"/>
            <a:ext cx="1422400" cy="1397000"/>
          </a:xfrm>
          <a:prstGeom prst="rect">
            <a:avLst/>
          </a:prstGeom>
        </p:spPr>
      </p:pic>
      <p:sp>
        <p:nvSpPr>
          <p:cNvPr id="22" name="Rectangle 21">
            <a:hlinkClick r:id="rId5"/>
            <a:extLst>
              <a:ext uri="{FF2B5EF4-FFF2-40B4-BE49-F238E27FC236}">
                <a16:creationId xmlns:a16="http://schemas.microsoft.com/office/drawing/2014/main" id="{3D97D8F1-FDD9-644E-B245-807C8595A85D}"/>
              </a:ext>
            </a:extLst>
          </p:cNvPr>
          <p:cNvSpPr/>
          <p:nvPr/>
        </p:nvSpPr>
        <p:spPr>
          <a:xfrm>
            <a:off x="7296150" y="6379104"/>
            <a:ext cx="2190750" cy="650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1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shape&#10;&#10;Description automatically generated">
            <a:extLst>
              <a:ext uri="{FF2B5EF4-FFF2-40B4-BE49-F238E27FC236}">
                <a16:creationId xmlns:a16="http://schemas.microsoft.com/office/drawing/2014/main" id="{00FDF136-BA0B-F741-8F4C-2C31B87E5EB1}"/>
              </a:ext>
            </a:extLst>
          </p:cNvPr>
          <p:cNvPicPr>
            <a:picLocks noChangeAspect="1"/>
          </p:cNvPicPr>
          <p:nvPr/>
        </p:nvPicPr>
        <p:blipFill rotWithShape="1">
          <a:blip r:embed="rId2" cstate="screen">
            <a:alphaModFix amt="5000"/>
            <a:extLst>
              <a:ext uri="{28A0092B-C50C-407E-A947-70E740481C1C}">
                <a14:useLocalDpi xmlns:a14="http://schemas.microsoft.com/office/drawing/2010/main"/>
              </a:ext>
            </a:extLst>
          </a:blip>
          <a:srcRect/>
          <a:stretch/>
        </p:blipFill>
        <p:spPr>
          <a:xfrm>
            <a:off x="0" y="291936"/>
            <a:ext cx="9144000" cy="6274127"/>
          </a:xfrm>
          <a:prstGeom prst="rect">
            <a:avLst/>
          </a:prstGeom>
        </p:spPr>
      </p:pic>
      <p:sp>
        <p:nvSpPr>
          <p:cNvPr id="21" name="Title 20"/>
          <p:cNvSpPr>
            <a:spLocks noGrp="1"/>
          </p:cNvSpPr>
          <p:nvPr>
            <p:ph type="title"/>
          </p:nvPr>
        </p:nvSpPr>
        <p:spPr>
          <a:xfrm>
            <a:off x="177495" y="347581"/>
            <a:ext cx="5147677" cy="994306"/>
          </a:xfrm>
        </p:spPr>
        <p:txBody>
          <a:bodyPr/>
          <a:lstStyle/>
          <a:p>
            <a:r>
              <a:rPr lang="en-GB" sz="3200" dirty="0"/>
              <a:t>Independent Writing</a:t>
            </a:r>
            <a:endParaRPr lang="en-GB" sz="3200" dirty="0">
              <a:latin typeface="+mn-lt"/>
            </a:endParaRPr>
          </a:p>
        </p:txBody>
      </p:sp>
      <p:sp>
        <p:nvSpPr>
          <p:cNvPr id="11" name="Rectangle 10">
            <a:extLst>
              <a:ext uri="{FF2B5EF4-FFF2-40B4-BE49-F238E27FC236}">
                <a16:creationId xmlns:a16="http://schemas.microsoft.com/office/drawing/2014/main" id="{3C8C5C58-6419-5C40-8D9F-FBEBDE3365A8}"/>
              </a:ext>
            </a:extLst>
          </p:cNvPr>
          <p:cNvSpPr/>
          <p:nvPr/>
        </p:nvSpPr>
        <p:spPr>
          <a:xfrm>
            <a:off x="742759" y="2139347"/>
            <a:ext cx="3446856" cy="3172764"/>
          </a:xfrm>
          <a:prstGeom prst="rect">
            <a:avLst/>
          </a:prstGeom>
          <a:solidFill>
            <a:srgbClr val="C0DFC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dirty="0">
                <a:solidFill>
                  <a:schemeClr val="tx1"/>
                </a:solidFill>
              </a:rPr>
              <a:t>Now, use the ideas in your brainstorm to write a limerick about the beach. Remember to follow the rhyming pattern and develop a light, sing-song rhythm.</a:t>
            </a:r>
          </a:p>
        </p:txBody>
      </p:sp>
      <p:pic>
        <p:nvPicPr>
          <p:cNvPr id="8" name="Picture 7" descr="Background pattern&#10;&#10;Description automatically generated">
            <a:extLst>
              <a:ext uri="{FF2B5EF4-FFF2-40B4-BE49-F238E27FC236}">
                <a16:creationId xmlns:a16="http://schemas.microsoft.com/office/drawing/2014/main" id="{9698F942-10F7-F943-AFAF-FE1EF9A0D29D}"/>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b="-1671"/>
          <a:stretch/>
        </p:blipFill>
        <p:spPr>
          <a:xfrm>
            <a:off x="4105228" y="844734"/>
            <a:ext cx="4497185" cy="52959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290ACD76-DA03-D844-B25B-130E82680E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58869">
            <a:off x="4480181" y="2096070"/>
            <a:ext cx="3769282" cy="2665856"/>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4AFE09EC-F7B0-D441-B212-0FE0CE9349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849363">
            <a:off x="7690041" y="1785939"/>
            <a:ext cx="1422400" cy="1397000"/>
          </a:xfrm>
          <a:prstGeom prst="rect">
            <a:avLst/>
          </a:prstGeom>
        </p:spPr>
      </p:pic>
      <p:pic>
        <p:nvPicPr>
          <p:cNvPr id="19" name="Picture 18" descr="A picture containing light&#10;&#10;Description automatically generated">
            <a:extLst>
              <a:ext uri="{FF2B5EF4-FFF2-40B4-BE49-F238E27FC236}">
                <a16:creationId xmlns:a16="http://schemas.microsoft.com/office/drawing/2014/main" id="{E4FE9F9F-DD56-3349-B89B-409367B3F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4438187">
            <a:off x="3576369" y="3651272"/>
            <a:ext cx="1422400" cy="1397000"/>
          </a:xfrm>
          <a:prstGeom prst="rect">
            <a:avLst/>
          </a:prstGeom>
        </p:spPr>
      </p:pic>
      <p:sp>
        <p:nvSpPr>
          <p:cNvPr id="13" name="Rectangle 12">
            <a:hlinkClick r:id="rId6"/>
            <a:extLst>
              <a:ext uri="{FF2B5EF4-FFF2-40B4-BE49-F238E27FC236}">
                <a16:creationId xmlns:a16="http://schemas.microsoft.com/office/drawing/2014/main" id="{4A7EC4C5-0A90-5D47-BEA5-1BC4117FCAA6}"/>
              </a:ext>
            </a:extLst>
          </p:cNvPr>
          <p:cNvSpPr/>
          <p:nvPr/>
        </p:nvSpPr>
        <p:spPr>
          <a:xfrm>
            <a:off x="7296150" y="6379104"/>
            <a:ext cx="2190750" cy="650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1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490</Words>
  <Application>Microsoft Office PowerPoint</Application>
  <PresentationFormat>On-screen Show (4:3)</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Twinkl</vt:lpstr>
      <vt:lpstr>Office Theme</vt:lpstr>
      <vt:lpstr>PowerPoint Presentation</vt:lpstr>
      <vt:lpstr>We are learning to...</vt:lpstr>
      <vt:lpstr>Look at these limericks below.  Can you identify the rhyming pattern?</vt:lpstr>
      <vt:lpstr>Limericks follow a specific rhyming pattern.</vt:lpstr>
      <vt:lpstr>Do you know what the metre of a limerick is?</vt:lpstr>
      <vt:lpstr>Shared Writing</vt:lpstr>
      <vt:lpstr>Shared Writing</vt:lpstr>
      <vt:lpstr>Independent Writing</vt:lpstr>
      <vt:lpstr>Independent Writing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LENOVO</cp:lastModifiedBy>
  <cp:revision>12</cp:revision>
  <dcterms:created xsi:type="dcterms:W3CDTF">2021-07-15T08:57:55Z</dcterms:created>
  <dcterms:modified xsi:type="dcterms:W3CDTF">2024-03-16T19:35:01Z</dcterms:modified>
</cp:coreProperties>
</file>