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28"/>
  </p:notesMasterIdLst>
  <p:handoutMasterIdLst>
    <p:handoutMasterId r:id="rId29"/>
  </p:handoutMasterIdLst>
  <p:sldIdLst>
    <p:sldId id="264" r:id="rId3"/>
    <p:sldId id="272" r:id="rId4"/>
    <p:sldId id="268" r:id="rId5"/>
    <p:sldId id="271" r:id="rId6"/>
    <p:sldId id="273" r:id="rId7"/>
    <p:sldId id="274" r:id="rId8"/>
    <p:sldId id="275" r:id="rId9"/>
    <p:sldId id="276" r:id="rId10"/>
    <p:sldId id="278" r:id="rId11"/>
    <p:sldId id="277" r:id="rId12"/>
    <p:sldId id="279" r:id="rId13"/>
    <p:sldId id="280" r:id="rId14"/>
    <p:sldId id="281" r:id="rId15"/>
    <p:sldId id="282" r:id="rId16"/>
    <p:sldId id="283" r:id="rId17"/>
    <p:sldId id="284" r:id="rId18"/>
    <p:sldId id="285" r:id="rId19"/>
    <p:sldId id="286" r:id="rId20"/>
    <p:sldId id="287" r:id="rId21"/>
    <p:sldId id="288" r:id="rId22"/>
    <p:sldId id="290" r:id="rId23"/>
    <p:sldId id="291" r:id="rId24"/>
    <p:sldId id="292" r:id="rId25"/>
    <p:sldId id="289" r:id="rId26"/>
    <p:sldId id="270" r:id="rId27"/>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Roboto" panose="02000000000000000000" pitchFamily="2" charset="0"/>
      <p:regular r:id="rId34"/>
      <p:bold r:id="rId35"/>
      <p:italic r:id="rId36"/>
      <p:boldItalic r:id="rId37"/>
    </p:embeddedFont>
    <p:embeddedFont>
      <p:font typeface="Twinkl" panose="02000000000000000000" pitchFamily="2" charset="0"/>
      <p:regular r:id="rId38"/>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09B"/>
    <a:srgbClr val="AFDEF9"/>
    <a:srgbClr val="689429"/>
    <a:srgbClr val="25B7BC"/>
    <a:srgbClr val="009386"/>
    <a:srgbClr val="85BD33"/>
    <a:srgbClr val="8ACBC0"/>
    <a:srgbClr val="B9D36E"/>
    <a:srgbClr val="F0F0F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660"/>
  </p:normalViewPr>
  <p:slideViewPr>
    <p:cSldViewPr snapToGrid="0" showGuides="1">
      <p:cViewPr varScale="1">
        <p:scale>
          <a:sx n="114" d="100"/>
          <a:sy n="114" d="100"/>
        </p:scale>
        <p:origin x="1560" y="8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09/12/2023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09/12/2023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m/resources/grammar-browse-by-skill-esl-efl-resources/elementary-level-a2-grammar-grammar-browse-by-skill-esl-efl-resources/comparatives-and-superlatives-elementary-level-a2-grammar-esl-resources-grammar-browse-by-skill-english-exercises-esl-resources"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m/resources/grammar-browse-by-skill-esl-efl-resources/elementary-level-a2-grammar-grammar-browse-by-skill-esl-efl-resources/comparatives-and-superlatives-elementary-level-a2-grammar-esl-resources-grammar-browse-by-skill-english-exercises-esl-resources"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extLst>
              <a:ext uri="{FF2B5EF4-FFF2-40B4-BE49-F238E27FC236}">
                <a16:creationId xmlns:a16="http://schemas.microsoft.com/office/drawing/2014/main" id="{6DEDC376-0893-4F5C-1CBA-1CC1B74F5F85}"/>
              </a:ext>
            </a:extLst>
          </p:cNvPr>
          <p:cNvSpPr/>
          <p:nvPr userDrawn="1"/>
        </p:nvSpPr>
        <p:spPr>
          <a:xfrm>
            <a:off x="138315" y="5821796"/>
            <a:ext cx="1524230" cy="1036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panose="02000000000000000000" pitchFamily="2" charset="0"/>
            </a:endParaRPr>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ect">
            <a:avLst/>
          </a:prstGeom>
          <a:solidFill>
            <a:schemeClr val="bg1"/>
          </a:solidFill>
          <a:ln w="25400" cap="rnd">
            <a:solidFill>
              <a:schemeClr val="bg1"/>
            </a:solidFill>
          </a:ln>
          <a:effectLst>
            <a:outerShdw dist="165100" dir="3000000" algn="ctr" rotWithShape="0">
              <a:srgbClr val="25B7BC"/>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Roboto" panose="02000000000000000000" pitchFamily="2"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Roboto" panose="02000000000000000000" pitchFamily="2" charset="0"/>
              </a:defRPr>
            </a:lvl1pPr>
          </a:lstStyle>
          <a:p>
            <a:r>
              <a:rPr lang="en-GB" dirty="0"/>
              <a:t>Click to edit Master title style</a:t>
            </a:r>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Roboto" panose="02000000000000000000" pitchFamily="2"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Roboto" panose="02000000000000000000" pitchFamily="2"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atin typeface="Roboto" panose="02000000000000000000" pitchFamily="2" charset="0"/>
              </a:defRPr>
            </a:lvl1pPr>
            <a:lvl2pPr>
              <a:defRPr>
                <a:latin typeface="Roboto" panose="02000000000000000000" pitchFamily="2" charset="0"/>
              </a:defRPr>
            </a:lvl2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atin typeface="Roboto" panose="02000000000000000000" pitchFamily="2" charset="0"/>
              </a:defRPr>
            </a:lvl1pPr>
            <a:lvl2pPr>
              <a:defRPr>
                <a:latin typeface="Roboto" panose="02000000000000000000" pitchFamily="2" charset="0"/>
              </a:defRPr>
            </a:lvl2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138315" y="5821796"/>
            <a:ext cx="1524230" cy="1036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panose="02000000000000000000" pitchFamily="2" charset="0"/>
            </a:endParaRPr>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Roboto" panose="02000000000000000000" pitchFamily="2"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cstate="screen">
                <a:extLst>
                  <a:ext uri="{28A0092B-C50C-407E-A947-70E740481C1C}">
                    <a14:useLocalDpi xmlns:a14="http://schemas.microsoft.com/office/drawing/2010/main"/>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Roboto" panose="02000000000000000000" pitchFamily="2"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Roboto" panose="02000000000000000000" pitchFamily="2"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Roboto" panose="02000000000000000000" pitchFamily="2"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Roboto" panose="02000000000000000000" pitchFamily="2"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dirty="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B47267A-8919-BA40-7A99-0638AF6964E9}"/>
              </a:ext>
            </a:extLst>
          </p:cNvPr>
          <p:cNvGrpSpPr/>
          <p:nvPr/>
        </p:nvGrpSpPr>
        <p:grpSpPr>
          <a:xfrm>
            <a:off x="743835" y="1681195"/>
            <a:ext cx="7644513" cy="2295228"/>
            <a:chOff x="743837" y="1344834"/>
            <a:chExt cx="7644513" cy="2295228"/>
          </a:xfrm>
        </p:grpSpPr>
        <p:sp>
          <p:nvSpPr>
            <p:cNvPr id="13" name="Rectangle 12">
              <a:extLst>
                <a:ext uri="{FF2B5EF4-FFF2-40B4-BE49-F238E27FC236}">
                  <a16:creationId xmlns:a16="http://schemas.microsoft.com/office/drawing/2014/main" id="{BAF6A578-DD95-595E-7C7C-C3B08C0C9343}"/>
                </a:ext>
              </a:extLst>
            </p:cNvPr>
            <p:cNvSpPr/>
            <p:nvPr/>
          </p:nvSpPr>
          <p:spPr>
            <a:xfrm>
              <a:off x="743837" y="1344834"/>
              <a:ext cx="1266195" cy="273960"/>
            </a:xfrm>
            <a:prstGeom prst="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14" name="Rectangle 13">
              <a:extLst>
                <a:ext uri="{FF2B5EF4-FFF2-40B4-BE49-F238E27FC236}">
                  <a16:creationId xmlns:a16="http://schemas.microsoft.com/office/drawing/2014/main" id="{E492B554-3166-EFE4-4BE4-FE17652D4428}"/>
                </a:ext>
              </a:extLst>
            </p:cNvPr>
            <p:cNvSpPr/>
            <p:nvPr/>
          </p:nvSpPr>
          <p:spPr>
            <a:xfrm>
              <a:off x="755650" y="1618794"/>
              <a:ext cx="7632700" cy="2021268"/>
            </a:xfrm>
            <a:prstGeom prst="rect">
              <a:avLst/>
            </a:prstGeom>
            <a:noFill/>
            <a:ln w="19050">
              <a:solidFill>
                <a:srgbClr val="85BD33"/>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15" name="Rectangle 14">
            <a:extLst>
              <a:ext uri="{FF2B5EF4-FFF2-40B4-BE49-F238E27FC236}">
                <a16:creationId xmlns:a16="http://schemas.microsoft.com/office/drawing/2014/main" id="{90617676-7133-135C-607B-1A072206DDEC}"/>
              </a:ext>
            </a:extLst>
          </p:cNvPr>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latin typeface="Roboto" panose="02000000000000000000" pitchFamily="2" charset="0"/>
            </a:endParaRPr>
          </a:p>
        </p:txBody>
      </p:sp>
      <p:sp>
        <p:nvSpPr>
          <p:cNvPr id="16" name="TextBox 15">
            <a:extLst>
              <a:ext uri="{FF2B5EF4-FFF2-40B4-BE49-F238E27FC236}">
                <a16:creationId xmlns:a16="http://schemas.microsoft.com/office/drawing/2014/main" id="{A8DE0A1F-4016-0470-2A9C-96A948C818D3}"/>
              </a:ext>
            </a:extLst>
          </p:cNvPr>
          <p:cNvSpPr txBox="1"/>
          <p:nvPr/>
        </p:nvSpPr>
        <p:spPr>
          <a:xfrm>
            <a:off x="755650" y="668014"/>
            <a:ext cx="7632700" cy="523220"/>
          </a:xfrm>
          <a:prstGeom prst="rect">
            <a:avLst/>
          </a:prstGeom>
          <a:noFill/>
        </p:spPr>
        <p:txBody>
          <a:bodyPr wrap="square">
            <a:spAutoFit/>
          </a:bodyPr>
          <a:lstStyle/>
          <a:p>
            <a:pPr lvl="0" algn="ctr"/>
            <a:r>
              <a:rPr lang="en-US" sz="2800" b="1" dirty="0">
                <a:solidFill>
                  <a:srgbClr val="25B7BC"/>
                </a:solidFill>
                <a:latin typeface="Roboto" panose="02000000000000000000" pitchFamily="2" charset="0"/>
                <a:ea typeface="Roboto" panose="02000000000000000000" pitchFamily="2" charset="0"/>
              </a:rPr>
              <a:t>Disclaimer</a:t>
            </a:r>
            <a:endParaRPr lang="en-GB" sz="2800" b="1" dirty="0">
              <a:solidFill>
                <a:srgbClr val="25B7BC"/>
              </a:solidFill>
              <a:latin typeface="Roboto" panose="02000000000000000000" pitchFamily="2" charset="0"/>
            </a:endParaRPr>
          </a:p>
        </p:txBody>
      </p:sp>
      <p:sp>
        <p:nvSpPr>
          <p:cNvPr id="17" name="Title 2">
            <a:extLst>
              <a:ext uri="{FF2B5EF4-FFF2-40B4-BE49-F238E27FC236}">
                <a16:creationId xmlns:a16="http://schemas.microsoft.com/office/drawing/2014/main" id="{75536087-0E94-746C-0A34-30C7C5DC6839}"/>
              </a:ext>
            </a:extLst>
          </p:cNvPr>
          <p:cNvSpPr>
            <a:spLocks/>
          </p:cNvSpPr>
          <p:nvPr/>
        </p:nvSpPr>
        <p:spPr bwMode="auto">
          <a:xfrm>
            <a:off x="461962" y="6348601"/>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90000"/>
              </a:lnSpc>
            </a:pPr>
            <a:r>
              <a:rPr lang="en-GB" altLang="en-US" sz="1000" dirty="0">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Tree>
    <p:extLst>
      <p:ext uri="{BB962C8B-B14F-4D97-AF65-F5344CB8AC3E}">
        <p14:creationId xmlns:p14="http://schemas.microsoft.com/office/powerpoint/2010/main" val="1286237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7C9708CC-4F91-09DA-E91C-BC647222093B}"/>
              </a:ext>
            </a:extLst>
          </p:cNvPr>
          <p:cNvSpPr txBox="1">
            <a:spLocks/>
          </p:cNvSpPr>
          <p:nvPr/>
        </p:nvSpPr>
        <p:spPr>
          <a:xfrm>
            <a:off x="457198" y="609643"/>
            <a:ext cx="8220075" cy="67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US" dirty="0">
                <a:effectLst>
                  <a:outerShdw dist="50800" dir="3600000" algn="ctr" rotWithShape="0">
                    <a:srgbClr val="25B7BC"/>
                  </a:outerShdw>
                </a:effectLst>
                <a:latin typeface="Roboto" panose="02000000000000000000" pitchFamily="2" charset="0"/>
              </a:rPr>
              <a:t>Exceptions</a:t>
            </a:r>
            <a:endParaRPr lang="en-GB" dirty="0">
              <a:effectLst>
                <a:outerShdw dist="50800" dir="3600000" algn="ctr" rotWithShape="0">
                  <a:srgbClr val="25B7BC"/>
                </a:outerShdw>
              </a:effectLst>
              <a:latin typeface="Roboto" panose="02000000000000000000" pitchFamily="2" charset="0"/>
            </a:endParaRPr>
          </a:p>
        </p:txBody>
      </p:sp>
      <p:sp>
        <p:nvSpPr>
          <p:cNvPr id="3" name="Text Box">
            <a:extLst>
              <a:ext uri="{FF2B5EF4-FFF2-40B4-BE49-F238E27FC236}">
                <a16:creationId xmlns:a16="http://schemas.microsoft.com/office/drawing/2014/main" id="{2AFFAEE7-8EF3-76CF-98F9-16411ECE277A}"/>
              </a:ext>
            </a:extLst>
          </p:cNvPr>
          <p:cNvSpPr/>
          <p:nvPr/>
        </p:nvSpPr>
        <p:spPr>
          <a:xfrm>
            <a:off x="447867" y="1494896"/>
            <a:ext cx="2911153" cy="495108"/>
          </a:xfrm>
          <a:prstGeom prst="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96000" lvl="0" indent="0" algn="ctr" rtl="0">
              <a:spcBef>
                <a:spcPts val="0"/>
              </a:spcBef>
              <a:spcAft>
                <a:spcPts val="0"/>
              </a:spcAft>
              <a:buNone/>
            </a:pPr>
            <a:r>
              <a:rPr lang="en-US" dirty="0">
                <a:latin typeface="Roboto" panose="02000000000000000000" pitchFamily="2" charset="0"/>
              </a:rPr>
              <a:t>Spelling Exception 3</a:t>
            </a:r>
          </a:p>
        </p:txBody>
      </p:sp>
      <p:sp>
        <p:nvSpPr>
          <p:cNvPr id="4" name="Text">
            <a:extLst>
              <a:ext uri="{FF2B5EF4-FFF2-40B4-BE49-F238E27FC236}">
                <a16:creationId xmlns:a16="http://schemas.microsoft.com/office/drawing/2014/main" id="{01746897-85F9-638D-ED24-72C726B99EA1}"/>
              </a:ext>
            </a:extLst>
          </p:cNvPr>
          <p:cNvSpPr/>
          <p:nvPr/>
        </p:nvSpPr>
        <p:spPr>
          <a:xfrm>
            <a:off x="1063560" y="2411898"/>
            <a:ext cx="7128718" cy="830997"/>
          </a:xfrm>
          <a:prstGeom prst="rect">
            <a:avLst/>
          </a:prstGeom>
        </p:spPr>
        <p:txBody>
          <a:bodyPr wrap="square" lIns="0" tIns="0" rIns="0" bIns="0">
            <a:spAutoFit/>
          </a:bodyPr>
          <a:lstStyle/>
          <a:p>
            <a:pPr lvl="0"/>
            <a:r>
              <a:rPr lang="en-US" b="1" dirty="0">
                <a:latin typeface="Roboto" panose="02000000000000000000" pitchFamily="2" charset="0"/>
              </a:rPr>
              <a:t>The word ends in one vowel and one consonant</a:t>
            </a:r>
          </a:p>
          <a:p>
            <a:pPr lvl="0"/>
            <a:r>
              <a:rPr lang="en-US" dirty="0">
                <a:latin typeface="Roboto" panose="02000000000000000000" pitchFamily="2" charset="0"/>
              </a:rPr>
              <a:t>If an adjective ends in one vowel and one consonant, you add the consonant again before adding ‘er’.</a:t>
            </a:r>
          </a:p>
        </p:txBody>
      </p:sp>
      <p:sp>
        <p:nvSpPr>
          <p:cNvPr id="5" name="Text">
            <a:extLst>
              <a:ext uri="{FF2B5EF4-FFF2-40B4-BE49-F238E27FC236}">
                <a16:creationId xmlns:a16="http://schemas.microsoft.com/office/drawing/2014/main" id="{2E47A778-A5EF-F4E8-E7F6-ED8B7BCC249F}"/>
              </a:ext>
            </a:extLst>
          </p:cNvPr>
          <p:cNvSpPr/>
          <p:nvPr/>
        </p:nvSpPr>
        <p:spPr>
          <a:xfrm>
            <a:off x="1063560" y="3410338"/>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Hot</a:t>
            </a:r>
            <a:endParaRPr lang="en-US" b="1" dirty="0">
              <a:solidFill>
                <a:srgbClr val="689429"/>
              </a:solidFill>
              <a:latin typeface="Roboto" panose="02000000000000000000" pitchFamily="2" charset="0"/>
            </a:endParaRPr>
          </a:p>
        </p:txBody>
      </p:sp>
      <p:sp>
        <p:nvSpPr>
          <p:cNvPr id="13" name="Text">
            <a:extLst>
              <a:ext uri="{FF2B5EF4-FFF2-40B4-BE49-F238E27FC236}">
                <a16:creationId xmlns:a16="http://schemas.microsoft.com/office/drawing/2014/main" id="{C23D086F-9A6D-434B-4D08-5F89672ADA8F}"/>
              </a:ext>
            </a:extLst>
          </p:cNvPr>
          <p:cNvSpPr/>
          <p:nvPr/>
        </p:nvSpPr>
        <p:spPr>
          <a:xfrm>
            <a:off x="1063559" y="3410338"/>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Hot</a:t>
            </a:r>
            <a:r>
              <a:rPr lang="en-US" dirty="0">
                <a:latin typeface="Roboto" panose="02000000000000000000" pitchFamily="2" charset="0"/>
              </a:rPr>
              <a:t> becomes</a:t>
            </a:r>
            <a:endParaRPr lang="en-US" b="1" dirty="0">
              <a:solidFill>
                <a:srgbClr val="689429"/>
              </a:solidFill>
              <a:latin typeface="Roboto" panose="02000000000000000000" pitchFamily="2" charset="0"/>
            </a:endParaRPr>
          </a:p>
        </p:txBody>
      </p:sp>
      <p:sp>
        <p:nvSpPr>
          <p:cNvPr id="8" name="Text">
            <a:extLst>
              <a:ext uri="{FF2B5EF4-FFF2-40B4-BE49-F238E27FC236}">
                <a16:creationId xmlns:a16="http://schemas.microsoft.com/office/drawing/2014/main" id="{9CC501FC-F002-2522-B224-D1D11E8DEF4D}"/>
              </a:ext>
            </a:extLst>
          </p:cNvPr>
          <p:cNvSpPr/>
          <p:nvPr/>
        </p:nvSpPr>
        <p:spPr>
          <a:xfrm>
            <a:off x="1063559" y="3410338"/>
            <a:ext cx="2491403" cy="276999"/>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Hot</a:t>
            </a:r>
            <a:r>
              <a:rPr lang="en-US" dirty="0">
                <a:latin typeface="Roboto" panose="02000000000000000000" pitchFamily="2" charset="0"/>
              </a:rPr>
              <a:t> becomes </a:t>
            </a:r>
            <a:r>
              <a:rPr lang="en-US" b="1" dirty="0">
                <a:latin typeface="Roboto" panose="02000000000000000000" pitchFamily="2" charset="0"/>
              </a:rPr>
              <a:t>hot</a:t>
            </a:r>
            <a:r>
              <a:rPr lang="en-US" b="1" dirty="0">
                <a:solidFill>
                  <a:srgbClr val="689429"/>
                </a:solidFill>
                <a:latin typeface="Roboto" panose="02000000000000000000" pitchFamily="2" charset="0"/>
              </a:rPr>
              <a:t>ter</a:t>
            </a:r>
          </a:p>
        </p:txBody>
      </p:sp>
      <p:sp>
        <p:nvSpPr>
          <p:cNvPr id="7" name="Text">
            <a:extLst>
              <a:ext uri="{FF2B5EF4-FFF2-40B4-BE49-F238E27FC236}">
                <a16:creationId xmlns:a16="http://schemas.microsoft.com/office/drawing/2014/main" id="{9C0553A0-12A7-284E-6078-52FA296B640B}"/>
              </a:ext>
            </a:extLst>
          </p:cNvPr>
          <p:cNvSpPr/>
          <p:nvPr/>
        </p:nvSpPr>
        <p:spPr>
          <a:xfrm>
            <a:off x="1063559" y="3799583"/>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Sad</a:t>
            </a:r>
            <a:endParaRPr lang="en-US" b="1" dirty="0">
              <a:solidFill>
                <a:srgbClr val="689429"/>
              </a:solidFill>
              <a:latin typeface="Roboto" panose="02000000000000000000" pitchFamily="2" charset="0"/>
            </a:endParaRPr>
          </a:p>
        </p:txBody>
      </p:sp>
      <p:sp>
        <p:nvSpPr>
          <p:cNvPr id="9" name="Text">
            <a:extLst>
              <a:ext uri="{FF2B5EF4-FFF2-40B4-BE49-F238E27FC236}">
                <a16:creationId xmlns:a16="http://schemas.microsoft.com/office/drawing/2014/main" id="{B5A1ECA7-90DD-D766-DF22-6BF3E0435164}"/>
              </a:ext>
            </a:extLst>
          </p:cNvPr>
          <p:cNvSpPr/>
          <p:nvPr/>
        </p:nvSpPr>
        <p:spPr>
          <a:xfrm>
            <a:off x="1063558" y="3799583"/>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Sad</a:t>
            </a:r>
            <a:r>
              <a:rPr lang="en-US" dirty="0">
                <a:latin typeface="Roboto" panose="02000000000000000000" pitchFamily="2" charset="0"/>
              </a:rPr>
              <a:t> becomes</a:t>
            </a:r>
            <a:endParaRPr lang="en-US" b="1" dirty="0">
              <a:solidFill>
                <a:srgbClr val="689429"/>
              </a:solidFill>
              <a:latin typeface="Roboto" panose="02000000000000000000" pitchFamily="2" charset="0"/>
            </a:endParaRPr>
          </a:p>
        </p:txBody>
      </p:sp>
      <p:sp>
        <p:nvSpPr>
          <p:cNvPr id="10" name="Text">
            <a:extLst>
              <a:ext uri="{FF2B5EF4-FFF2-40B4-BE49-F238E27FC236}">
                <a16:creationId xmlns:a16="http://schemas.microsoft.com/office/drawing/2014/main" id="{0281BA4F-933B-9FF4-9E3A-54F73C26B788}"/>
              </a:ext>
            </a:extLst>
          </p:cNvPr>
          <p:cNvSpPr/>
          <p:nvPr/>
        </p:nvSpPr>
        <p:spPr>
          <a:xfrm>
            <a:off x="1063558" y="3799583"/>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Sad</a:t>
            </a:r>
            <a:r>
              <a:rPr lang="en-US" dirty="0">
                <a:latin typeface="Roboto" panose="02000000000000000000" pitchFamily="2" charset="0"/>
              </a:rPr>
              <a:t> becomes </a:t>
            </a:r>
            <a:r>
              <a:rPr lang="en-US" b="1" dirty="0">
                <a:latin typeface="Roboto" panose="02000000000000000000" pitchFamily="2" charset="0"/>
              </a:rPr>
              <a:t>sad</a:t>
            </a:r>
            <a:r>
              <a:rPr lang="en-US" b="1" dirty="0">
                <a:solidFill>
                  <a:srgbClr val="689429"/>
                </a:solidFill>
                <a:latin typeface="Roboto" panose="02000000000000000000" pitchFamily="2" charset="0"/>
              </a:rPr>
              <a:t>der</a:t>
            </a:r>
          </a:p>
        </p:txBody>
      </p:sp>
      <p:sp>
        <p:nvSpPr>
          <p:cNvPr id="18" name="Text">
            <a:extLst>
              <a:ext uri="{FF2B5EF4-FFF2-40B4-BE49-F238E27FC236}">
                <a16:creationId xmlns:a16="http://schemas.microsoft.com/office/drawing/2014/main" id="{0008531C-0CDE-0BA1-D988-040FFFDF9140}"/>
              </a:ext>
            </a:extLst>
          </p:cNvPr>
          <p:cNvSpPr/>
          <p:nvPr/>
        </p:nvSpPr>
        <p:spPr>
          <a:xfrm>
            <a:off x="1063558" y="4182831"/>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Flat</a:t>
            </a:r>
            <a:endParaRPr lang="en-US" b="1" dirty="0">
              <a:solidFill>
                <a:srgbClr val="689429"/>
              </a:solidFill>
              <a:latin typeface="Roboto" panose="02000000000000000000" pitchFamily="2" charset="0"/>
            </a:endParaRPr>
          </a:p>
        </p:txBody>
      </p:sp>
      <p:sp>
        <p:nvSpPr>
          <p:cNvPr id="19" name="Text">
            <a:extLst>
              <a:ext uri="{FF2B5EF4-FFF2-40B4-BE49-F238E27FC236}">
                <a16:creationId xmlns:a16="http://schemas.microsoft.com/office/drawing/2014/main" id="{CE112B64-E8CC-E5D7-574C-1321A95DC101}"/>
              </a:ext>
            </a:extLst>
          </p:cNvPr>
          <p:cNvSpPr/>
          <p:nvPr/>
        </p:nvSpPr>
        <p:spPr>
          <a:xfrm>
            <a:off x="1063557" y="4182831"/>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Flat</a:t>
            </a:r>
            <a:r>
              <a:rPr lang="en-US" dirty="0">
                <a:latin typeface="Roboto" panose="02000000000000000000" pitchFamily="2" charset="0"/>
              </a:rPr>
              <a:t> becomes…</a:t>
            </a:r>
            <a:endParaRPr lang="en-US" b="1" dirty="0">
              <a:solidFill>
                <a:srgbClr val="689429"/>
              </a:solidFill>
              <a:latin typeface="Roboto" panose="02000000000000000000" pitchFamily="2" charset="0"/>
            </a:endParaRPr>
          </a:p>
        </p:txBody>
      </p:sp>
      <p:pic>
        <p:nvPicPr>
          <p:cNvPr id="20" name="Picture 19">
            <a:extLst>
              <a:ext uri="{FF2B5EF4-FFF2-40B4-BE49-F238E27FC236}">
                <a16:creationId xmlns:a16="http://schemas.microsoft.com/office/drawing/2014/main" id="{DA4813E1-C19D-0333-9B9C-57A7F5F837F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075480" y="3266786"/>
            <a:ext cx="2311487" cy="6179721"/>
          </a:xfrm>
          <a:prstGeom prst="rect">
            <a:avLst/>
          </a:prstGeom>
        </p:spPr>
      </p:pic>
    </p:spTree>
    <p:extLst>
      <p:ext uri="{BB962C8B-B14F-4D97-AF65-F5344CB8AC3E}">
        <p14:creationId xmlns:p14="http://schemas.microsoft.com/office/powerpoint/2010/main" val="30374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fill="hold"/>
                                        <p:tgtEl>
                                          <p:spTgt spid="20"/>
                                        </p:tgtEl>
                                        <p:attrNameLst>
                                          <p:attrName>ppt_x</p:attrName>
                                        </p:attrNameLst>
                                      </p:cBhvr>
                                      <p:tavLst>
                                        <p:tav tm="0">
                                          <p:val>
                                            <p:strVal val="#ppt_x"/>
                                          </p:val>
                                        </p:tav>
                                        <p:tav tm="100000">
                                          <p:val>
                                            <p:strVal val="#ppt_x"/>
                                          </p:val>
                                        </p:tav>
                                      </p:tavLst>
                                    </p:anim>
                                    <p:anim calcmode="lin" valueType="num">
                                      <p:cBhvr additive="base">
                                        <p:cTn id="11" dur="500" fill="hold"/>
                                        <p:tgtEl>
                                          <p:spTgt spid="20"/>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13" grpId="0" animBg="1"/>
      <p:bldP spid="8" grpId="0" animBg="1"/>
      <p:bldP spid="7" grpId="0" animBg="1"/>
      <p:bldP spid="9" grpId="0" animBg="1"/>
      <p:bldP spid="10"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a:extLst>
              <a:ext uri="{FF2B5EF4-FFF2-40B4-BE49-F238E27FC236}">
                <a16:creationId xmlns:a16="http://schemas.microsoft.com/office/drawing/2014/main" id="{4CBA9B03-401D-CAF4-0D0A-AC7EB56D60FB}"/>
              </a:ext>
            </a:extLst>
          </p:cNvPr>
          <p:cNvSpPr/>
          <p:nvPr/>
        </p:nvSpPr>
        <p:spPr>
          <a:xfrm>
            <a:off x="1063560" y="1403953"/>
            <a:ext cx="7128718" cy="1107996"/>
          </a:xfrm>
          <a:prstGeom prst="rect">
            <a:avLst/>
          </a:prstGeom>
        </p:spPr>
        <p:txBody>
          <a:bodyPr wrap="square" lIns="0" tIns="0" rIns="0" bIns="0">
            <a:spAutoFit/>
          </a:bodyPr>
          <a:lstStyle/>
          <a:p>
            <a:pPr lvl="0"/>
            <a:r>
              <a:rPr lang="en-US" dirty="0">
                <a:latin typeface="Roboto" panose="02000000000000000000" pitchFamily="2" charset="0"/>
              </a:rPr>
              <a:t>Most comparative adjectives require an ‘er’ at the end. But longer adjectives do not. Any adjective with three or more syllables, and some with two syllables, becomes a comparative adjective by adding ‘more’ in front.</a:t>
            </a:r>
            <a:endParaRPr lang="en-US" dirty="0">
              <a:solidFill>
                <a:srgbClr val="FF0000"/>
              </a:solidFill>
              <a:latin typeface="Roboto" panose="02000000000000000000" pitchFamily="2" charset="0"/>
            </a:endParaRPr>
          </a:p>
        </p:txBody>
      </p:sp>
      <p:sp>
        <p:nvSpPr>
          <p:cNvPr id="6" name="Title">
            <a:extLst>
              <a:ext uri="{FF2B5EF4-FFF2-40B4-BE49-F238E27FC236}">
                <a16:creationId xmlns:a16="http://schemas.microsoft.com/office/drawing/2014/main" id="{7C9708CC-4F91-09DA-E91C-BC647222093B}"/>
              </a:ext>
            </a:extLst>
          </p:cNvPr>
          <p:cNvSpPr txBox="1">
            <a:spLocks/>
          </p:cNvSpPr>
          <p:nvPr/>
        </p:nvSpPr>
        <p:spPr>
          <a:xfrm>
            <a:off x="457198" y="626065"/>
            <a:ext cx="8220075" cy="67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US" dirty="0">
                <a:effectLst>
                  <a:outerShdw dist="50800" dir="3600000" algn="ctr" rotWithShape="0">
                    <a:srgbClr val="25B7BC"/>
                  </a:outerShdw>
                </a:effectLst>
                <a:latin typeface="Roboto" panose="02000000000000000000" pitchFamily="2" charset="0"/>
              </a:rPr>
              <a:t>Longer Comparative Adjectives</a:t>
            </a:r>
            <a:endParaRPr lang="en-GB" dirty="0">
              <a:effectLst>
                <a:outerShdw dist="50800" dir="3600000" algn="ctr" rotWithShape="0">
                  <a:srgbClr val="25B7BC"/>
                </a:outerShdw>
              </a:effectLst>
              <a:latin typeface="Roboto" panose="02000000000000000000" pitchFamily="2" charset="0"/>
            </a:endParaRPr>
          </a:p>
        </p:txBody>
      </p:sp>
      <p:sp>
        <p:nvSpPr>
          <p:cNvPr id="3" name="Text">
            <a:extLst>
              <a:ext uri="{FF2B5EF4-FFF2-40B4-BE49-F238E27FC236}">
                <a16:creationId xmlns:a16="http://schemas.microsoft.com/office/drawing/2014/main" id="{463A6342-72ED-1A66-88D4-A2CB16BEE372}"/>
              </a:ext>
            </a:extLst>
          </p:cNvPr>
          <p:cNvSpPr/>
          <p:nvPr/>
        </p:nvSpPr>
        <p:spPr>
          <a:xfrm>
            <a:off x="1063560" y="2686132"/>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Interesting</a:t>
            </a:r>
            <a:endParaRPr lang="en-US" b="1" dirty="0">
              <a:solidFill>
                <a:srgbClr val="689429"/>
              </a:solidFill>
              <a:latin typeface="Roboto" panose="02000000000000000000" pitchFamily="2" charset="0"/>
            </a:endParaRPr>
          </a:p>
        </p:txBody>
      </p:sp>
      <p:sp>
        <p:nvSpPr>
          <p:cNvPr id="4" name="Text">
            <a:extLst>
              <a:ext uri="{FF2B5EF4-FFF2-40B4-BE49-F238E27FC236}">
                <a16:creationId xmlns:a16="http://schemas.microsoft.com/office/drawing/2014/main" id="{F23A0107-C9FB-B9F0-A0EF-9D554A2AB984}"/>
              </a:ext>
            </a:extLst>
          </p:cNvPr>
          <p:cNvSpPr/>
          <p:nvPr/>
        </p:nvSpPr>
        <p:spPr>
          <a:xfrm>
            <a:off x="1063559" y="2686132"/>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Interesting</a:t>
            </a:r>
            <a:r>
              <a:rPr lang="en-US" dirty="0">
                <a:latin typeface="Roboto" panose="02000000000000000000" pitchFamily="2" charset="0"/>
              </a:rPr>
              <a:t> becomes</a:t>
            </a:r>
            <a:endParaRPr lang="en-US" b="1" dirty="0">
              <a:solidFill>
                <a:srgbClr val="689429"/>
              </a:solidFill>
              <a:latin typeface="Roboto" panose="02000000000000000000" pitchFamily="2" charset="0"/>
            </a:endParaRPr>
          </a:p>
        </p:txBody>
      </p:sp>
      <p:sp>
        <p:nvSpPr>
          <p:cNvPr id="5" name="Text">
            <a:extLst>
              <a:ext uri="{FF2B5EF4-FFF2-40B4-BE49-F238E27FC236}">
                <a16:creationId xmlns:a16="http://schemas.microsoft.com/office/drawing/2014/main" id="{42253017-080B-2D82-1C06-B77CFFAE6ADC}"/>
              </a:ext>
            </a:extLst>
          </p:cNvPr>
          <p:cNvSpPr/>
          <p:nvPr/>
        </p:nvSpPr>
        <p:spPr>
          <a:xfrm>
            <a:off x="1063559" y="2686132"/>
            <a:ext cx="4170914" cy="276999"/>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Interesting</a:t>
            </a:r>
            <a:r>
              <a:rPr lang="en-US" dirty="0">
                <a:latin typeface="Roboto" panose="02000000000000000000" pitchFamily="2" charset="0"/>
              </a:rPr>
              <a:t> becomes </a:t>
            </a:r>
            <a:r>
              <a:rPr lang="en-US" b="1" dirty="0">
                <a:solidFill>
                  <a:srgbClr val="689429"/>
                </a:solidFill>
                <a:latin typeface="Roboto" panose="02000000000000000000" pitchFamily="2" charset="0"/>
              </a:rPr>
              <a:t>more</a:t>
            </a:r>
            <a:r>
              <a:rPr lang="en-US" b="1" dirty="0">
                <a:latin typeface="Roboto" panose="02000000000000000000" pitchFamily="2" charset="0"/>
              </a:rPr>
              <a:t> interesting</a:t>
            </a:r>
            <a:endParaRPr lang="en-US" b="1" dirty="0">
              <a:solidFill>
                <a:srgbClr val="689429"/>
              </a:solidFill>
              <a:latin typeface="Roboto" panose="02000000000000000000" pitchFamily="2" charset="0"/>
            </a:endParaRPr>
          </a:p>
        </p:txBody>
      </p:sp>
      <p:sp>
        <p:nvSpPr>
          <p:cNvPr id="17" name="Text">
            <a:extLst>
              <a:ext uri="{FF2B5EF4-FFF2-40B4-BE49-F238E27FC236}">
                <a16:creationId xmlns:a16="http://schemas.microsoft.com/office/drawing/2014/main" id="{4631A7D1-6324-0A28-6823-5BB721B3D5A2}"/>
              </a:ext>
            </a:extLst>
          </p:cNvPr>
          <p:cNvSpPr/>
          <p:nvPr/>
        </p:nvSpPr>
        <p:spPr>
          <a:xfrm>
            <a:off x="1063560" y="3135963"/>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Dangerous</a:t>
            </a:r>
            <a:endParaRPr lang="en-US" b="1" dirty="0">
              <a:solidFill>
                <a:srgbClr val="689429"/>
              </a:solidFill>
              <a:latin typeface="Roboto" panose="02000000000000000000" pitchFamily="2" charset="0"/>
            </a:endParaRPr>
          </a:p>
        </p:txBody>
      </p:sp>
      <p:sp>
        <p:nvSpPr>
          <p:cNvPr id="23" name="Text">
            <a:extLst>
              <a:ext uri="{FF2B5EF4-FFF2-40B4-BE49-F238E27FC236}">
                <a16:creationId xmlns:a16="http://schemas.microsoft.com/office/drawing/2014/main" id="{78FF7405-C555-4AE2-B3AD-887C647B14FE}"/>
              </a:ext>
            </a:extLst>
          </p:cNvPr>
          <p:cNvSpPr/>
          <p:nvPr/>
        </p:nvSpPr>
        <p:spPr>
          <a:xfrm>
            <a:off x="1063559" y="3135963"/>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Dangerous</a:t>
            </a:r>
            <a:r>
              <a:rPr lang="en-US" dirty="0">
                <a:latin typeface="Roboto" panose="02000000000000000000" pitchFamily="2" charset="0"/>
              </a:rPr>
              <a:t> becomes</a:t>
            </a:r>
            <a:endParaRPr lang="en-US" b="1" dirty="0">
              <a:solidFill>
                <a:srgbClr val="689429"/>
              </a:solidFill>
              <a:latin typeface="Roboto" panose="02000000000000000000" pitchFamily="2" charset="0"/>
            </a:endParaRPr>
          </a:p>
        </p:txBody>
      </p:sp>
      <p:sp>
        <p:nvSpPr>
          <p:cNvPr id="24" name="Text">
            <a:extLst>
              <a:ext uri="{FF2B5EF4-FFF2-40B4-BE49-F238E27FC236}">
                <a16:creationId xmlns:a16="http://schemas.microsoft.com/office/drawing/2014/main" id="{F90B884E-8108-3BC0-A332-31FDB81B6112}"/>
              </a:ext>
            </a:extLst>
          </p:cNvPr>
          <p:cNvSpPr/>
          <p:nvPr/>
        </p:nvSpPr>
        <p:spPr>
          <a:xfrm>
            <a:off x="1063559" y="3135963"/>
            <a:ext cx="4170914" cy="276999"/>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Dangerous</a:t>
            </a:r>
            <a:r>
              <a:rPr lang="en-US" dirty="0">
                <a:latin typeface="Roboto" panose="02000000000000000000" pitchFamily="2" charset="0"/>
              </a:rPr>
              <a:t> becomes </a:t>
            </a:r>
            <a:r>
              <a:rPr lang="en-US" b="1" dirty="0">
                <a:solidFill>
                  <a:srgbClr val="689429"/>
                </a:solidFill>
                <a:latin typeface="Roboto" panose="02000000000000000000" pitchFamily="2" charset="0"/>
              </a:rPr>
              <a:t>more</a:t>
            </a:r>
            <a:r>
              <a:rPr lang="en-US" b="1" dirty="0">
                <a:latin typeface="Roboto" panose="02000000000000000000" pitchFamily="2" charset="0"/>
              </a:rPr>
              <a:t> dangerous</a:t>
            </a:r>
            <a:endParaRPr lang="en-US" b="1" dirty="0">
              <a:solidFill>
                <a:srgbClr val="689429"/>
              </a:solidFill>
              <a:latin typeface="Roboto" panose="02000000000000000000" pitchFamily="2" charset="0"/>
            </a:endParaRPr>
          </a:p>
        </p:txBody>
      </p:sp>
      <p:sp>
        <p:nvSpPr>
          <p:cNvPr id="25" name="Text">
            <a:extLst>
              <a:ext uri="{FF2B5EF4-FFF2-40B4-BE49-F238E27FC236}">
                <a16:creationId xmlns:a16="http://schemas.microsoft.com/office/drawing/2014/main" id="{004657EB-30DA-0CB7-63D1-015AD4C02EC7}"/>
              </a:ext>
            </a:extLst>
          </p:cNvPr>
          <p:cNvSpPr/>
          <p:nvPr/>
        </p:nvSpPr>
        <p:spPr>
          <a:xfrm>
            <a:off x="1063560" y="3578290"/>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Terrified</a:t>
            </a:r>
            <a:endParaRPr lang="en-US" b="1" dirty="0">
              <a:solidFill>
                <a:srgbClr val="689429"/>
              </a:solidFill>
              <a:latin typeface="Roboto" panose="02000000000000000000" pitchFamily="2" charset="0"/>
            </a:endParaRPr>
          </a:p>
        </p:txBody>
      </p:sp>
      <p:sp>
        <p:nvSpPr>
          <p:cNvPr id="26" name="Text">
            <a:extLst>
              <a:ext uri="{FF2B5EF4-FFF2-40B4-BE49-F238E27FC236}">
                <a16:creationId xmlns:a16="http://schemas.microsoft.com/office/drawing/2014/main" id="{24621AFF-4566-8C18-57EB-614C25477B18}"/>
              </a:ext>
            </a:extLst>
          </p:cNvPr>
          <p:cNvSpPr/>
          <p:nvPr/>
        </p:nvSpPr>
        <p:spPr>
          <a:xfrm>
            <a:off x="1063559" y="3578290"/>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Terrified</a:t>
            </a:r>
            <a:r>
              <a:rPr lang="en-US" dirty="0">
                <a:latin typeface="Roboto" panose="02000000000000000000" pitchFamily="2" charset="0"/>
              </a:rPr>
              <a:t> becomes…</a:t>
            </a:r>
            <a:endParaRPr lang="en-US" b="1" dirty="0">
              <a:solidFill>
                <a:srgbClr val="689429"/>
              </a:solidFill>
              <a:latin typeface="Roboto" panose="02000000000000000000" pitchFamily="2" charset="0"/>
            </a:endParaRPr>
          </a:p>
        </p:txBody>
      </p:sp>
      <p:sp>
        <p:nvSpPr>
          <p:cNvPr id="28" name="Text">
            <a:extLst>
              <a:ext uri="{FF2B5EF4-FFF2-40B4-BE49-F238E27FC236}">
                <a16:creationId xmlns:a16="http://schemas.microsoft.com/office/drawing/2014/main" id="{DCD4C8AF-953B-A76C-EF55-E13BB7520FA7}"/>
              </a:ext>
            </a:extLst>
          </p:cNvPr>
          <p:cNvSpPr/>
          <p:nvPr/>
        </p:nvSpPr>
        <p:spPr>
          <a:xfrm>
            <a:off x="1063559" y="4168416"/>
            <a:ext cx="4814727" cy="553998"/>
          </a:xfrm>
          <a:prstGeom prst="rect">
            <a:avLst/>
          </a:prstGeom>
        </p:spPr>
        <p:txBody>
          <a:bodyPr wrap="square" lIns="0" tIns="0" rIns="0" bIns="0">
            <a:spAutoFit/>
          </a:bodyPr>
          <a:lstStyle/>
          <a:p>
            <a:pPr lvl="0"/>
            <a:r>
              <a:rPr lang="en-US" dirty="0">
                <a:solidFill>
                  <a:schemeClr val="dk1"/>
                </a:solidFill>
                <a:latin typeface="Roboto" panose="02000000000000000000" pitchFamily="2" charset="0"/>
              </a:rPr>
              <a:t>With these comparative adjectives, we can use ‘less’ too, like in this example:</a:t>
            </a:r>
          </a:p>
        </p:txBody>
      </p:sp>
      <p:sp>
        <p:nvSpPr>
          <p:cNvPr id="31" name="Text">
            <a:extLst>
              <a:ext uri="{FF2B5EF4-FFF2-40B4-BE49-F238E27FC236}">
                <a16:creationId xmlns:a16="http://schemas.microsoft.com/office/drawing/2014/main" id="{2CAF3991-55B3-2E1A-D28E-7A601B8AE30F}"/>
              </a:ext>
            </a:extLst>
          </p:cNvPr>
          <p:cNvSpPr/>
          <p:nvPr/>
        </p:nvSpPr>
        <p:spPr>
          <a:xfrm>
            <a:off x="1063558" y="4929578"/>
            <a:ext cx="4170914" cy="276999"/>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dirty="0">
                <a:latin typeface="Roboto" panose="02000000000000000000" pitchFamily="2" charset="0"/>
              </a:rPr>
              <a:t>Rabbits are </a:t>
            </a:r>
            <a:r>
              <a:rPr lang="en-US" b="1" dirty="0">
                <a:solidFill>
                  <a:srgbClr val="689429"/>
                </a:solidFill>
                <a:latin typeface="Roboto" panose="02000000000000000000" pitchFamily="2" charset="0"/>
              </a:rPr>
              <a:t>less</a:t>
            </a:r>
            <a:r>
              <a:rPr lang="en-US" b="1" dirty="0">
                <a:latin typeface="Roboto" panose="02000000000000000000" pitchFamily="2" charset="0"/>
              </a:rPr>
              <a:t> </a:t>
            </a:r>
            <a:r>
              <a:rPr lang="en-US" dirty="0">
                <a:latin typeface="Roboto" panose="02000000000000000000" pitchFamily="2" charset="0"/>
              </a:rPr>
              <a:t>dangerous than lions.</a:t>
            </a:r>
            <a:endParaRPr lang="en-US" dirty="0">
              <a:solidFill>
                <a:srgbClr val="689429"/>
              </a:solidFill>
              <a:latin typeface="Roboto" panose="02000000000000000000" pitchFamily="2" charset="0"/>
            </a:endParaRPr>
          </a:p>
        </p:txBody>
      </p:sp>
      <p:pic>
        <p:nvPicPr>
          <p:cNvPr id="33" name="Picture 32" descr="A picture containing lagomorph, mammal&#10;&#10;Description automatically generated">
            <a:extLst>
              <a:ext uri="{FF2B5EF4-FFF2-40B4-BE49-F238E27FC236}">
                <a16:creationId xmlns:a16="http://schemas.microsoft.com/office/drawing/2014/main" id="{00B2FDF6-754A-25E1-3D60-996590CFEB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79706" y="4251350"/>
            <a:ext cx="3359020" cy="2458145"/>
          </a:xfrm>
          <a:prstGeom prst="rect">
            <a:avLst/>
          </a:prstGeom>
        </p:spPr>
      </p:pic>
    </p:spTree>
    <p:extLst>
      <p:ext uri="{BB962C8B-B14F-4D97-AF65-F5344CB8AC3E}">
        <p14:creationId xmlns:p14="http://schemas.microsoft.com/office/powerpoint/2010/main" val="316781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17" grpId="0" animBg="1"/>
      <p:bldP spid="23" grpId="0" animBg="1"/>
      <p:bldP spid="24" grpId="0" animBg="1"/>
      <p:bldP spid="25" grpId="0" animBg="1"/>
      <p:bldP spid="26" grpId="0" animBg="1"/>
      <p:bldP spid="28" grpId="0"/>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a:extLst>
              <a:ext uri="{FF2B5EF4-FFF2-40B4-BE49-F238E27FC236}">
                <a16:creationId xmlns:a16="http://schemas.microsoft.com/office/drawing/2014/main" id="{4CBA9B03-401D-CAF4-0D0A-AC7EB56D60FB}"/>
              </a:ext>
            </a:extLst>
          </p:cNvPr>
          <p:cNvSpPr/>
          <p:nvPr/>
        </p:nvSpPr>
        <p:spPr>
          <a:xfrm>
            <a:off x="1063560" y="1560837"/>
            <a:ext cx="7128718" cy="276999"/>
          </a:xfrm>
          <a:prstGeom prst="rect">
            <a:avLst/>
          </a:prstGeom>
        </p:spPr>
        <p:txBody>
          <a:bodyPr wrap="square" lIns="0" tIns="0" rIns="0" bIns="0">
            <a:spAutoFit/>
          </a:bodyPr>
          <a:lstStyle/>
          <a:p>
            <a:pPr lvl="0"/>
            <a:r>
              <a:rPr lang="en-US" dirty="0">
                <a:latin typeface="Roboto" panose="02000000000000000000" pitchFamily="2" charset="0"/>
              </a:rPr>
              <a:t>English has some irregular adjectives too:</a:t>
            </a:r>
          </a:p>
        </p:txBody>
      </p:sp>
      <p:sp>
        <p:nvSpPr>
          <p:cNvPr id="6" name="Title">
            <a:extLst>
              <a:ext uri="{FF2B5EF4-FFF2-40B4-BE49-F238E27FC236}">
                <a16:creationId xmlns:a16="http://schemas.microsoft.com/office/drawing/2014/main" id="{7C9708CC-4F91-09DA-E91C-BC647222093B}"/>
              </a:ext>
            </a:extLst>
          </p:cNvPr>
          <p:cNvSpPr txBox="1">
            <a:spLocks/>
          </p:cNvSpPr>
          <p:nvPr/>
        </p:nvSpPr>
        <p:spPr>
          <a:xfrm>
            <a:off x="457198" y="626065"/>
            <a:ext cx="8220075" cy="67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US" dirty="0">
                <a:effectLst>
                  <a:outerShdw dist="50800" dir="3600000" algn="ctr" rotWithShape="0">
                    <a:srgbClr val="25B7BC"/>
                  </a:outerShdw>
                </a:effectLst>
                <a:latin typeface="Roboto" panose="02000000000000000000" pitchFamily="2" charset="0"/>
              </a:rPr>
              <a:t>Irregular Comparative Adjectives</a:t>
            </a:r>
            <a:endParaRPr lang="en-GB" dirty="0">
              <a:effectLst>
                <a:outerShdw dist="50800" dir="3600000" algn="ctr" rotWithShape="0">
                  <a:srgbClr val="25B7BC"/>
                </a:outerShdw>
              </a:effectLst>
              <a:latin typeface="Roboto" panose="02000000000000000000" pitchFamily="2" charset="0"/>
            </a:endParaRPr>
          </a:p>
        </p:txBody>
      </p:sp>
      <p:sp>
        <p:nvSpPr>
          <p:cNvPr id="3" name="Text">
            <a:extLst>
              <a:ext uri="{FF2B5EF4-FFF2-40B4-BE49-F238E27FC236}">
                <a16:creationId xmlns:a16="http://schemas.microsoft.com/office/drawing/2014/main" id="{463A6342-72ED-1A66-88D4-A2CB16BEE372}"/>
              </a:ext>
            </a:extLst>
          </p:cNvPr>
          <p:cNvSpPr/>
          <p:nvPr/>
        </p:nvSpPr>
        <p:spPr>
          <a:xfrm>
            <a:off x="1063559" y="2098303"/>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Good</a:t>
            </a:r>
            <a:endParaRPr lang="en-US" b="1" dirty="0">
              <a:solidFill>
                <a:srgbClr val="689429"/>
              </a:solidFill>
              <a:latin typeface="Roboto" panose="02000000000000000000" pitchFamily="2" charset="0"/>
            </a:endParaRPr>
          </a:p>
        </p:txBody>
      </p:sp>
      <p:sp>
        <p:nvSpPr>
          <p:cNvPr id="4" name="Text">
            <a:extLst>
              <a:ext uri="{FF2B5EF4-FFF2-40B4-BE49-F238E27FC236}">
                <a16:creationId xmlns:a16="http://schemas.microsoft.com/office/drawing/2014/main" id="{F23A0107-C9FB-B9F0-A0EF-9D554A2AB984}"/>
              </a:ext>
            </a:extLst>
          </p:cNvPr>
          <p:cNvSpPr/>
          <p:nvPr/>
        </p:nvSpPr>
        <p:spPr>
          <a:xfrm>
            <a:off x="1063559" y="2098303"/>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Good</a:t>
            </a:r>
            <a:r>
              <a:rPr lang="en-US" dirty="0">
                <a:latin typeface="Roboto" panose="02000000000000000000" pitchFamily="2" charset="0"/>
              </a:rPr>
              <a:t> becomes</a:t>
            </a:r>
            <a:endParaRPr lang="en-US" b="1" dirty="0">
              <a:solidFill>
                <a:srgbClr val="689429"/>
              </a:solidFill>
              <a:latin typeface="Roboto" panose="02000000000000000000" pitchFamily="2" charset="0"/>
            </a:endParaRPr>
          </a:p>
        </p:txBody>
      </p:sp>
      <p:sp>
        <p:nvSpPr>
          <p:cNvPr id="5" name="Text">
            <a:extLst>
              <a:ext uri="{FF2B5EF4-FFF2-40B4-BE49-F238E27FC236}">
                <a16:creationId xmlns:a16="http://schemas.microsoft.com/office/drawing/2014/main" id="{42253017-080B-2D82-1C06-B77CFFAE6ADC}"/>
              </a:ext>
            </a:extLst>
          </p:cNvPr>
          <p:cNvSpPr/>
          <p:nvPr/>
        </p:nvSpPr>
        <p:spPr>
          <a:xfrm>
            <a:off x="1063559" y="2098303"/>
            <a:ext cx="4170914" cy="276999"/>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Good</a:t>
            </a:r>
            <a:r>
              <a:rPr lang="en-US" dirty="0">
                <a:latin typeface="Roboto" panose="02000000000000000000" pitchFamily="2" charset="0"/>
              </a:rPr>
              <a:t> becomes </a:t>
            </a:r>
            <a:r>
              <a:rPr lang="en-US" b="1" dirty="0">
                <a:solidFill>
                  <a:srgbClr val="689429"/>
                </a:solidFill>
                <a:latin typeface="Roboto" panose="02000000000000000000" pitchFamily="2" charset="0"/>
              </a:rPr>
              <a:t>better</a:t>
            </a:r>
          </a:p>
        </p:txBody>
      </p:sp>
      <p:sp>
        <p:nvSpPr>
          <p:cNvPr id="7" name="Text">
            <a:extLst>
              <a:ext uri="{FF2B5EF4-FFF2-40B4-BE49-F238E27FC236}">
                <a16:creationId xmlns:a16="http://schemas.microsoft.com/office/drawing/2014/main" id="{CA9ACD76-0103-3969-3CD6-175717D93CB2}"/>
              </a:ext>
            </a:extLst>
          </p:cNvPr>
          <p:cNvSpPr/>
          <p:nvPr/>
        </p:nvSpPr>
        <p:spPr>
          <a:xfrm>
            <a:off x="1063559" y="2544198"/>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Bad</a:t>
            </a:r>
            <a:endParaRPr lang="en-US" b="1" dirty="0">
              <a:solidFill>
                <a:srgbClr val="689429"/>
              </a:solidFill>
              <a:latin typeface="Roboto" panose="02000000000000000000" pitchFamily="2" charset="0"/>
            </a:endParaRPr>
          </a:p>
        </p:txBody>
      </p:sp>
      <p:sp>
        <p:nvSpPr>
          <p:cNvPr id="8" name="Text">
            <a:extLst>
              <a:ext uri="{FF2B5EF4-FFF2-40B4-BE49-F238E27FC236}">
                <a16:creationId xmlns:a16="http://schemas.microsoft.com/office/drawing/2014/main" id="{A44C24EB-EBCF-7651-265D-C5398A8BBF7E}"/>
              </a:ext>
            </a:extLst>
          </p:cNvPr>
          <p:cNvSpPr/>
          <p:nvPr/>
        </p:nvSpPr>
        <p:spPr>
          <a:xfrm>
            <a:off x="1063559" y="2544198"/>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Bad</a:t>
            </a:r>
            <a:r>
              <a:rPr lang="en-US" dirty="0">
                <a:latin typeface="Roboto" panose="02000000000000000000" pitchFamily="2" charset="0"/>
              </a:rPr>
              <a:t> becomes</a:t>
            </a:r>
            <a:endParaRPr lang="en-US" b="1" dirty="0">
              <a:solidFill>
                <a:srgbClr val="689429"/>
              </a:solidFill>
              <a:latin typeface="Roboto" panose="02000000000000000000" pitchFamily="2" charset="0"/>
            </a:endParaRPr>
          </a:p>
        </p:txBody>
      </p:sp>
      <p:sp>
        <p:nvSpPr>
          <p:cNvPr id="9" name="Text">
            <a:extLst>
              <a:ext uri="{FF2B5EF4-FFF2-40B4-BE49-F238E27FC236}">
                <a16:creationId xmlns:a16="http://schemas.microsoft.com/office/drawing/2014/main" id="{0CBBACC1-1502-8995-A972-F8DDCA038AEE}"/>
              </a:ext>
            </a:extLst>
          </p:cNvPr>
          <p:cNvSpPr/>
          <p:nvPr/>
        </p:nvSpPr>
        <p:spPr>
          <a:xfrm>
            <a:off x="1063559" y="2544198"/>
            <a:ext cx="4170914" cy="276999"/>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Bad</a:t>
            </a:r>
            <a:r>
              <a:rPr lang="en-US" dirty="0">
                <a:latin typeface="Roboto" panose="02000000000000000000" pitchFamily="2" charset="0"/>
              </a:rPr>
              <a:t> becomes </a:t>
            </a:r>
            <a:r>
              <a:rPr lang="en-US" b="1" dirty="0">
                <a:solidFill>
                  <a:srgbClr val="689429"/>
                </a:solidFill>
                <a:latin typeface="Roboto" panose="02000000000000000000" pitchFamily="2" charset="0"/>
              </a:rPr>
              <a:t>worse</a:t>
            </a:r>
          </a:p>
        </p:txBody>
      </p:sp>
      <p:pic>
        <p:nvPicPr>
          <p:cNvPr id="10" name="Picture 9">
            <a:extLst>
              <a:ext uri="{FF2B5EF4-FFF2-40B4-BE49-F238E27FC236}">
                <a16:creationId xmlns:a16="http://schemas.microsoft.com/office/drawing/2014/main" id="{39F766A3-E3D8-66A3-760D-CA3CC88164D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413638" y="1607766"/>
            <a:ext cx="3694923" cy="6745094"/>
          </a:xfrm>
          <a:prstGeom prst="rect">
            <a:avLst/>
          </a:prstGeom>
        </p:spPr>
      </p:pic>
    </p:spTree>
    <p:extLst>
      <p:ext uri="{BB962C8B-B14F-4D97-AF65-F5344CB8AC3E}">
        <p14:creationId xmlns:p14="http://schemas.microsoft.com/office/powerpoint/2010/main" val="251158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a:extLst>
              <a:ext uri="{FF2B5EF4-FFF2-40B4-BE49-F238E27FC236}">
                <a16:creationId xmlns:a16="http://schemas.microsoft.com/office/drawing/2014/main" id="{4CBA9B03-401D-CAF4-0D0A-AC7EB56D60FB}"/>
              </a:ext>
            </a:extLst>
          </p:cNvPr>
          <p:cNvSpPr/>
          <p:nvPr/>
        </p:nvSpPr>
        <p:spPr>
          <a:xfrm>
            <a:off x="1063560" y="833049"/>
            <a:ext cx="7128718" cy="553998"/>
          </a:xfrm>
          <a:prstGeom prst="rect">
            <a:avLst/>
          </a:prstGeom>
        </p:spPr>
        <p:txBody>
          <a:bodyPr wrap="square" lIns="0" tIns="0" rIns="0" bIns="0">
            <a:spAutoFit/>
          </a:bodyPr>
          <a:lstStyle/>
          <a:p>
            <a:pPr lvl="0"/>
            <a:r>
              <a:rPr lang="en-US" dirty="0">
                <a:latin typeface="Roboto" panose="02000000000000000000" pitchFamily="2" charset="0"/>
              </a:rPr>
              <a:t>Look at the adjectives below. With a partner or by yourself, see if you can remember how to make them comparative adjectives. </a:t>
            </a:r>
          </a:p>
        </p:txBody>
      </p:sp>
      <p:sp>
        <p:nvSpPr>
          <p:cNvPr id="11" name="TextBox 16">
            <a:extLst>
              <a:ext uri="{FF2B5EF4-FFF2-40B4-BE49-F238E27FC236}">
                <a16:creationId xmlns:a16="http://schemas.microsoft.com/office/drawing/2014/main" id="{2FA96E6D-1FA3-2FFB-EE35-FAFD1020101B}"/>
              </a:ext>
            </a:extLst>
          </p:cNvPr>
          <p:cNvSpPr txBox="1"/>
          <p:nvPr/>
        </p:nvSpPr>
        <p:spPr>
          <a:xfrm>
            <a:off x="789993" y="1871032"/>
            <a:ext cx="1431056"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Dry</a:t>
            </a:r>
          </a:p>
        </p:txBody>
      </p:sp>
      <p:sp>
        <p:nvSpPr>
          <p:cNvPr id="12" name="TextBox 16">
            <a:extLst>
              <a:ext uri="{FF2B5EF4-FFF2-40B4-BE49-F238E27FC236}">
                <a16:creationId xmlns:a16="http://schemas.microsoft.com/office/drawing/2014/main" id="{ACE10BFE-CDDC-8816-DB3A-E876F967F26E}"/>
              </a:ext>
            </a:extLst>
          </p:cNvPr>
          <p:cNvSpPr txBox="1"/>
          <p:nvPr/>
        </p:nvSpPr>
        <p:spPr>
          <a:xfrm>
            <a:off x="2630657" y="1883084"/>
            <a:ext cx="1894690"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Dryer</a:t>
            </a:r>
          </a:p>
        </p:txBody>
      </p:sp>
      <p:sp>
        <p:nvSpPr>
          <p:cNvPr id="13" name="Arrow: Right 12">
            <a:extLst>
              <a:ext uri="{FF2B5EF4-FFF2-40B4-BE49-F238E27FC236}">
                <a16:creationId xmlns:a16="http://schemas.microsoft.com/office/drawing/2014/main" id="{CACA49E9-FBD4-F341-B686-7199EAC64A1A}"/>
              </a:ext>
            </a:extLst>
          </p:cNvPr>
          <p:cNvSpPr/>
          <p:nvPr/>
        </p:nvSpPr>
        <p:spPr>
          <a:xfrm>
            <a:off x="2271854" y="1922880"/>
            <a:ext cx="307998" cy="289741"/>
          </a:xfrm>
          <a:prstGeom prst="rightArrow">
            <a:avLst/>
          </a:prstGeom>
          <a:solidFill>
            <a:srgbClr val="85B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
        <p:nvSpPr>
          <p:cNvPr id="17" name="Reveal">
            <a:extLst>
              <a:ext uri="{FF2B5EF4-FFF2-40B4-BE49-F238E27FC236}">
                <a16:creationId xmlns:a16="http://schemas.microsoft.com/office/drawing/2014/main" id="{2E129524-B70D-B22B-2252-741A2F11E4B3}"/>
              </a:ext>
            </a:extLst>
          </p:cNvPr>
          <p:cNvSpPr txBox="1"/>
          <p:nvPr/>
        </p:nvSpPr>
        <p:spPr>
          <a:xfrm>
            <a:off x="2630656" y="1883084"/>
            <a:ext cx="1894691"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Click to reveal</a:t>
            </a:r>
          </a:p>
        </p:txBody>
      </p:sp>
      <p:sp>
        <p:nvSpPr>
          <p:cNvPr id="18" name="TextBox 16">
            <a:extLst>
              <a:ext uri="{FF2B5EF4-FFF2-40B4-BE49-F238E27FC236}">
                <a16:creationId xmlns:a16="http://schemas.microsoft.com/office/drawing/2014/main" id="{64001BC0-1FCC-FF0B-C389-9D9C4972010F}"/>
              </a:ext>
            </a:extLst>
          </p:cNvPr>
          <p:cNvSpPr txBox="1"/>
          <p:nvPr/>
        </p:nvSpPr>
        <p:spPr>
          <a:xfrm>
            <a:off x="4733603" y="1883084"/>
            <a:ext cx="1316106"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Happy</a:t>
            </a:r>
          </a:p>
        </p:txBody>
      </p:sp>
      <p:sp>
        <p:nvSpPr>
          <p:cNvPr id="19" name="TextBox 16">
            <a:extLst>
              <a:ext uri="{FF2B5EF4-FFF2-40B4-BE49-F238E27FC236}">
                <a16:creationId xmlns:a16="http://schemas.microsoft.com/office/drawing/2014/main" id="{EB281F8C-B46E-A82B-4FFC-5F7E29C31CF5}"/>
              </a:ext>
            </a:extLst>
          </p:cNvPr>
          <p:cNvSpPr txBox="1"/>
          <p:nvPr/>
        </p:nvSpPr>
        <p:spPr>
          <a:xfrm>
            <a:off x="6459317" y="1895136"/>
            <a:ext cx="1894690"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Happier</a:t>
            </a:r>
          </a:p>
        </p:txBody>
      </p:sp>
      <p:sp>
        <p:nvSpPr>
          <p:cNvPr id="20" name="Arrow: Right 19">
            <a:extLst>
              <a:ext uri="{FF2B5EF4-FFF2-40B4-BE49-F238E27FC236}">
                <a16:creationId xmlns:a16="http://schemas.microsoft.com/office/drawing/2014/main" id="{85697C8D-EFDB-E473-ADAD-395108C35225}"/>
              </a:ext>
            </a:extLst>
          </p:cNvPr>
          <p:cNvSpPr/>
          <p:nvPr/>
        </p:nvSpPr>
        <p:spPr>
          <a:xfrm>
            <a:off x="6100514" y="1934932"/>
            <a:ext cx="307998" cy="289741"/>
          </a:xfrm>
          <a:prstGeom prst="rightArrow">
            <a:avLst/>
          </a:prstGeom>
          <a:solidFill>
            <a:srgbClr val="85B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
        <p:nvSpPr>
          <p:cNvPr id="21" name="Reveal">
            <a:extLst>
              <a:ext uri="{FF2B5EF4-FFF2-40B4-BE49-F238E27FC236}">
                <a16:creationId xmlns:a16="http://schemas.microsoft.com/office/drawing/2014/main" id="{8077A360-46BE-91E9-6AF6-C8EC91DBEB17}"/>
              </a:ext>
            </a:extLst>
          </p:cNvPr>
          <p:cNvSpPr txBox="1"/>
          <p:nvPr/>
        </p:nvSpPr>
        <p:spPr>
          <a:xfrm>
            <a:off x="6459316" y="1895136"/>
            <a:ext cx="1894691"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Click to reveal</a:t>
            </a:r>
          </a:p>
        </p:txBody>
      </p:sp>
      <p:sp>
        <p:nvSpPr>
          <p:cNvPr id="30" name="TextBox 16">
            <a:extLst>
              <a:ext uri="{FF2B5EF4-FFF2-40B4-BE49-F238E27FC236}">
                <a16:creationId xmlns:a16="http://schemas.microsoft.com/office/drawing/2014/main" id="{93477107-0631-BFDC-F130-478BDBBC0816}"/>
              </a:ext>
            </a:extLst>
          </p:cNvPr>
          <p:cNvSpPr txBox="1"/>
          <p:nvPr/>
        </p:nvSpPr>
        <p:spPr>
          <a:xfrm>
            <a:off x="789993" y="2354048"/>
            <a:ext cx="1431056"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Large</a:t>
            </a:r>
          </a:p>
        </p:txBody>
      </p:sp>
      <p:sp>
        <p:nvSpPr>
          <p:cNvPr id="31" name="TextBox 16">
            <a:extLst>
              <a:ext uri="{FF2B5EF4-FFF2-40B4-BE49-F238E27FC236}">
                <a16:creationId xmlns:a16="http://schemas.microsoft.com/office/drawing/2014/main" id="{43ED789A-426D-9675-0AE4-909ABDF55FDE}"/>
              </a:ext>
            </a:extLst>
          </p:cNvPr>
          <p:cNvSpPr txBox="1"/>
          <p:nvPr/>
        </p:nvSpPr>
        <p:spPr>
          <a:xfrm>
            <a:off x="2630657" y="2378152"/>
            <a:ext cx="1894690"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Larger</a:t>
            </a:r>
          </a:p>
        </p:txBody>
      </p:sp>
      <p:sp>
        <p:nvSpPr>
          <p:cNvPr id="32" name="Arrow: Right 31">
            <a:extLst>
              <a:ext uri="{FF2B5EF4-FFF2-40B4-BE49-F238E27FC236}">
                <a16:creationId xmlns:a16="http://schemas.microsoft.com/office/drawing/2014/main" id="{B22DCA1A-EA84-0FE8-CFFA-8ED4FB7C7CBB}"/>
              </a:ext>
            </a:extLst>
          </p:cNvPr>
          <p:cNvSpPr/>
          <p:nvPr/>
        </p:nvSpPr>
        <p:spPr>
          <a:xfrm>
            <a:off x="2271854" y="2405896"/>
            <a:ext cx="307998" cy="289741"/>
          </a:xfrm>
          <a:prstGeom prst="rightArrow">
            <a:avLst/>
          </a:prstGeom>
          <a:solidFill>
            <a:srgbClr val="85B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
        <p:nvSpPr>
          <p:cNvPr id="33" name="Reveal">
            <a:extLst>
              <a:ext uri="{FF2B5EF4-FFF2-40B4-BE49-F238E27FC236}">
                <a16:creationId xmlns:a16="http://schemas.microsoft.com/office/drawing/2014/main" id="{80B1EB46-DBD6-0A15-CD56-EAF56BF95BFB}"/>
              </a:ext>
            </a:extLst>
          </p:cNvPr>
          <p:cNvSpPr txBox="1"/>
          <p:nvPr/>
        </p:nvSpPr>
        <p:spPr>
          <a:xfrm>
            <a:off x="2630656" y="2378152"/>
            <a:ext cx="1894691"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Click to reveal</a:t>
            </a:r>
          </a:p>
        </p:txBody>
      </p:sp>
      <p:sp>
        <p:nvSpPr>
          <p:cNvPr id="34" name="TextBox 16">
            <a:extLst>
              <a:ext uri="{FF2B5EF4-FFF2-40B4-BE49-F238E27FC236}">
                <a16:creationId xmlns:a16="http://schemas.microsoft.com/office/drawing/2014/main" id="{E1C7337F-82F3-8E4D-3B63-990D3D2963BE}"/>
              </a:ext>
            </a:extLst>
          </p:cNvPr>
          <p:cNvSpPr txBox="1"/>
          <p:nvPr/>
        </p:nvSpPr>
        <p:spPr>
          <a:xfrm>
            <a:off x="4733603" y="2375431"/>
            <a:ext cx="1316106"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Bad</a:t>
            </a:r>
          </a:p>
        </p:txBody>
      </p:sp>
      <p:sp>
        <p:nvSpPr>
          <p:cNvPr id="35" name="TextBox 16">
            <a:extLst>
              <a:ext uri="{FF2B5EF4-FFF2-40B4-BE49-F238E27FC236}">
                <a16:creationId xmlns:a16="http://schemas.microsoft.com/office/drawing/2014/main" id="{7AAEE5C8-20C4-46C0-675F-E70248E4FB1F}"/>
              </a:ext>
            </a:extLst>
          </p:cNvPr>
          <p:cNvSpPr txBox="1"/>
          <p:nvPr/>
        </p:nvSpPr>
        <p:spPr>
          <a:xfrm>
            <a:off x="6459317" y="2387483"/>
            <a:ext cx="1894690"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Worse</a:t>
            </a:r>
          </a:p>
        </p:txBody>
      </p:sp>
      <p:sp>
        <p:nvSpPr>
          <p:cNvPr id="36" name="Arrow: Right 35">
            <a:extLst>
              <a:ext uri="{FF2B5EF4-FFF2-40B4-BE49-F238E27FC236}">
                <a16:creationId xmlns:a16="http://schemas.microsoft.com/office/drawing/2014/main" id="{4CC0C72A-24C9-3C1C-9EC9-B376442D5023}"/>
              </a:ext>
            </a:extLst>
          </p:cNvPr>
          <p:cNvSpPr/>
          <p:nvPr/>
        </p:nvSpPr>
        <p:spPr>
          <a:xfrm>
            <a:off x="6100514" y="2427279"/>
            <a:ext cx="307998" cy="289741"/>
          </a:xfrm>
          <a:prstGeom prst="rightArrow">
            <a:avLst/>
          </a:prstGeom>
          <a:solidFill>
            <a:srgbClr val="85B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
        <p:nvSpPr>
          <p:cNvPr id="37" name="Reveal">
            <a:extLst>
              <a:ext uri="{FF2B5EF4-FFF2-40B4-BE49-F238E27FC236}">
                <a16:creationId xmlns:a16="http://schemas.microsoft.com/office/drawing/2014/main" id="{856384EC-F0C2-4747-C312-B7139DE857D1}"/>
              </a:ext>
            </a:extLst>
          </p:cNvPr>
          <p:cNvSpPr txBox="1"/>
          <p:nvPr/>
        </p:nvSpPr>
        <p:spPr>
          <a:xfrm>
            <a:off x="6459316" y="2387483"/>
            <a:ext cx="1894691"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Click to reveal</a:t>
            </a:r>
          </a:p>
        </p:txBody>
      </p:sp>
      <p:sp>
        <p:nvSpPr>
          <p:cNvPr id="3" name="TextBox 16">
            <a:extLst>
              <a:ext uri="{FF2B5EF4-FFF2-40B4-BE49-F238E27FC236}">
                <a16:creationId xmlns:a16="http://schemas.microsoft.com/office/drawing/2014/main" id="{53122EDA-D3A1-48B8-731B-468BB45F7605}"/>
              </a:ext>
            </a:extLst>
          </p:cNvPr>
          <p:cNvSpPr txBox="1"/>
          <p:nvPr/>
        </p:nvSpPr>
        <p:spPr>
          <a:xfrm>
            <a:off x="789993" y="2834343"/>
            <a:ext cx="1431056"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Hot</a:t>
            </a:r>
          </a:p>
        </p:txBody>
      </p:sp>
      <p:sp>
        <p:nvSpPr>
          <p:cNvPr id="4" name="TextBox 16">
            <a:extLst>
              <a:ext uri="{FF2B5EF4-FFF2-40B4-BE49-F238E27FC236}">
                <a16:creationId xmlns:a16="http://schemas.microsoft.com/office/drawing/2014/main" id="{6D4A9DB9-730A-51C6-EBE2-58BF24E7E56B}"/>
              </a:ext>
            </a:extLst>
          </p:cNvPr>
          <p:cNvSpPr txBox="1"/>
          <p:nvPr/>
        </p:nvSpPr>
        <p:spPr>
          <a:xfrm>
            <a:off x="2630657" y="2858447"/>
            <a:ext cx="1894690"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Hotter</a:t>
            </a:r>
          </a:p>
        </p:txBody>
      </p:sp>
      <p:sp>
        <p:nvSpPr>
          <p:cNvPr id="5" name="Arrow: Right 4">
            <a:extLst>
              <a:ext uri="{FF2B5EF4-FFF2-40B4-BE49-F238E27FC236}">
                <a16:creationId xmlns:a16="http://schemas.microsoft.com/office/drawing/2014/main" id="{05A6B50E-908E-1C3D-15D6-24FE0B2212F5}"/>
              </a:ext>
            </a:extLst>
          </p:cNvPr>
          <p:cNvSpPr/>
          <p:nvPr/>
        </p:nvSpPr>
        <p:spPr>
          <a:xfrm>
            <a:off x="2271854" y="2886191"/>
            <a:ext cx="307998" cy="289741"/>
          </a:xfrm>
          <a:prstGeom prst="rightArrow">
            <a:avLst/>
          </a:prstGeom>
          <a:solidFill>
            <a:srgbClr val="85B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
        <p:nvSpPr>
          <p:cNvPr id="6" name="Reveal">
            <a:extLst>
              <a:ext uri="{FF2B5EF4-FFF2-40B4-BE49-F238E27FC236}">
                <a16:creationId xmlns:a16="http://schemas.microsoft.com/office/drawing/2014/main" id="{0EFF9218-D57F-610E-B845-61E0FA7364D1}"/>
              </a:ext>
            </a:extLst>
          </p:cNvPr>
          <p:cNvSpPr txBox="1"/>
          <p:nvPr/>
        </p:nvSpPr>
        <p:spPr>
          <a:xfrm>
            <a:off x="2630656" y="2858447"/>
            <a:ext cx="1894691"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Click to reveal</a:t>
            </a:r>
          </a:p>
        </p:txBody>
      </p:sp>
      <p:sp>
        <p:nvSpPr>
          <p:cNvPr id="7" name="TextBox 16">
            <a:extLst>
              <a:ext uri="{FF2B5EF4-FFF2-40B4-BE49-F238E27FC236}">
                <a16:creationId xmlns:a16="http://schemas.microsoft.com/office/drawing/2014/main" id="{A22C0874-E3AF-D1A4-1285-D20FE4AE7EAE}"/>
              </a:ext>
            </a:extLst>
          </p:cNvPr>
          <p:cNvSpPr txBox="1"/>
          <p:nvPr/>
        </p:nvSpPr>
        <p:spPr>
          <a:xfrm>
            <a:off x="4733603" y="2855726"/>
            <a:ext cx="1316106"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Fast</a:t>
            </a:r>
          </a:p>
        </p:txBody>
      </p:sp>
      <p:sp>
        <p:nvSpPr>
          <p:cNvPr id="8" name="TextBox 16">
            <a:extLst>
              <a:ext uri="{FF2B5EF4-FFF2-40B4-BE49-F238E27FC236}">
                <a16:creationId xmlns:a16="http://schemas.microsoft.com/office/drawing/2014/main" id="{0C9093BF-10EC-85E6-FC46-FEB685932D32}"/>
              </a:ext>
            </a:extLst>
          </p:cNvPr>
          <p:cNvSpPr txBox="1"/>
          <p:nvPr/>
        </p:nvSpPr>
        <p:spPr>
          <a:xfrm>
            <a:off x="6459317" y="2867778"/>
            <a:ext cx="1894690"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Faster</a:t>
            </a:r>
          </a:p>
        </p:txBody>
      </p:sp>
      <p:sp>
        <p:nvSpPr>
          <p:cNvPr id="9" name="Arrow: Right 8">
            <a:extLst>
              <a:ext uri="{FF2B5EF4-FFF2-40B4-BE49-F238E27FC236}">
                <a16:creationId xmlns:a16="http://schemas.microsoft.com/office/drawing/2014/main" id="{871506EE-B7BB-B8FF-E632-0C60A10C8893}"/>
              </a:ext>
            </a:extLst>
          </p:cNvPr>
          <p:cNvSpPr/>
          <p:nvPr/>
        </p:nvSpPr>
        <p:spPr>
          <a:xfrm>
            <a:off x="6100514" y="2907574"/>
            <a:ext cx="307998" cy="289741"/>
          </a:xfrm>
          <a:prstGeom prst="rightArrow">
            <a:avLst/>
          </a:prstGeom>
          <a:solidFill>
            <a:srgbClr val="85B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
        <p:nvSpPr>
          <p:cNvPr id="10" name="Reveal">
            <a:extLst>
              <a:ext uri="{FF2B5EF4-FFF2-40B4-BE49-F238E27FC236}">
                <a16:creationId xmlns:a16="http://schemas.microsoft.com/office/drawing/2014/main" id="{B761D958-5477-AC5B-E164-E49DD6115D1A}"/>
              </a:ext>
            </a:extLst>
          </p:cNvPr>
          <p:cNvSpPr txBox="1"/>
          <p:nvPr/>
        </p:nvSpPr>
        <p:spPr>
          <a:xfrm>
            <a:off x="6459316" y="2867778"/>
            <a:ext cx="1894691"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Click to reveal</a:t>
            </a:r>
          </a:p>
        </p:txBody>
      </p:sp>
      <p:sp>
        <p:nvSpPr>
          <p:cNvPr id="14" name="TextBox 16">
            <a:extLst>
              <a:ext uri="{FF2B5EF4-FFF2-40B4-BE49-F238E27FC236}">
                <a16:creationId xmlns:a16="http://schemas.microsoft.com/office/drawing/2014/main" id="{46CE9D1D-4C1B-64C2-F0CD-25B105DC4270}"/>
              </a:ext>
            </a:extLst>
          </p:cNvPr>
          <p:cNvSpPr txBox="1"/>
          <p:nvPr/>
        </p:nvSpPr>
        <p:spPr>
          <a:xfrm>
            <a:off x="789993" y="3302586"/>
            <a:ext cx="1431056"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Sad</a:t>
            </a:r>
          </a:p>
        </p:txBody>
      </p:sp>
      <p:sp>
        <p:nvSpPr>
          <p:cNvPr id="15" name="TextBox 16">
            <a:extLst>
              <a:ext uri="{FF2B5EF4-FFF2-40B4-BE49-F238E27FC236}">
                <a16:creationId xmlns:a16="http://schemas.microsoft.com/office/drawing/2014/main" id="{C151EB41-99DF-750C-AC54-6CCE39BFDDE2}"/>
              </a:ext>
            </a:extLst>
          </p:cNvPr>
          <p:cNvSpPr txBox="1"/>
          <p:nvPr/>
        </p:nvSpPr>
        <p:spPr>
          <a:xfrm>
            <a:off x="2630657" y="3326690"/>
            <a:ext cx="1894690"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Sadder</a:t>
            </a:r>
          </a:p>
        </p:txBody>
      </p:sp>
      <p:sp>
        <p:nvSpPr>
          <p:cNvPr id="16" name="Arrow: Right 15">
            <a:extLst>
              <a:ext uri="{FF2B5EF4-FFF2-40B4-BE49-F238E27FC236}">
                <a16:creationId xmlns:a16="http://schemas.microsoft.com/office/drawing/2014/main" id="{C0BC586C-9775-2542-AE31-470A19FF1FD5}"/>
              </a:ext>
            </a:extLst>
          </p:cNvPr>
          <p:cNvSpPr/>
          <p:nvPr/>
        </p:nvSpPr>
        <p:spPr>
          <a:xfrm>
            <a:off x="2271854" y="3354434"/>
            <a:ext cx="307998" cy="289741"/>
          </a:xfrm>
          <a:prstGeom prst="rightArrow">
            <a:avLst/>
          </a:prstGeom>
          <a:solidFill>
            <a:srgbClr val="85B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
        <p:nvSpPr>
          <p:cNvPr id="22" name="Reveal">
            <a:extLst>
              <a:ext uri="{FF2B5EF4-FFF2-40B4-BE49-F238E27FC236}">
                <a16:creationId xmlns:a16="http://schemas.microsoft.com/office/drawing/2014/main" id="{6D377079-60D6-45FB-56C9-8F9C94AF0B6F}"/>
              </a:ext>
            </a:extLst>
          </p:cNvPr>
          <p:cNvSpPr txBox="1"/>
          <p:nvPr/>
        </p:nvSpPr>
        <p:spPr>
          <a:xfrm>
            <a:off x="2630656" y="3326690"/>
            <a:ext cx="1894691"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Click to reveal</a:t>
            </a:r>
          </a:p>
        </p:txBody>
      </p:sp>
      <p:sp>
        <p:nvSpPr>
          <p:cNvPr id="23" name="TextBox 16">
            <a:extLst>
              <a:ext uri="{FF2B5EF4-FFF2-40B4-BE49-F238E27FC236}">
                <a16:creationId xmlns:a16="http://schemas.microsoft.com/office/drawing/2014/main" id="{9E89198E-3150-1701-C0A0-F5504719FBC5}"/>
              </a:ext>
            </a:extLst>
          </p:cNvPr>
          <p:cNvSpPr txBox="1"/>
          <p:nvPr/>
        </p:nvSpPr>
        <p:spPr>
          <a:xfrm>
            <a:off x="4733603" y="3323969"/>
            <a:ext cx="1316106"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Bright</a:t>
            </a:r>
          </a:p>
        </p:txBody>
      </p:sp>
      <p:sp>
        <p:nvSpPr>
          <p:cNvPr id="24" name="TextBox 16">
            <a:extLst>
              <a:ext uri="{FF2B5EF4-FFF2-40B4-BE49-F238E27FC236}">
                <a16:creationId xmlns:a16="http://schemas.microsoft.com/office/drawing/2014/main" id="{134A1A69-6412-D169-B27A-7D92C92F625A}"/>
              </a:ext>
            </a:extLst>
          </p:cNvPr>
          <p:cNvSpPr txBox="1"/>
          <p:nvPr/>
        </p:nvSpPr>
        <p:spPr>
          <a:xfrm>
            <a:off x="6459317" y="3336021"/>
            <a:ext cx="1894690"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Brighter</a:t>
            </a:r>
          </a:p>
        </p:txBody>
      </p:sp>
      <p:sp>
        <p:nvSpPr>
          <p:cNvPr id="25" name="Arrow: Right 24">
            <a:extLst>
              <a:ext uri="{FF2B5EF4-FFF2-40B4-BE49-F238E27FC236}">
                <a16:creationId xmlns:a16="http://schemas.microsoft.com/office/drawing/2014/main" id="{610ED96B-445A-7B63-CDF9-1831E600FABB}"/>
              </a:ext>
            </a:extLst>
          </p:cNvPr>
          <p:cNvSpPr/>
          <p:nvPr/>
        </p:nvSpPr>
        <p:spPr>
          <a:xfrm>
            <a:off x="6100514" y="3375817"/>
            <a:ext cx="307998" cy="289741"/>
          </a:xfrm>
          <a:prstGeom prst="rightArrow">
            <a:avLst/>
          </a:prstGeom>
          <a:solidFill>
            <a:srgbClr val="85B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
        <p:nvSpPr>
          <p:cNvPr id="26" name="Reveal">
            <a:extLst>
              <a:ext uri="{FF2B5EF4-FFF2-40B4-BE49-F238E27FC236}">
                <a16:creationId xmlns:a16="http://schemas.microsoft.com/office/drawing/2014/main" id="{A6986A91-744A-8A38-6FD9-F1226DE07CF4}"/>
              </a:ext>
            </a:extLst>
          </p:cNvPr>
          <p:cNvSpPr txBox="1"/>
          <p:nvPr/>
        </p:nvSpPr>
        <p:spPr>
          <a:xfrm>
            <a:off x="6459316" y="3336021"/>
            <a:ext cx="1894691"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Click to reveal</a:t>
            </a:r>
          </a:p>
        </p:txBody>
      </p:sp>
      <p:sp>
        <p:nvSpPr>
          <p:cNvPr id="43" name="TextBox 16">
            <a:extLst>
              <a:ext uri="{FF2B5EF4-FFF2-40B4-BE49-F238E27FC236}">
                <a16:creationId xmlns:a16="http://schemas.microsoft.com/office/drawing/2014/main" id="{C7AF24DC-3BA8-C981-7233-7E2246C639DB}"/>
              </a:ext>
            </a:extLst>
          </p:cNvPr>
          <p:cNvSpPr txBox="1"/>
          <p:nvPr/>
        </p:nvSpPr>
        <p:spPr>
          <a:xfrm>
            <a:off x="789993" y="3782881"/>
            <a:ext cx="1431056"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Good</a:t>
            </a:r>
          </a:p>
        </p:txBody>
      </p:sp>
      <p:sp>
        <p:nvSpPr>
          <p:cNvPr id="44" name="TextBox 16">
            <a:extLst>
              <a:ext uri="{FF2B5EF4-FFF2-40B4-BE49-F238E27FC236}">
                <a16:creationId xmlns:a16="http://schemas.microsoft.com/office/drawing/2014/main" id="{440B0F29-F259-29CD-2495-D8E4B6A19429}"/>
              </a:ext>
            </a:extLst>
          </p:cNvPr>
          <p:cNvSpPr txBox="1"/>
          <p:nvPr/>
        </p:nvSpPr>
        <p:spPr>
          <a:xfrm>
            <a:off x="2630657" y="3806985"/>
            <a:ext cx="1894690"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Better</a:t>
            </a:r>
          </a:p>
        </p:txBody>
      </p:sp>
      <p:sp>
        <p:nvSpPr>
          <p:cNvPr id="45" name="Arrow: Right 44">
            <a:extLst>
              <a:ext uri="{FF2B5EF4-FFF2-40B4-BE49-F238E27FC236}">
                <a16:creationId xmlns:a16="http://schemas.microsoft.com/office/drawing/2014/main" id="{1B27F101-1752-8BF4-0C71-50720E26B36A}"/>
              </a:ext>
            </a:extLst>
          </p:cNvPr>
          <p:cNvSpPr/>
          <p:nvPr/>
        </p:nvSpPr>
        <p:spPr>
          <a:xfrm>
            <a:off x="2271854" y="3834729"/>
            <a:ext cx="307998" cy="289741"/>
          </a:xfrm>
          <a:prstGeom prst="rightArrow">
            <a:avLst/>
          </a:prstGeom>
          <a:solidFill>
            <a:srgbClr val="85B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
        <p:nvSpPr>
          <p:cNvPr id="46" name="Reveal">
            <a:extLst>
              <a:ext uri="{FF2B5EF4-FFF2-40B4-BE49-F238E27FC236}">
                <a16:creationId xmlns:a16="http://schemas.microsoft.com/office/drawing/2014/main" id="{351184F3-05D8-C042-3C0B-0B7379E5B078}"/>
              </a:ext>
            </a:extLst>
          </p:cNvPr>
          <p:cNvSpPr txBox="1"/>
          <p:nvPr/>
        </p:nvSpPr>
        <p:spPr>
          <a:xfrm>
            <a:off x="2630656" y="3806985"/>
            <a:ext cx="1894691"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Click to reveal</a:t>
            </a:r>
          </a:p>
        </p:txBody>
      </p:sp>
      <p:sp>
        <p:nvSpPr>
          <p:cNvPr id="47" name="TextBox 16">
            <a:extLst>
              <a:ext uri="{FF2B5EF4-FFF2-40B4-BE49-F238E27FC236}">
                <a16:creationId xmlns:a16="http://schemas.microsoft.com/office/drawing/2014/main" id="{3BC504B5-5FDB-A1AD-F205-B80067FCFE7A}"/>
              </a:ext>
            </a:extLst>
          </p:cNvPr>
          <p:cNvSpPr txBox="1"/>
          <p:nvPr/>
        </p:nvSpPr>
        <p:spPr>
          <a:xfrm>
            <a:off x="4733603" y="3813595"/>
            <a:ext cx="1316106"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Tame</a:t>
            </a:r>
          </a:p>
        </p:txBody>
      </p:sp>
      <p:sp>
        <p:nvSpPr>
          <p:cNvPr id="48" name="TextBox 16">
            <a:extLst>
              <a:ext uri="{FF2B5EF4-FFF2-40B4-BE49-F238E27FC236}">
                <a16:creationId xmlns:a16="http://schemas.microsoft.com/office/drawing/2014/main" id="{A1090A20-5E7C-DEBC-E4E8-21A7D1115058}"/>
              </a:ext>
            </a:extLst>
          </p:cNvPr>
          <p:cNvSpPr txBox="1"/>
          <p:nvPr/>
        </p:nvSpPr>
        <p:spPr>
          <a:xfrm>
            <a:off x="6459317" y="3825647"/>
            <a:ext cx="1894690"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Tamer</a:t>
            </a:r>
          </a:p>
        </p:txBody>
      </p:sp>
      <p:sp>
        <p:nvSpPr>
          <p:cNvPr id="49" name="Arrow: Right 48">
            <a:extLst>
              <a:ext uri="{FF2B5EF4-FFF2-40B4-BE49-F238E27FC236}">
                <a16:creationId xmlns:a16="http://schemas.microsoft.com/office/drawing/2014/main" id="{C4C7F8B3-E903-407B-6F28-3405504140F2}"/>
              </a:ext>
            </a:extLst>
          </p:cNvPr>
          <p:cNvSpPr/>
          <p:nvPr/>
        </p:nvSpPr>
        <p:spPr>
          <a:xfrm>
            <a:off x="6100514" y="3865443"/>
            <a:ext cx="307998" cy="289741"/>
          </a:xfrm>
          <a:prstGeom prst="rightArrow">
            <a:avLst/>
          </a:prstGeom>
          <a:solidFill>
            <a:srgbClr val="85B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
        <p:nvSpPr>
          <p:cNvPr id="50" name="Reveal">
            <a:extLst>
              <a:ext uri="{FF2B5EF4-FFF2-40B4-BE49-F238E27FC236}">
                <a16:creationId xmlns:a16="http://schemas.microsoft.com/office/drawing/2014/main" id="{D4A1A139-5476-5321-5767-7D37AB40BCE5}"/>
              </a:ext>
            </a:extLst>
          </p:cNvPr>
          <p:cNvSpPr txBox="1"/>
          <p:nvPr/>
        </p:nvSpPr>
        <p:spPr>
          <a:xfrm>
            <a:off x="6459316" y="3825647"/>
            <a:ext cx="1894691"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Click to reveal</a:t>
            </a:r>
          </a:p>
        </p:txBody>
      </p:sp>
      <p:sp>
        <p:nvSpPr>
          <p:cNvPr id="51" name="TextBox 16">
            <a:extLst>
              <a:ext uri="{FF2B5EF4-FFF2-40B4-BE49-F238E27FC236}">
                <a16:creationId xmlns:a16="http://schemas.microsoft.com/office/drawing/2014/main" id="{CB4CC760-E25A-2324-7782-6BFF906C06E6}"/>
              </a:ext>
            </a:extLst>
          </p:cNvPr>
          <p:cNvSpPr txBox="1"/>
          <p:nvPr/>
        </p:nvSpPr>
        <p:spPr>
          <a:xfrm>
            <a:off x="789993" y="4251124"/>
            <a:ext cx="1431056"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Interesting</a:t>
            </a:r>
          </a:p>
        </p:txBody>
      </p:sp>
      <p:sp>
        <p:nvSpPr>
          <p:cNvPr id="52" name="TextBox 16">
            <a:extLst>
              <a:ext uri="{FF2B5EF4-FFF2-40B4-BE49-F238E27FC236}">
                <a16:creationId xmlns:a16="http://schemas.microsoft.com/office/drawing/2014/main" id="{147DEAD1-A663-5D59-3817-633DDF02D003}"/>
              </a:ext>
            </a:extLst>
          </p:cNvPr>
          <p:cNvSpPr txBox="1"/>
          <p:nvPr/>
        </p:nvSpPr>
        <p:spPr>
          <a:xfrm>
            <a:off x="2630657" y="4275228"/>
            <a:ext cx="1894690"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More interesting</a:t>
            </a:r>
          </a:p>
        </p:txBody>
      </p:sp>
      <p:sp>
        <p:nvSpPr>
          <p:cNvPr id="53" name="Arrow: Right 52">
            <a:extLst>
              <a:ext uri="{FF2B5EF4-FFF2-40B4-BE49-F238E27FC236}">
                <a16:creationId xmlns:a16="http://schemas.microsoft.com/office/drawing/2014/main" id="{B0EF67A4-DCD5-7327-8EA2-D942371B332D}"/>
              </a:ext>
            </a:extLst>
          </p:cNvPr>
          <p:cNvSpPr/>
          <p:nvPr/>
        </p:nvSpPr>
        <p:spPr>
          <a:xfrm>
            <a:off x="2271854" y="4302972"/>
            <a:ext cx="307998" cy="289741"/>
          </a:xfrm>
          <a:prstGeom prst="rightArrow">
            <a:avLst/>
          </a:prstGeom>
          <a:solidFill>
            <a:srgbClr val="85B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
        <p:nvSpPr>
          <p:cNvPr id="54" name="Reveal">
            <a:extLst>
              <a:ext uri="{FF2B5EF4-FFF2-40B4-BE49-F238E27FC236}">
                <a16:creationId xmlns:a16="http://schemas.microsoft.com/office/drawing/2014/main" id="{E76D46E6-03DE-E215-82AF-094207C704E3}"/>
              </a:ext>
            </a:extLst>
          </p:cNvPr>
          <p:cNvSpPr txBox="1"/>
          <p:nvPr/>
        </p:nvSpPr>
        <p:spPr>
          <a:xfrm>
            <a:off x="2630656" y="4275228"/>
            <a:ext cx="1894691"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Click to reveal</a:t>
            </a:r>
          </a:p>
        </p:txBody>
      </p:sp>
      <p:sp>
        <p:nvSpPr>
          <p:cNvPr id="55" name="TextBox 16">
            <a:extLst>
              <a:ext uri="{FF2B5EF4-FFF2-40B4-BE49-F238E27FC236}">
                <a16:creationId xmlns:a16="http://schemas.microsoft.com/office/drawing/2014/main" id="{C1BB2E26-B952-0004-E0A7-BAE0D3D1891F}"/>
              </a:ext>
            </a:extLst>
          </p:cNvPr>
          <p:cNvSpPr txBox="1"/>
          <p:nvPr/>
        </p:nvSpPr>
        <p:spPr>
          <a:xfrm>
            <a:off x="4733603" y="4281838"/>
            <a:ext cx="1316106"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Dangerous</a:t>
            </a:r>
          </a:p>
        </p:txBody>
      </p:sp>
      <p:sp>
        <p:nvSpPr>
          <p:cNvPr id="56" name="TextBox 16">
            <a:extLst>
              <a:ext uri="{FF2B5EF4-FFF2-40B4-BE49-F238E27FC236}">
                <a16:creationId xmlns:a16="http://schemas.microsoft.com/office/drawing/2014/main" id="{A00E6603-52E6-AEE7-B47A-22E6F9F6F3E7}"/>
              </a:ext>
            </a:extLst>
          </p:cNvPr>
          <p:cNvSpPr txBox="1"/>
          <p:nvPr/>
        </p:nvSpPr>
        <p:spPr>
          <a:xfrm>
            <a:off x="6459317" y="4293890"/>
            <a:ext cx="1894690"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More dangerous</a:t>
            </a:r>
          </a:p>
        </p:txBody>
      </p:sp>
      <p:sp>
        <p:nvSpPr>
          <p:cNvPr id="57" name="Arrow: Right 56">
            <a:extLst>
              <a:ext uri="{FF2B5EF4-FFF2-40B4-BE49-F238E27FC236}">
                <a16:creationId xmlns:a16="http://schemas.microsoft.com/office/drawing/2014/main" id="{CEAFD0A5-509B-004D-ADEC-BD5D25AD8655}"/>
              </a:ext>
            </a:extLst>
          </p:cNvPr>
          <p:cNvSpPr/>
          <p:nvPr/>
        </p:nvSpPr>
        <p:spPr>
          <a:xfrm>
            <a:off x="6100514" y="4333686"/>
            <a:ext cx="307998" cy="289741"/>
          </a:xfrm>
          <a:prstGeom prst="rightArrow">
            <a:avLst/>
          </a:prstGeom>
          <a:solidFill>
            <a:srgbClr val="85B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
        <p:nvSpPr>
          <p:cNvPr id="58" name="Reveal">
            <a:extLst>
              <a:ext uri="{FF2B5EF4-FFF2-40B4-BE49-F238E27FC236}">
                <a16:creationId xmlns:a16="http://schemas.microsoft.com/office/drawing/2014/main" id="{949659FC-4E58-60D0-EFEF-4F5E18C5047D}"/>
              </a:ext>
            </a:extLst>
          </p:cNvPr>
          <p:cNvSpPr txBox="1"/>
          <p:nvPr/>
        </p:nvSpPr>
        <p:spPr>
          <a:xfrm>
            <a:off x="6459316" y="4293890"/>
            <a:ext cx="1894691" cy="369332"/>
          </a:xfrm>
          <a:prstGeom prst="rect">
            <a:avLst/>
          </a:prstGeom>
          <a:solidFill>
            <a:srgbClr val="009386"/>
          </a:solidFill>
          <a:ln>
            <a:solidFill>
              <a:srgbClr val="232320"/>
            </a:solidFill>
          </a:ln>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Click to reveal</a:t>
            </a:r>
          </a:p>
        </p:txBody>
      </p:sp>
      <p:pic>
        <p:nvPicPr>
          <p:cNvPr id="60" name="Picture 59">
            <a:extLst>
              <a:ext uri="{FF2B5EF4-FFF2-40B4-BE49-F238E27FC236}">
                <a16:creationId xmlns:a16="http://schemas.microsoft.com/office/drawing/2014/main" id="{014A2817-DC5E-4400-933E-E792095E626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466637" y="4876789"/>
            <a:ext cx="4210726" cy="1753504"/>
          </a:xfrm>
          <a:prstGeom prst="rect">
            <a:avLst/>
          </a:prstGeom>
        </p:spPr>
      </p:pic>
    </p:spTree>
    <p:extLst>
      <p:ext uri="{BB962C8B-B14F-4D97-AF65-F5344CB8AC3E}">
        <p14:creationId xmlns:p14="http://schemas.microsoft.com/office/powerpoint/2010/main" val="29722133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3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3"/>
                                        </p:tgtEl>
                                      </p:cBhvr>
                                    </p:animEffect>
                                    <p:set>
                                      <p:cBhvr>
                                        <p:cTn id="1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0" restart="whenNotActive" fill="hold" evtFilter="cancelBubble" nodeType="interactiveSeq">
                <p:stCondLst>
                  <p:cond evt="onClick" delay="0">
                    <p:tgtEl>
                      <p:spTgt spid="3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7"/>
                                        </p:tgtEl>
                                      </p:cBhvr>
                                    </p:animEffect>
                                    <p:set>
                                      <p:cBhvr>
                                        <p:cTn id="2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0" restart="whenNotActive" fill="hold" evtFilter="cancelBubble" nodeType="interactiveSeq">
                <p:stCondLst>
                  <p:cond evt="onClick" delay="0">
                    <p:tgtEl>
                      <p:spTgt spid="46"/>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46"/>
                                        </p:tgtEl>
                                      </p:cBhvr>
                                    </p:animEffect>
                                    <p:set>
                                      <p:cBhvr>
                                        <p:cTn id="55"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56" restart="whenNotActive" fill="hold" evtFilter="cancelBubble" nodeType="interactiveSeq">
                <p:stCondLst>
                  <p:cond evt="onClick" delay="0">
                    <p:tgtEl>
                      <p:spTgt spid="50"/>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50"/>
                                        </p:tgtEl>
                                      </p:cBhvr>
                                    </p:animEffect>
                                    <p:set>
                                      <p:cBhvr>
                                        <p:cTn id="61"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62" restart="whenNotActive" fill="hold" evtFilter="cancelBubble" nodeType="interactiveSeq">
                <p:stCondLst>
                  <p:cond evt="onClick" delay="0">
                    <p:tgtEl>
                      <p:spTgt spid="54"/>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54"/>
                                        </p:tgtEl>
                                      </p:cBhvr>
                                    </p:animEffect>
                                    <p:set>
                                      <p:cBhvr>
                                        <p:cTn id="6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68" restart="whenNotActive" fill="hold" evtFilter="cancelBubble" nodeType="interactiveSeq">
                <p:stCondLst>
                  <p:cond evt="onClick" delay="0">
                    <p:tgtEl>
                      <p:spTgt spid="58"/>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58"/>
                                        </p:tgtEl>
                                      </p:cBhvr>
                                    </p:animEffect>
                                    <p:set>
                                      <p:cBhvr>
                                        <p:cTn id="73"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childTnLst>
        </p:cTn>
      </p:par>
    </p:tnLst>
    <p:bldLst>
      <p:bldP spid="17" grpId="0" animBg="1"/>
      <p:bldP spid="21" grpId="0" animBg="1"/>
      <p:bldP spid="33" grpId="0" animBg="1"/>
      <p:bldP spid="37" grpId="0" animBg="1"/>
      <p:bldP spid="6" grpId="0" animBg="1"/>
      <p:bldP spid="10" grpId="0" animBg="1"/>
      <p:bldP spid="22" grpId="0" animBg="1"/>
      <p:bldP spid="26" grpId="0" animBg="1"/>
      <p:bldP spid="46" grpId="0" animBg="1"/>
      <p:bldP spid="50"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a:extLst>
              <a:ext uri="{FF2B5EF4-FFF2-40B4-BE49-F238E27FC236}">
                <a16:creationId xmlns:a16="http://schemas.microsoft.com/office/drawing/2014/main" id="{4CBA9B03-401D-CAF4-0D0A-AC7EB56D60FB}"/>
              </a:ext>
            </a:extLst>
          </p:cNvPr>
          <p:cNvSpPr/>
          <p:nvPr/>
        </p:nvSpPr>
        <p:spPr>
          <a:xfrm>
            <a:off x="937727" y="833049"/>
            <a:ext cx="7268547" cy="553998"/>
          </a:xfrm>
          <a:prstGeom prst="rect">
            <a:avLst/>
          </a:prstGeom>
        </p:spPr>
        <p:txBody>
          <a:bodyPr wrap="square" lIns="0" tIns="0" rIns="0" bIns="0">
            <a:spAutoFit/>
          </a:bodyPr>
          <a:lstStyle/>
          <a:p>
            <a:pPr marL="0" lvl="0" indent="0" algn="l" rtl="0">
              <a:spcBef>
                <a:spcPts val="0"/>
              </a:spcBef>
              <a:spcAft>
                <a:spcPts val="0"/>
              </a:spcAft>
              <a:buNone/>
            </a:pPr>
            <a:r>
              <a:rPr lang="en-US" dirty="0">
                <a:latin typeface="Roboto" panose="02000000000000000000" pitchFamily="2" charset="0"/>
              </a:rPr>
              <a:t>Look at the sentences below. Use comparative adjectives to finish them.</a:t>
            </a:r>
          </a:p>
        </p:txBody>
      </p:sp>
      <p:sp>
        <p:nvSpPr>
          <p:cNvPr id="27" name="Text">
            <a:extLst>
              <a:ext uri="{FF2B5EF4-FFF2-40B4-BE49-F238E27FC236}">
                <a16:creationId xmlns:a16="http://schemas.microsoft.com/office/drawing/2014/main" id="{80DD6515-6730-84D0-2FDE-74E17C3AC1DB}"/>
              </a:ext>
            </a:extLst>
          </p:cNvPr>
          <p:cNvSpPr/>
          <p:nvPr/>
        </p:nvSpPr>
        <p:spPr>
          <a:xfrm>
            <a:off x="937727" y="1762401"/>
            <a:ext cx="3942182" cy="276999"/>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dirty="0">
                <a:latin typeface="Roboto" panose="02000000000000000000" pitchFamily="2" charset="0"/>
              </a:rPr>
              <a:t>Brazil is </a:t>
            </a:r>
            <a:r>
              <a:rPr lang="en-US" u="sng" dirty="0">
                <a:latin typeface="Roboto" panose="02000000000000000000" pitchFamily="2" charset="0"/>
              </a:rPr>
              <a:t>	         </a:t>
            </a:r>
            <a:r>
              <a:rPr lang="en-US" dirty="0">
                <a:latin typeface="Roboto" panose="02000000000000000000" pitchFamily="2" charset="0"/>
              </a:rPr>
              <a:t> than Argentina.</a:t>
            </a:r>
            <a:endParaRPr lang="en-US" dirty="0">
              <a:solidFill>
                <a:srgbClr val="689429"/>
              </a:solidFill>
              <a:latin typeface="Roboto" panose="02000000000000000000" pitchFamily="2" charset="0"/>
            </a:endParaRPr>
          </a:p>
        </p:txBody>
      </p:sp>
      <p:sp>
        <p:nvSpPr>
          <p:cNvPr id="29" name="Text">
            <a:extLst>
              <a:ext uri="{FF2B5EF4-FFF2-40B4-BE49-F238E27FC236}">
                <a16:creationId xmlns:a16="http://schemas.microsoft.com/office/drawing/2014/main" id="{D878A744-3EBF-4F4B-449E-8EE5F322E70C}"/>
              </a:ext>
            </a:extLst>
          </p:cNvPr>
          <p:cNvSpPr/>
          <p:nvPr/>
        </p:nvSpPr>
        <p:spPr>
          <a:xfrm>
            <a:off x="937727" y="1762401"/>
            <a:ext cx="4170914" cy="276999"/>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dirty="0">
                <a:latin typeface="Roboto" panose="02000000000000000000" pitchFamily="2" charset="0"/>
              </a:rPr>
              <a:t>Brazil is </a:t>
            </a:r>
            <a:r>
              <a:rPr lang="en-US" b="1" dirty="0">
                <a:solidFill>
                  <a:srgbClr val="689429"/>
                </a:solidFill>
                <a:latin typeface="Roboto" panose="02000000000000000000" pitchFamily="2" charset="0"/>
              </a:rPr>
              <a:t>bigger</a:t>
            </a:r>
            <a:r>
              <a:rPr lang="en-US" dirty="0">
                <a:latin typeface="Roboto" panose="02000000000000000000" pitchFamily="2" charset="0"/>
              </a:rPr>
              <a:t> than Argentina.</a:t>
            </a:r>
            <a:endParaRPr lang="en-US" dirty="0">
              <a:solidFill>
                <a:srgbClr val="689429"/>
              </a:solidFill>
              <a:latin typeface="Roboto" panose="02000000000000000000" pitchFamily="2" charset="0"/>
            </a:endParaRPr>
          </a:p>
        </p:txBody>
      </p:sp>
      <p:sp>
        <p:nvSpPr>
          <p:cNvPr id="38" name="TextBox 16">
            <a:extLst>
              <a:ext uri="{FF2B5EF4-FFF2-40B4-BE49-F238E27FC236}">
                <a16:creationId xmlns:a16="http://schemas.microsoft.com/office/drawing/2014/main" id="{75E27254-0FEC-2B2F-E93E-69D13A175035}"/>
              </a:ext>
            </a:extLst>
          </p:cNvPr>
          <p:cNvSpPr txBox="1"/>
          <p:nvPr/>
        </p:nvSpPr>
        <p:spPr>
          <a:xfrm>
            <a:off x="5309117" y="1697572"/>
            <a:ext cx="1567544"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Big</a:t>
            </a:r>
          </a:p>
        </p:txBody>
      </p:sp>
      <p:sp>
        <p:nvSpPr>
          <p:cNvPr id="39" name="Text">
            <a:extLst>
              <a:ext uri="{FF2B5EF4-FFF2-40B4-BE49-F238E27FC236}">
                <a16:creationId xmlns:a16="http://schemas.microsoft.com/office/drawing/2014/main" id="{2A74D9C4-0DFD-CBFF-2E33-47A217881F7E}"/>
              </a:ext>
            </a:extLst>
          </p:cNvPr>
          <p:cNvSpPr/>
          <p:nvPr/>
        </p:nvSpPr>
        <p:spPr>
          <a:xfrm>
            <a:off x="937726" y="2410263"/>
            <a:ext cx="4371391" cy="276999"/>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dirty="0">
                <a:latin typeface="Roboto" panose="02000000000000000000" pitchFamily="2" charset="0"/>
              </a:rPr>
              <a:t>New Zealand is </a:t>
            </a:r>
            <a:r>
              <a:rPr lang="en-US" u="sng" dirty="0">
                <a:latin typeface="Roboto" panose="02000000000000000000" pitchFamily="2" charset="0"/>
              </a:rPr>
              <a:t>	        </a:t>
            </a:r>
            <a:r>
              <a:rPr lang="en-US" dirty="0">
                <a:latin typeface="Roboto" panose="02000000000000000000" pitchFamily="2" charset="0"/>
              </a:rPr>
              <a:t> than Australia.</a:t>
            </a:r>
            <a:endParaRPr lang="en-US" dirty="0">
              <a:solidFill>
                <a:srgbClr val="689429"/>
              </a:solidFill>
              <a:latin typeface="Roboto" panose="02000000000000000000" pitchFamily="2" charset="0"/>
            </a:endParaRPr>
          </a:p>
        </p:txBody>
      </p:sp>
      <p:sp>
        <p:nvSpPr>
          <p:cNvPr id="40" name="Text">
            <a:extLst>
              <a:ext uri="{FF2B5EF4-FFF2-40B4-BE49-F238E27FC236}">
                <a16:creationId xmlns:a16="http://schemas.microsoft.com/office/drawing/2014/main" id="{FA578D3B-B399-2A15-616C-31E10EB587A6}"/>
              </a:ext>
            </a:extLst>
          </p:cNvPr>
          <p:cNvSpPr/>
          <p:nvPr/>
        </p:nvSpPr>
        <p:spPr>
          <a:xfrm>
            <a:off x="937727" y="2410263"/>
            <a:ext cx="4170914" cy="276999"/>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dirty="0">
                <a:latin typeface="Roboto" panose="02000000000000000000" pitchFamily="2" charset="0"/>
              </a:rPr>
              <a:t>New Zealand is </a:t>
            </a:r>
            <a:r>
              <a:rPr lang="en-US" b="1" dirty="0">
                <a:solidFill>
                  <a:srgbClr val="689429"/>
                </a:solidFill>
                <a:latin typeface="Roboto" panose="02000000000000000000" pitchFamily="2" charset="0"/>
              </a:rPr>
              <a:t>smaller</a:t>
            </a:r>
            <a:r>
              <a:rPr lang="en-US" dirty="0">
                <a:latin typeface="Roboto" panose="02000000000000000000" pitchFamily="2" charset="0"/>
              </a:rPr>
              <a:t> than Australia.</a:t>
            </a:r>
            <a:endParaRPr lang="en-US" dirty="0">
              <a:solidFill>
                <a:srgbClr val="689429"/>
              </a:solidFill>
              <a:latin typeface="Roboto" panose="02000000000000000000" pitchFamily="2" charset="0"/>
            </a:endParaRPr>
          </a:p>
        </p:txBody>
      </p:sp>
      <p:sp>
        <p:nvSpPr>
          <p:cNvPr id="41" name="TextBox 16">
            <a:extLst>
              <a:ext uri="{FF2B5EF4-FFF2-40B4-BE49-F238E27FC236}">
                <a16:creationId xmlns:a16="http://schemas.microsoft.com/office/drawing/2014/main" id="{89A3F902-3AFE-9963-F137-37D130161A7F}"/>
              </a:ext>
            </a:extLst>
          </p:cNvPr>
          <p:cNvSpPr txBox="1"/>
          <p:nvPr/>
        </p:nvSpPr>
        <p:spPr>
          <a:xfrm>
            <a:off x="5309117" y="2345434"/>
            <a:ext cx="1567544"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Small</a:t>
            </a:r>
          </a:p>
        </p:txBody>
      </p:sp>
      <p:sp>
        <p:nvSpPr>
          <p:cNvPr id="42" name="Text">
            <a:extLst>
              <a:ext uri="{FF2B5EF4-FFF2-40B4-BE49-F238E27FC236}">
                <a16:creationId xmlns:a16="http://schemas.microsoft.com/office/drawing/2014/main" id="{BDD79046-DA59-01CF-B21B-66F2B7A0DF6F}"/>
              </a:ext>
            </a:extLst>
          </p:cNvPr>
          <p:cNvSpPr/>
          <p:nvPr/>
        </p:nvSpPr>
        <p:spPr>
          <a:xfrm>
            <a:off x="937726" y="3035112"/>
            <a:ext cx="4371391" cy="276999"/>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dirty="0">
                <a:latin typeface="Roboto" panose="02000000000000000000" pitchFamily="2" charset="0"/>
              </a:rPr>
              <a:t>Lions are </a:t>
            </a:r>
            <a:r>
              <a:rPr lang="en-US" u="sng" dirty="0">
                <a:latin typeface="Roboto" panose="02000000000000000000" pitchFamily="2" charset="0"/>
              </a:rPr>
              <a:t>	            </a:t>
            </a:r>
            <a:r>
              <a:rPr lang="en-US" dirty="0">
                <a:latin typeface="Roboto" panose="02000000000000000000" pitchFamily="2" charset="0"/>
              </a:rPr>
              <a:t> than rabbits.</a:t>
            </a:r>
            <a:endParaRPr lang="en-US" dirty="0">
              <a:solidFill>
                <a:srgbClr val="689429"/>
              </a:solidFill>
              <a:latin typeface="Roboto" panose="02000000000000000000" pitchFamily="2" charset="0"/>
            </a:endParaRPr>
          </a:p>
        </p:txBody>
      </p:sp>
      <p:sp>
        <p:nvSpPr>
          <p:cNvPr id="59" name="Text">
            <a:extLst>
              <a:ext uri="{FF2B5EF4-FFF2-40B4-BE49-F238E27FC236}">
                <a16:creationId xmlns:a16="http://schemas.microsoft.com/office/drawing/2014/main" id="{2E8096D1-99A1-364B-D4FE-0C5C186C0A05}"/>
              </a:ext>
            </a:extLst>
          </p:cNvPr>
          <p:cNvSpPr/>
          <p:nvPr/>
        </p:nvSpPr>
        <p:spPr>
          <a:xfrm>
            <a:off x="937727" y="3035112"/>
            <a:ext cx="4371390" cy="276999"/>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dirty="0">
                <a:latin typeface="Roboto" panose="02000000000000000000" pitchFamily="2" charset="0"/>
              </a:rPr>
              <a:t>Lions are </a:t>
            </a:r>
            <a:r>
              <a:rPr lang="en-US" b="1" dirty="0">
                <a:solidFill>
                  <a:srgbClr val="689429"/>
                </a:solidFill>
                <a:latin typeface="Roboto" panose="02000000000000000000" pitchFamily="2" charset="0"/>
              </a:rPr>
              <a:t>more dangerous</a:t>
            </a:r>
            <a:r>
              <a:rPr lang="en-US" dirty="0">
                <a:latin typeface="Roboto" panose="02000000000000000000" pitchFamily="2" charset="0"/>
              </a:rPr>
              <a:t> than rabbits.</a:t>
            </a:r>
            <a:endParaRPr lang="en-US" dirty="0">
              <a:solidFill>
                <a:srgbClr val="689429"/>
              </a:solidFill>
              <a:latin typeface="Roboto" panose="02000000000000000000" pitchFamily="2" charset="0"/>
            </a:endParaRPr>
          </a:p>
        </p:txBody>
      </p:sp>
      <p:sp>
        <p:nvSpPr>
          <p:cNvPr id="61" name="TextBox 16">
            <a:extLst>
              <a:ext uri="{FF2B5EF4-FFF2-40B4-BE49-F238E27FC236}">
                <a16:creationId xmlns:a16="http://schemas.microsoft.com/office/drawing/2014/main" id="{B5D4CFDE-98E0-DB24-D80C-FAE7F5D7678C}"/>
              </a:ext>
            </a:extLst>
          </p:cNvPr>
          <p:cNvSpPr txBox="1"/>
          <p:nvPr/>
        </p:nvSpPr>
        <p:spPr>
          <a:xfrm>
            <a:off x="5309117" y="2970283"/>
            <a:ext cx="1567544"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Dangerous</a:t>
            </a:r>
          </a:p>
        </p:txBody>
      </p:sp>
      <p:sp>
        <p:nvSpPr>
          <p:cNvPr id="62" name="Text">
            <a:extLst>
              <a:ext uri="{FF2B5EF4-FFF2-40B4-BE49-F238E27FC236}">
                <a16:creationId xmlns:a16="http://schemas.microsoft.com/office/drawing/2014/main" id="{9300A3F2-5FBF-1EB1-E706-C2BB8957571C}"/>
              </a:ext>
            </a:extLst>
          </p:cNvPr>
          <p:cNvSpPr/>
          <p:nvPr/>
        </p:nvSpPr>
        <p:spPr>
          <a:xfrm>
            <a:off x="937726" y="3664629"/>
            <a:ext cx="4371391" cy="276999"/>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dirty="0">
                <a:latin typeface="Roboto" panose="02000000000000000000" pitchFamily="2" charset="0"/>
              </a:rPr>
              <a:t>Life is </a:t>
            </a:r>
            <a:r>
              <a:rPr lang="en-US" u="sng" dirty="0">
                <a:latin typeface="Roboto" panose="02000000000000000000" pitchFamily="2" charset="0"/>
              </a:rPr>
              <a:t>    </a:t>
            </a:r>
            <a:r>
              <a:rPr lang="en-US" dirty="0">
                <a:latin typeface="Roboto" panose="02000000000000000000" pitchFamily="2" charset="0"/>
              </a:rPr>
              <a:t> now than it was 50 years ago.</a:t>
            </a:r>
            <a:endParaRPr lang="en-US" dirty="0">
              <a:solidFill>
                <a:srgbClr val="689429"/>
              </a:solidFill>
              <a:latin typeface="Roboto" panose="02000000000000000000" pitchFamily="2" charset="0"/>
            </a:endParaRPr>
          </a:p>
        </p:txBody>
      </p:sp>
      <p:sp>
        <p:nvSpPr>
          <p:cNvPr id="64" name="TextBox 16">
            <a:extLst>
              <a:ext uri="{FF2B5EF4-FFF2-40B4-BE49-F238E27FC236}">
                <a16:creationId xmlns:a16="http://schemas.microsoft.com/office/drawing/2014/main" id="{3ACA2615-F3EE-55F4-6E14-9CD5B0DC2A52}"/>
              </a:ext>
            </a:extLst>
          </p:cNvPr>
          <p:cNvSpPr txBox="1"/>
          <p:nvPr/>
        </p:nvSpPr>
        <p:spPr>
          <a:xfrm>
            <a:off x="5309117" y="3599800"/>
            <a:ext cx="1567544"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Own answer</a:t>
            </a:r>
          </a:p>
        </p:txBody>
      </p:sp>
      <p:sp>
        <p:nvSpPr>
          <p:cNvPr id="65" name="Text">
            <a:extLst>
              <a:ext uri="{FF2B5EF4-FFF2-40B4-BE49-F238E27FC236}">
                <a16:creationId xmlns:a16="http://schemas.microsoft.com/office/drawing/2014/main" id="{6C174ABC-EA3F-3AD3-3CD6-DFA67A9A0933}"/>
              </a:ext>
            </a:extLst>
          </p:cNvPr>
          <p:cNvSpPr/>
          <p:nvPr/>
        </p:nvSpPr>
        <p:spPr>
          <a:xfrm>
            <a:off x="937726" y="4321650"/>
            <a:ext cx="4371391" cy="276999"/>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dirty="0">
                <a:latin typeface="Roboto" panose="02000000000000000000" pitchFamily="2" charset="0"/>
              </a:rPr>
              <a:t>The countryside is </a:t>
            </a:r>
            <a:r>
              <a:rPr lang="en-US" u="sng" dirty="0">
                <a:latin typeface="Roboto" panose="02000000000000000000" pitchFamily="2" charset="0"/>
              </a:rPr>
              <a:t>    </a:t>
            </a:r>
            <a:r>
              <a:rPr lang="en-US" dirty="0">
                <a:latin typeface="Roboto" panose="02000000000000000000" pitchFamily="2" charset="0"/>
              </a:rPr>
              <a:t> than the city.</a:t>
            </a:r>
            <a:endParaRPr lang="en-US" dirty="0">
              <a:solidFill>
                <a:srgbClr val="689429"/>
              </a:solidFill>
              <a:latin typeface="Roboto" panose="02000000000000000000" pitchFamily="2" charset="0"/>
            </a:endParaRPr>
          </a:p>
        </p:txBody>
      </p:sp>
      <p:sp>
        <p:nvSpPr>
          <p:cNvPr id="66" name="TextBox 16">
            <a:extLst>
              <a:ext uri="{FF2B5EF4-FFF2-40B4-BE49-F238E27FC236}">
                <a16:creationId xmlns:a16="http://schemas.microsoft.com/office/drawing/2014/main" id="{7EA7AC48-F3B1-341D-FC5A-2D03740D92FD}"/>
              </a:ext>
            </a:extLst>
          </p:cNvPr>
          <p:cNvSpPr txBox="1"/>
          <p:nvPr/>
        </p:nvSpPr>
        <p:spPr>
          <a:xfrm>
            <a:off x="5309117" y="4256821"/>
            <a:ext cx="1567544"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Own answer</a:t>
            </a:r>
          </a:p>
        </p:txBody>
      </p:sp>
    </p:spTree>
    <p:extLst>
      <p:ext uri="{BB962C8B-B14F-4D97-AF65-F5344CB8AC3E}">
        <p14:creationId xmlns:p14="http://schemas.microsoft.com/office/powerpoint/2010/main" val="314962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0" grpId="0" animBg="1"/>
      <p:bldP spid="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p:cNvSpPr/>
          <p:nvPr/>
        </p:nvSpPr>
        <p:spPr>
          <a:xfrm>
            <a:off x="4170784" y="1253763"/>
            <a:ext cx="4217566" cy="1049106"/>
          </a:xfrm>
          <a:prstGeom prst="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0" lvl="0" indent="0" rtl="0">
              <a:spcBef>
                <a:spcPts val="0"/>
              </a:spcBef>
              <a:spcAft>
                <a:spcPts val="0"/>
              </a:spcAft>
              <a:buNone/>
            </a:pPr>
            <a:r>
              <a:rPr lang="en-US" dirty="0">
                <a:latin typeface="Roboto" panose="02000000000000000000" pitchFamily="2" charset="0"/>
              </a:rPr>
              <a:t>When we compare more than two people, actions, or things, we use </a:t>
            </a:r>
            <a:r>
              <a:rPr lang="en-US" b="1" dirty="0">
                <a:latin typeface="Roboto" panose="02000000000000000000" pitchFamily="2" charset="0"/>
              </a:rPr>
              <a:t>superlative adjectives</a:t>
            </a:r>
            <a:r>
              <a:rPr lang="en-US" dirty="0">
                <a:latin typeface="Roboto" panose="02000000000000000000" pitchFamily="2" charset="0"/>
              </a:rPr>
              <a:t>. </a:t>
            </a:r>
          </a:p>
        </p:txBody>
      </p:sp>
      <p:sp>
        <p:nvSpPr>
          <p:cNvPr id="2" name="Text">
            <a:extLst>
              <a:ext uri="{FF2B5EF4-FFF2-40B4-BE49-F238E27FC236}">
                <a16:creationId xmlns:a16="http://schemas.microsoft.com/office/drawing/2014/main" id="{4CBA9B03-401D-CAF4-0D0A-AC7EB56D60FB}"/>
              </a:ext>
            </a:extLst>
          </p:cNvPr>
          <p:cNvSpPr/>
          <p:nvPr/>
        </p:nvSpPr>
        <p:spPr>
          <a:xfrm>
            <a:off x="4166018" y="2949534"/>
            <a:ext cx="4222331" cy="492443"/>
          </a:xfrm>
          <a:prstGeom prst="rect">
            <a:avLst/>
          </a:prstGeom>
        </p:spPr>
        <p:txBody>
          <a:bodyPr wrap="square" lIns="0" tIns="0" rIns="0" bIns="0">
            <a:spAutoFit/>
          </a:bodyPr>
          <a:lstStyle/>
          <a:p>
            <a:pPr lvl="0"/>
            <a:r>
              <a:rPr lang="en-US" sz="1600" dirty="0">
                <a:latin typeface="Roboto" panose="02000000000000000000" pitchFamily="2" charset="0"/>
              </a:rPr>
              <a:t>In the sentence above, we are comparing Tokyo with every city in the world.</a:t>
            </a:r>
          </a:p>
        </p:txBody>
      </p:sp>
      <p:sp>
        <p:nvSpPr>
          <p:cNvPr id="6" name="Title">
            <a:extLst>
              <a:ext uri="{FF2B5EF4-FFF2-40B4-BE49-F238E27FC236}">
                <a16:creationId xmlns:a16="http://schemas.microsoft.com/office/drawing/2014/main" id="{7C9708CC-4F91-09DA-E91C-BC647222093B}"/>
              </a:ext>
            </a:extLst>
          </p:cNvPr>
          <p:cNvSpPr txBox="1">
            <a:spLocks/>
          </p:cNvSpPr>
          <p:nvPr/>
        </p:nvSpPr>
        <p:spPr>
          <a:xfrm>
            <a:off x="457198" y="501353"/>
            <a:ext cx="8220075" cy="67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US" dirty="0">
                <a:effectLst>
                  <a:outerShdw dist="50800" dir="3600000" algn="ctr" rotWithShape="0">
                    <a:srgbClr val="25B7BC"/>
                  </a:outerShdw>
                </a:effectLst>
                <a:latin typeface="Roboto" panose="02000000000000000000" pitchFamily="2" charset="0"/>
              </a:rPr>
              <a:t>What are Superlative Adjectives?</a:t>
            </a:r>
            <a:endParaRPr lang="en-GB" dirty="0">
              <a:effectLst>
                <a:outerShdw dist="50800" dir="3600000" algn="ctr" rotWithShape="0">
                  <a:srgbClr val="25B7BC"/>
                </a:outerShdw>
              </a:effectLst>
              <a:latin typeface="Roboto" panose="02000000000000000000" pitchFamily="2" charset="0"/>
            </a:endParaRPr>
          </a:p>
        </p:txBody>
      </p:sp>
      <p:sp>
        <p:nvSpPr>
          <p:cNvPr id="4" name="Text">
            <a:extLst>
              <a:ext uri="{FF2B5EF4-FFF2-40B4-BE49-F238E27FC236}">
                <a16:creationId xmlns:a16="http://schemas.microsoft.com/office/drawing/2014/main" id="{8FEF6C91-16B0-4139-972D-EC322BC9A7E7}"/>
              </a:ext>
            </a:extLst>
          </p:cNvPr>
          <p:cNvSpPr/>
          <p:nvPr/>
        </p:nvSpPr>
        <p:spPr>
          <a:xfrm>
            <a:off x="4166018" y="2553817"/>
            <a:ext cx="4217566" cy="246221"/>
          </a:xfrm>
          <a:prstGeom prst="rect">
            <a:avLst/>
          </a:prstGeom>
          <a:solidFill>
            <a:schemeClr val="bg1"/>
          </a:solidFill>
        </p:spPr>
        <p:txBody>
          <a:bodyPr wrap="square" lIns="0" tIns="0" rIns="0" bIns="0">
            <a:spAutoFit/>
          </a:bodyPr>
          <a:lstStyle/>
          <a:p>
            <a:pPr lvl="0"/>
            <a:r>
              <a:rPr lang="en-US" sz="1600" dirty="0">
                <a:latin typeface="Roboto" panose="02000000000000000000" pitchFamily="2" charset="0"/>
              </a:rPr>
              <a:t>Tokyo is the </a:t>
            </a:r>
            <a:r>
              <a:rPr lang="en-US" sz="1600" b="1" dirty="0">
                <a:latin typeface="Roboto" panose="02000000000000000000" pitchFamily="2" charset="0"/>
              </a:rPr>
              <a:t>largest</a:t>
            </a:r>
            <a:r>
              <a:rPr lang="en-US" sz="1600" dirty="0">
                <a:latin typeface="Roboto" panose="02000000000000000000" pitchFamily="2" charset="0"/>
              </a:rPr>
              <a:t> city in the world.</a:t>
            </a:r>
          </a:p>
        </p:txBody>
      </p:sp>
      <p:sp>
        <p:nvSpPr>
          <p:cNvPr id="5" name="Text Box">
            <a:extLst>
              <a:ext uri="{FF2B5EF4-FFF2-40B4-BE49-F238E27FC236}">
                <a16:creationId xmlns:a16="http://schemas.microsoft.com/office/drawing/2014/main" id="{D0196D66-5C06-5CD6-E5CF-8D4409FD0D83}"/>
              </a:ext>
            </a:extLst>
          </p:cNvPr>
          <p:cNvSpPr/>
          <p:nvPr/>
        </p:nvSpPr>
        <p:spPr>
          <a:xfrm>
            <a:off x="4170784" y="3681027"/>
            <a:ext cx="4212800" cy="464331"/>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r>
              <a:rPr lang="en-US" sz="1600" dirty="0">
                <a:latin typeface="Roboto" panose="02000000000000000000" pitchFamily="2" charset="0"/>
              </a:rPr>
              <a:t>We use ‘the’ before the superlative, too.</a:t>
            </a:r>
          </a:p>
        </p:txBody>
      </p:sp>
      <p:pic>
        <p:nvPicPr>
          <p:cNvPr id="8" name="Picture 7">
            <a:extLst>
              <a:ext uri="{FF2B5EF4-FFF2-40B4-BE49-F238E27FC236}">
                <a16:creationId xmlns:a16="http://schemas.microsoft.com/office/drawing/2014/main" id="{877C9032-C568-AB9E-9ECE-1A3A06FEBE6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55650" y="1253763"/>
            <a:ext cx="3282067" cy="4923102"/>
          </a:xfrm>
          <a:prstGeom prst="rect">
            <a:avLst/>
          </a:prstGeom>
        </p:spPr>
      </p:pic>
    </p:spTree>
    <p:extLst>
      <p:ext uri="{BB962C8B-B14F-4D97-AF65-F5344CB8AC3E}">
        <p14:creationId xmlns:p14="http://schemas.microsoft.com/office/powerpoint/2010/main" val="306003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a:extLst>
              <a:ext uri="{FF2B5EF4-FFF2-40B4-BE49-F238E27FC236}">
                <a16:creationId xmlns:a16="http://schemas.microsoft.com/office/drawing/2014/main" id="{4CBA9B03-401D-CAF4-0D0A-AC7EB56D60FB}"/>
              </a:ext>
            </a:extLst>
          </p:cNvPr>
          <p:cNvSpPr/>
          <p:nvPr/>
        </p:nvSpPr>
        <p:spPr>
          <a:xfrm>
            <a:off x="1124237" y="1371604"/>
            <a:ext cx="7012057" cy="246221"/>
          </a:xfrm>
          <a:prstGeom prst="rect">
            <a:avLst/>
          </a:prstGeom>
        </p:spPr>
        <p:txBody>
          <a:bodyPr wrap="square" lIns="0" tIns="0" rIns="0" bIns="0">
            <a:spAutoFit/>
          </a:bodyPr>
          <a:lstStyle/>
          <a:p>
            <a:pPr lvl="0" algn="ctr"/>
            <a:r>
              <a:rPr lang="en-US" sz="1600" dirty="0">
                <a:latin typeface="Roboto" panose="02000000000000000000" pitchFamily="2" charset="0"/>
              </a:rPr>
              <a:t>Usually, we can make superlative adjectives by adding </a:t>
            </a:r>
            <a:r>
              <a:rPr lang="en-US" sz="1600" b="1" dirty="0">
                <a:solidFill>
                  <a:srgbClr val="689429"/>
                </a:solidFill>
                <a:latin typeface="Roboto" panose="02000000000000000000" pitchFamily="2" charset="0"/>
              </a:rPr>
              <a:t>-</a:t>
            </a:r>
            <a:r>
              <a:rPr lang="en-US" sz="1600" b="1" dirty="0" err="1">
                <a:solidFill>
                  <a:srgbClr val="689429"/>
                </a:solidFill>
                <a:latin typeface="Roboto" panose="02000000000000000000" pitchFamily="2" charset="0"/>
              </a:rPr>
              <a:t>est</a:t>
            </a:r>
            <a:r>
              <a:rPr lang="en-US" sz="1600" b="1" dirty="0">
                <a:solidFill>
                  <a:srgbClr val="689429"/>
                </a:solidFill>
                <a:latin typeface="Roboto" panose="02000000000000000000" pitchFamily="2" charset="0"/>
              </a:rPr>
              <a:t> </a:t>
            </a:r>
            <a:r>
              <a:rPr lang="en-US" sz="1600" dirty="0">
                <a:latin typeface="Roboto" panose="02000000000000000000" pitchFamily="2" charset="0"/>
              </a:rPr>
              <a:t>to the adjective.</a:t>
            </a:r>
          </a:p>
        </p:txBody>
      </p:sp>
      <p:sp>
        <p:nvSpPr>
          <p:cNvPr id="6" name="Title">
            <a:extLst>
              <a:ext uri="{FF2B5EF4-FFF2-40B4-BE49-F238E27FC236}">
                <a16:creationId xmlns:a16="http://schemas.microsoft.com/office/drawing/2014/main" id="{7C9708CC-4F91-09DA-E91C-BC647222093B}"/>
              </a:ext>
            </a:extLst>
          </p:cNvPr>
          <p:cNvSpPr txBox="1">
            <a:spLocks/>
          </p:cNvSpPr>
          <p:nvPr/>
        </p:nvSpPr>
        <p:spPr>
          <a:xfrm>
            <a:off x="457198" y="557339"/>
            <a:ext cx="8220075" cy="67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US" dirty="0">
                <a:effectLst>
                  <a:outerShdw dist="50800" dir="3600000" algn="ctr" rotWithShape="0">
                    <a:srgbClr val="25B7BC"/>
                  </a:outerShdw>
                </a:effectLst>
                <a:latin typeface="Roboto" panose="02000000000000000000" pitchFamily="2" charset="0"/>
              </a:rPr>
              <a:t>What are Superlative Adjectives?</a:t>
            </a:r>
            <a:endParaRPr lang="en-GB" dirty="0">
              <a:effectLst>
                <a:outerShdw dist="50800" dir="3600000" algn="ctr" rotWithShape="0">
                  <a:srgbClr val="25B7BC"/>
                </a:outerShdw>
              </a:effectLst>
              <a:latin typeface="Roboto" panose="02000000000000000000" pitchFamily="2" charset="0"/>
            </a:endParaRPr>
          </a:p>
        </p:txBody>
      </p:sp>
      <p:pic>
        <p:nvPicPr>
          <p:cNvPr id="7" name="Picture 6">
            <a:extLst>
              <a:ext uri="{FF2B5EF4-FFF2-40B4-BE49-F238E27FC236}">
                <a16:creationId xmlns:a16="http://schemas.microsoft.com/office/drawing/2014/main" id="{2F9222D0-80EC-B7E7-9F85-A8C557EE49F4}"/>
              </a:ext>
            </a:extLst>
          </p:cNvPr>
          <p:cNvPicPr>
            <a:picLocks noChangeAspect="1"/>
          </p:cNvPicPr>
          <p:nvPr/>
        </p:nvPicPr>
        <p:blipFill>
          <a:blip r:embed="rId2" cstate="screen">
            <a:extLst>
              <a:ext uri="{28A0092B-C50C-407E-A947-70E740481C1C}">
                <a14:useLocalDpi xmlns:a14="http://schemas.microsoft.com/office/drawing/2010/main"/>
              </a:ext>
            </a:extLst>
          </a:blip>
          <a:srcRect t="17377" b="17377"/>
          <a:stretch/>
        </p:blipFill>
        <p:spPr>
          <a:xfrm>
            <a:off x="1760693" y="1944095"/>
            <a:ext cx="2749548" cy="2862679"/>
          </a:xfrm>
          <a:prstGeom prst="rect">
            <a:avLst/>
          </a:prstGeom>
          <a:ln>
            <a:solidFill>
              <a:schemeClr val="tx1"/>
            </a:solidFill>
          </a:ln>
        </p:spPr>
      </p:pic>
      <p:sp>
        <p:nvSpPr>
          <p:cNvPr id="9" name="TextBox 16">
            <a:extLst>
              <a:ext uri="{FF2B5EF4-FFF2-40B4-BE49-F238E27FC236}">
                <a16:creationId xmlns:a16="http://schemas.microsoft.com/office/drawing/2014/main" id="{AA0B3ADD-8F31-312B-B35B-44B6B9B43C04}"/>
              </a:ext>
            </a:extLst>
          </p:cNvPr>
          <p:cNvSpPr txBox="1"/>
          <p:nvPr/>
        </p:nvSpPr>
        <p:spPr>
          <a:xfrm>
            <a:off x="1760693" y="4959470"/>
            <a:ext cx="2749548"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Roboto" panose="02000000000000000000" pitchFamily="2" charset="0"/>
              </a:rPr>
              <a:t>Tall</a:t>
            </a:r>
            <a:r>
              <a:rPr lang="en-US" b="1" dirty="0">
                <a:solidFill>
                  <a:schemeClr val="bg1"/>
                </a:solidFill>
                <a:latin typeface="Roboto" panose="02000000000000000000" pitchFamily="2" charset="0"/>
              </a:rPr>
              <a:t>est</a:t>
            </a:r>
            <a:r>
              <a:rPr lang="en-US" dirty="0">
                <a:solidFill>
                  <a:schemeClr val="bg1"/>
                </a:solidFill>
                <a:latin typeface="Roboto" panose="02000000000000000000" pitchFamily="2" charset="0"/>
              </a:rPr>
              <a:t> building</a:t>
            </a:r>
          </a:p>
        </p:txBody>
      </p:sp>
      <p:pic>
        <p:nvPicPr>
          <p:cNvPr id="10" name="Picture 9">
            <a:extLst>
              <a:ext uri="{FF2B5EF4-FFF2-40B4-BE49-F238E27FC236}">
                <a16:creationId xmlns:a16="http://schemas.microsoft.com/office/drawing/2014/main" id="{DB0D9BD8-50CA-3015-EB4E-B0B035C9D566}"/>
              </a:ext>
            </a:extLst>
          </p:cNvPr>
          <p:cNvPicPr>
            <a:picLocks noChangeAspect="1"/>
          </p:cNvPicPr>
          <p:nvPr/>
        </p:nvPicPr>
        <p:blipFill>
          <a:blip r:embed="rId3" cstate="screen">
            <a:extLst>
              <a:ext uri="{28A0092B-C50C-407E-A947-70E740481C1C}">
                <a14:useLocalDpi xmlns:a14="http://schemas.microsoft.com/office/drawing/2010/main"/>
              </a:ext>
            </a:extLst>
          </a:blip>
          <a:srcRect l="1976" r="1976"/>
          <a:stretch/>
        </p:blipFill>
        <p:spPr>
          <a:xfrm>
            <a:off x="4633759" y="1944095"/>
            <a:ext cx="2749548" cy="2862679"/>
          </a:xfrm>
          <a:prstGeom prst="rect">
            <a:avLst/>
          </a:prstGeom>
          <a:ln>
            <a:solidFill>
              <a:schemeClr val="tx1"/>
            </a:solidFill>
          </a:ln>
        </p:spPr>
      </p:pic>
      <p:sp>
        <p:nvSpPr>
          <p:cNvPr id="11" name="TextBox 16">
            <a:extLst>
              <a:ext uri="{FF2B5EF4-FFF2-40B4-BE49-F238E27FC236}">
                <a16:creationId xmlns:a16="http://schemas.microsoft.com/office/drawing/2014/main" id="{3CD3AE72-8411-1944-C865-D06038FD8292}"/>
              </a:ext>
            </a:extLst>
          </p:cNvPr>
          <p:cNvSpPr txBox="1"/>
          <p:nvPr/>
        </p:nvSpPr>
        <p:spPr>
          <a:xfrm>
            <a:off x="4633759" y="4959470"/>
            <a:ext cx="2749548"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Roboto" panose="02000000000000000000" pitchFamily="2" charset="0"/>
              </a:rPr>
              <a:t>Small</a:t>
            </a:r>
            <a:r>
              <a:rPr lang="en-US" b="1" dirty="0">
                <a:solidFill>
                  <a:schemeClr val="bg1"/>
                </a:solidFill>
                <a:latin typeface="Roboto" panose="02000000000000000000" pitchFamily="2" charset="0"/>
              </a:rPr>
              <a:t>est </a:t>
            </a:r>
            <a:r>
              <a:rPr lang="en-US" dirty="0">
                <a:solidFill>
                  <a:schemeClr val="bg1"/>
                </a:solidFill>
                <a:latin typeface="Roboto" panose="02000000000000000000" pitchFamily="2" charset="0"/>
              </a:rPr>
              <a:t>cat</a:t>
            </a:r>
          </a:p>
        </p:txBody>
      </p:sp>
    </p:spTree>
    <p:extLst>
      <p:ext uri="{BB962C8B-B14F-4D97-AF65-F5344CB8AC3E}">
        <p14:creationId xmlns:p14="http://schemas.microsoft.com/office/powerpoint/2010/main" val="1881105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a:extLst>
              <a:ext uri="{FF2B5EF4-FFF2-40B4-BE49-F238E27FC236}">
                <a16:creationId xmlns:a16="http://schemas.microsoft.com/office/drawing/2014/main" id="{4CBA9B03-401D-CAF4-0D0A-AC7EB56D60FB}"/>
              </a:ext>
            </a:extLst>
          </p:cNvPr>
          <p:cNvSpPr/>
          <p:nvPr/>
        </p:nvSpPr>
        <p:spPr>
          <a:xfrm>
            <a:off x="1063560" y="1254663"/>
            <a:ext cx="7128718" cy="553998"/>
          </a:xfrm>
          <a:prstGeom prst="rect">
            <a:avLst/>
          </a:prstGeom>
        </p:spPr>
        <p:txBody>
          <a:bodyPr wrap="square" lIns="0" tIns="0" rIns="0" bIns="0">
            <a:spAutoFit/>
          </a:bodyPr>
          <a:lstStyle/>
          <a:p>
            <a:pPr lvl="0"/>
            <a:r>
              <a:rPr lang="en-GB" dirty="0">
                <a:latin typeface="Roboto" panose="02000000000000000000" pitchFamily="2" charset="0"/>
              </a:rPr>
              <a:t>As with comparatives though, there are some important rules when it comes to spelling. These rules are very similar.</a:t>
            </a:r>
            <a:endParaRPr lang="en-US" dirty="0">
              <a:latin typeface="Roboto" panose="02000000000000000000" pitchFamily="2" charset="0"/>
            </a:endParaRPr>
          </a:p>
        </p:txBody>
      </p:sp>
      <p:sp>
        <p:nvSpPr>
          <p:cNvPr id="3" name="Text Box">
            <a:extLst>
              <a:ext uri="{FF2B5EF4-FFF2-40B4-BE49-F238E27FC236}">
                <a16:creationId xmlns:a16="http://schemas.microsoft.com/office/drawing/2014/main" id="{2AFFAEE7-8EF3-76CF-98F9-16411ECE277A}"/>
              </a:ext>
            </a:extLst>
          </p:cNvPr>
          <p:cNvSpPr/>
          <p:nvPr/>
        </p:nvSpPr>
        <p:spPr>
          <a:xfrm>
            <a:off x="447867" y="1958573"/>
            <a:ext cx="2911153" cy="495108"/>
          </a:xfrm>
          <a:prstGeom prst="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96000" lvl="0" indent="0" algn="ctr" rtl="0">
              <a:spcBef>
                <a:spcPts val="0"/>
              </a:spcBef>
              <a:spcAft>
                <a:spcPts val="0"/>
              </a:spcAft>
              <a:buNone/>
            </a:pPr>
            <a:r>
              <a:rPr lang="en-US" dirty="0">
                <a:latin typeface="Roboto" panose="02000000000000000000" pitchFamily="2" charset="0"/>
              </a:rPr>
              <a:t>Spelling Exception 1</a:t>
            </a:r>
          </a:p>
        </p:txBody>
      </p:sp>
      <p:sp>
        <p:nvSpPr>
          <p:cNvPr id="4" name="Text">
            <a:extLst>
              <a:ext uri="{FF2B5EF4-FFF2-40B4-BE49-F238E27FC236}">
                <a16:creationId xmlns:a16="http://schemas.microsoft.com/office/drawing/2014/main" id="{01746897-85F9-638D-ED24-72C726B99EA1}"/>
              </a:ext>
            </a:extLst>
          </p:cNvPr>
          <p:cNvSpPr/>
          <p:nvPr/>
        </p:nvSpPr>
        <p:spPr>
          <a:xfrm>
            <a:off x="1063560" y="2660971"/>
            <a:ext cx="7128718" cy="830997"/>
          </a:xfrm>
          <a:prstGeom prst="rect">
            <a:avLst/>
          </a:prstGeom>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Two or more syllable words that end in ‘y’</a:t>
            </a:r>
          </a:p>
          <a:p>
            <a:pPr lvl="0"/>
            <a:r>
              <a:rPr lang="en-US" dirty="0">
                <a:latin typeface="Roboto" panose="02000000000000000000" pitchFamily="2" charset="0"/>
              </a:rPr>
              <a:t>If a word has two or more syllables and ends in ‘y’, we remove the ‘y’ and add ‘</a:t>
            </a:r>
            <a:r>
              <a:rPr lang="en-US" dirty="0" err="1">
                <a:latin typeface="Roboto" panose="02000000000000000000" pitchFamily="2" charset="0"/>
              </a:rPr>
              <a:t>iest</a:t>
            </a:r>
            <a:r>
              <a:rPr lang="en-US" dirty="0">
                <a:latin typeface="Roboto" panose="02000000000000000000" pitchFamily="2" charset="0"/>
              </a:rPr>
              <a:t>’ to make a superlative adjective. So…</a:t>
            </a:r>
          </a:p>
        </p:txBody>
      </p:sp>
      <p:sp>
        <p:nvSpPr>
          <p:cNvPr id="5" name="Text">
            <a:extLst>
              <a:ext uri="{FF2B5EF4-FFF2-40B4-BE49-F238E27FC236}">
                <a16:creationId xmlns:a16="http://schemas.microsoft.com/office/drawing/2014/main" id="{2E47A778-A5EF-F4E8-E7F6-ED8B7BCC249F}"/>
              </a:ext>
            </a:extLst>
          </p:cNvPr>
          <p:cNvSpPr/>
          <p:nvPr/>
        </p:nvSpPr>
        <p:spPr>
          <a:xfrm>
            <a:off x="1063560" y="3659411"/>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Happy</a:t>
            </a:r>
            <a:endParaRPr lang="en-US" b="1" dirty="0">
              <a:solidFill>
                <a:srgbClr val="689429"/>
              </a:solidFill>
              <a:latin typeface="Roboto" panose="02000000000000000000" pitchFamily="2" charset="0"/>
            </a:endParaRPr>
          </a:p>
        </p:txBody>
      </p:sp>
      <p:sp>
        <p:nvSpPr>
          <p:cNvPr id="13" name="Text">
            <a:extLst>
              <a:ext uri="{FF2B5EF4-FFF2-40B4-BE49-F238E27FC236}">
                <a16:creationId xmlns:a16="http://schemas.microsoft.com/office/drawing/2014/main" id="{C23D086F-9A6D-434B-4D08-5F89672ADA8F}"/>
              </a:ext>
            </a:extLst>
          </p:cNvPr>
          <p:cNvSpPr/>
          <p:nvPr/>
        </p:nvSpPr>
        <p:spPr>
          <a:xfrm>
            <a:off x="1063559" y="3659411"/>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Happy</a:t>
            </a:r>
            <a:r>
              <a:rPr lang="en-US" dirty="0">
                <a:latin typeface="Roboto" panose="02000000000000000000" pitchFamily="2" charset="0"/>
              </a:rPr>
              <a:t> becomes</a:t>
            </a:r>
            <a:endParaRPr lang="en-US" b="1" dirty="0">
              <a:solidFill>
                <a:srgbClr val="689429"/>
              </a:solidFill>
              <a:latin typeface="Roboto" panose="02000000000000000000" pitchFamily="2" charset="0"/>
            </a:endParaRPr>
          </a:p>
        </p:txBody>
      </p:sp>
      <p:sp>
        <p:nvSpPr>
          <p:cNvPr id="8" name="Text">
            <a:extLst>
              <a:ext uri="{FF2B5EF4-FFF2-40B4-BE49-F238E27FC236}">
                <a16:creationId xmlns:a16="http://schemas.microsoft.com/office/drawing/2014/main" id="{9CC501FC-F002-2522-B224-D1D11E8DEF4D}"/>
              </a:ext>
            </a:extLst>
          </p:cNvPr>
          <p:cNvSpPr/>
          <p:nvPr/>
        </p:nvSpPr>
        <p:spPr>
          <a:xfrm>
            <a:off x="1063559" y="3659411"/>
            <a:ext cx="2706008" cy="276999"/>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Happy</a:t>
            </a:r>
            <a:r>
              <a:rPr lang="en-US" dirty="0">
                <a:latin typeface="Roboto" panose="02000000000000000000" pitchFamily="2" charset="0"/>
              </a:rPr>
              <a:t> becomes </a:t>
            </a:r>
            <a:r>
              <a:rPr lang="en-US" b="1" dirty="0">
                <a:latin typeface="Roboto" panose="02000000000000000000" pitchFamily="2" charset="0"/>
              </a:rPr>
              <a:t>happi</a:t>
            </a:r>
            <a:r>
              <a:rPr lang="en-US" b="1" dirty="0">
                <a:solidFill>
                  <a:srgbClr val="689429"/>
                </a:solidFill>
                <a:latin typeface="Roboto" panose="02000000000000000000" pitchFamily="2" charset="0"/>
              </a:rPr>
              <a:t>est</a:t>
            </a:r>
          </a:p>
        </p:txBody>
      </p:sp>
      <p:sp>
        <p:nvSpPr>
          <p:cNvPr id="14" name="Text">
            <a:extLst>
              <a:ext uri="{FF2B5EF4-FFF2-40B4-BE49-F238E27FC236}">
                <a16:creationId xmlns:a16="http://schemas.microsoft.com/office/drawing/2014/main" id="{4A3B9507-ECF4-DEAE-57E0-91FBD09DF2A6}"/>
              </a:ext>
            </a:extLst>
          </p:cNvPr>
          <p:cNvSpPr/>
          <p:nvPr/>
        </p:nvSpPr>
        <p:spPr>
          <a:xfrm>
            <a:off x="1063559" y="4075370"/>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Rainy</a:t>
            </a:r>
            <a:endParaRPr lang="en-US" b="1" dirty="0">
              <a:solidFill>
                <a:srgbClr val="689429"/>
              </a:solidFill>
              <a:latin typeface="Roboto" panose="02000000000000000000" pitchFamily="2" charset="0"/>
            </a:endParaRPr>
          </a:p>
        </p:txBody>
      </p:sp>
      <p:sp>
        <p:nvSpPr>
          <p:cNvPr id="15" name="Text">
            <a:extLst>
              <a:ext uri="{FF2B5EF4-FFF2-40B4-BE49-F238E27FC236}">
                <a16:creationId xmlns:a16="http://schemas.microsoft.com/office/drawing/2014/main" id="{D2F3ACA3-5096-540B-F1CC-1793FD464AB0}"/>
              </a:ext>
            </a:extLst>
          </p:cNvPr>
          <p:cNvSpPr/>
          <p:nvPr/>
        </p:nvSpPr>
        <p:spPr>
          <a:xfrm>
            <a:off x="1063558" y="4075370"/>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Rainy</a:t>
            </a:r>
            <a:r>
              <a:rPr lang="en-US" dirty="0">
                <a:latin typeface="Roboto" panose="02000000000000000000" pitchFamily="2" charset="0"/>
              </a:rPr>
              <a:t> becomes</a:t>
            </a:r>
            <a:endParaRPr lang="en-US" b="1" dirty="0">
              <a:solidFill>
                <a:srgbClr val="689429"/>
              </a:solidFill>
              <a:latin typeface="Roboto" panose="02000000000000000000" pitchFamily="2" charset="0"/>
            </a:endParaRPr>
          </a:p>
        </p:txBody>
      </p:sp>
      <p:sp>
        <p:nvSpPr>
          <p:cNvPr id="16" name="Text">
            <a:extLst>
              <a:ext uri="{FF2B5EF4-FFF2-40B4-BE49-F238E27FC236}">
                <a16:creationId xmlns:a16="http://schemas.microsoft.com/office/drawing/2014/main" id="{7D1B081A-0F41-C1D0-5589-A77774FF884F}"/>
              </a:ext>
            </a:extLst>
          </p:cNvPr>
          <p:cNvSpPr/>
          <p:nvPr/>
        </p:nvSpPr>
        <p:spPr>
          <a:xfrm>
            <a:off x="1063558" y="4075370"/>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Rainy</a:t>
            </a:r>
            <a:r>
              <a:rPr lang="en-US" dirty="0">
                <a:latin typeface="Roboto" panose="02000000000000000000" pitchFamily="2" charset="0"/>
              </a:rPr>
              <a:t> becomes </a:t>
            </a:r>
            <a:r>
              <a:rPr lang="en-US" b="1" dirty="0">
                <a:latin typeface="Roboto" panose="02000000000000000000" pitchFamily="2" charset="0"/>
              </a:rPr>
              <a:t>raini</a:t>
            </a:r>
            <a:r>
              <a:rPr lang="en-US" b="1" dirty="0">
                <a:solidFill>
                  <a:srgbClr val="689429"/>
                </a:solidFill>
                <a:latin typeface="Roboto" panose="02000000000000000000" pitchFamily="2" charset="0"/>
              </a:rPr>
              <a:t>est</a:t>
            </a:r>
          </a:p>
        </p:txBody>
      </p:sp>
      <p:sp>
        <p:nvSpPr>
          <p:cNvPr id="17" name="Text">
            <a:extLst>
              <a:ext uri="{FF2B5EF4-FFF2-40B4-BE49-F238E27FC236}">
                <a16:creationId xmlns:a16="http://schemas.microsoft.com/office/drawing/2014/main" id="{EBA0B99C-E553-61F4-4912-F0233D757741}"/>
              </a:ext>
            </a:extLst>
          </p:cNvPr>
          <p:cNvSpPr/>
          <p:nvPr/>
        </p:nvSpPr>
        <p:spPr>
          <a:xfrm>
            <a:off x="1063558" y="4491329"/>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Sunny</a:t>
            </a:r>
            <a:endParaRPr lang="en-US" b="1" dirty="0">
              <a:solidFill>
                <a:srgbClr val="689429"/>
              </a:solidFill>
              <a:latin typeface="Roboto" panose="02000000000000000000" pitchFamily="2" charset="0"/>
            </a:endParaRPr>
          </a:p>
        </p:txBody>
      </p:sp>
      <p:sp>
        <p:nvSpPr>
          <p:cNvPr id="23" name="Text">
            <a:extLst>
              <a:ext uri="{FF2B5EF4-FFF2-40B4-BE49-F238E27FC236}">
                <a16:creationId xmlns:a16="http://schemas.microsoft.com/office/drawing/2014/main" id="{F2F5F4CA-8EAA-D2EF-2416-A4248C2A302D}"/>
              </a:ext>
            </a:extLst>
          </p:cNvPr>
          <p:cNvSpPr/>
          <p:nvPr/>
        </p:nvSpPr>
        <p:spPr>
          <a:xfrm>
            <a:off x="1063557" y="4491329"/>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Sunny</a:t>
            </a:r>
            <a:r>
              <a:rPr lang="en-US" dirty="0">
                <a:latin typeface="Roboto" panose="02000000000000000000" pitchFamily="2" charset="0"/>
              </a:rPr>
              <a:t> becomes…</a:t>
            </a:r>
            <a:endParaRPr lang="en-US" b="1" dirty="0">
              <a:solidFill>
                <a:srgbClr val="689429"/>
              </a:solidFill>
              <a:latin typeface="Roboto" panose="02000000000000000000" pitchFamily="2" charset="0"/>
            </a:endParaRPr>
          </a:p>
        </p:txBody>
      </p:sp>
      <p:sp>
        <p:nvSpPr>
          <p:cNvPr id="25" name="Text">
            <a:extLst>
              <a:ext uri="{FF2B5EF4-FFF2-40B4-BE49-F238E27FC236}">
                <a16:creationId xmlns:a16="http://schemas.microsoft.com/office/drawing/2014/main" id="{363409B8-96A5-A14A-7CFE-B492A98D9B15}"/>
              </a:ext>
            </a:extLst>
          </p:cNvPr>
          <p:cNvSpPr/>
          <p:nvPr/>
        </p:nvSpPr>
        <p:spPr>
          <a:xfrm>
            <a:off x="1063557" y="4979728"/>
            <a:ext cx="7128718" cy="276999"/>
          </a:xfrm>
          <a:prstGeom prst="rect">
            <a:avLst/>
          </a:prstGeom>
        </p:spPr>
        <p:txBody>
          <a:bodyPr wrap="square" lIns="0" tIns="0" rIns="0" bIns="0">
            <a:spAutoFit/>
          </a:bodyPr>
          <a:lstStyle/>
          <a:p>
            <a:pPr lvl="0"/>
            <a:r>
              <a:rPr lang="en-US" dirty="0">
                <a:latin typeface="Roboto" panose="02000000000000000000" pitchFamily="2" charset="0"/>
              </a:rPr>
              <a:t>Remember: one syllable words that end in ‘y’ add an ‘</a:t>
            </a:r>
            <a:r>
              <a:rPr lang="en-US" dirty="0" err="1">
                <a:latin typeface="Roboto" panose="02000000000000000000" pitchFamily="2" charset="0"/>
              </a:rPr>
              <a:t>est</a:t>
            </a:r>
            <a:r>
              <a:rPr lang="en-US" dirty="0">
                <a:latin typeface="Roboto" panose="02000000000000000000" pitchFamily="2" charset="0"/>
              </a:rPr>
              <a:t>’ as normal.</a:t>
            </a:r>
          </a:p>
        </p:txBody>
      </p:sp>
      <p:sp>
        <p:nvSpPr>
          <p:cNvPr id="26" name="Text">
            <a:extLst>
              <a:ext uri="{FF2B5EF4-FFF2-40B4-BE49-F238E27FC236}">
                <a16:creationId xmlns:a16="http://schemas.microsoft.com/office/drawing/2014/main" id="{F56A8474-474C-847A-8DA1-C5973165D235}"/>
              </a:ext>
            </a:extLst>
          </p:cNvPr>
          <p:cNvSpPr/>
          <p:nvPr/>
        </p:nvSpPr>
        <p:spPr>
          <a:xfrm>
            <a:off x="1063559" y="5469473"/>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Dry</a:t>
            </a:r>
            <a:endParaRPr lang="en-US" b="1" dirty="0">
              <a:solidFill>
                <a:srgbClr val="689429"/>
              </a:solidFill>
              <a:latin typeface="Roboto" panose="02000000000000000000" pitchFamily="2" charset="0"/>
            </a:endParaRPr>
          </a:p>
        </p:txBody>
      </p:sp>
      <p:sp>
        <p:nvSpPr>
          <p:cNvPr id="27" name="Text">
            <a:extLst>
              <a:ext uri="{FF2B5EF4-FFF2-40B4-BE49-F238E27FC236}">
                <a16:creationId xmlns:a16="http://schemas.microsoft.com/office/drawing/2014/main" id="{94141C18-5605-2067-C4CE-4B1A94E02681}"/>
              </a:ext>
            </a:extLst>
          </p:cNvPr>
          <p:cNvSpPr/>
          <p:nvPr/>
        </p:nvSpPr>
        <p:spPr>
          <a:xfrm>
            <a:off x="1063558" y="5469473"/>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Dry</a:t>
            </a:r>
            <a:r>
              <a:rPr lang="en-US" dirty="0">
                <a:latin typeface="Roboto" panose="02000000000000000000" pitchFamily="2" charset="0"/>
              </a:rPr>
              <a:t> becomes</a:t>
            </a:r>
            <a:endParaRPr lang="en-US" b="1" dirty="0">
              <a:solidFill>
                <a:srgbClr val="689429"/>
              </a:solidFill>
              <a:latin typeface="Roboto" panose="02000000000000000000" pitchFamily="2" charset="0"/>
            </a:endParaRPr>
          </a:p>
        </p:txBody>
      </p:sp>
      <p:sp>
        <p:nvSpPr>
          <p:cNvPr id="28" name="Text">
            <a:extLst>
              <a:ext uri="{FF2B5EF4-FFF2-40B4-BE49-F238E27FC236}">
                <a16:creationId xmlns:a16="http://schemas.microsoft.com/office/drawing/2014/main" id="{059D3F9D-291A-9136-04EE-707741DA38F0}"/>
              </a:ext>
            </a:extLst>
          </p:cNvPr>
          <p:cNvSpPr/>
          <p:nvPr/>
        </p:nvSpPr>
        <p:spPr>
          <a:xfrm>
            <a:off x="1063558" y="5473076"/>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Dry</a:t>
            </a:r>
            <a:r>
              <a:rPr lang="en-US" dirty="0">
                <a:latin typeface="Roboto" panose="02000000000000000000" pitchFamily="2" charset="0"/>
              </a:rPr>
              <a:t> becomes </a:t>
            </a:r>
            <a:r>
              <a:rPr lang="en-US" b="1" dirty="0">
                <a:latin typeface="Roboto" panose="02000000000000000000" pitchFamily="2" charset="0"/>
              </a:rPr>
              <a:t>dri</a:t>
            </a:r>
            <a:r>
              <a:rPr lang="en-US" b="1" dirty="0">
                <a:solidFill>
                  <a:srgbClr val="689429"/>
                </a:solidFill>
                <a:latin typeface="Roboto" panose="02000000000000000000" pitchFamily="2" charset="0"/>
              </a:rPr>
              <a:t>est</a:t>
            </a:r>
          </a:p>
        </p:txBody>
      </p:sp>
      <p:sp>
        <p:nvSpPr>
          <p:cNvPr id="29" name="Text">
            <a:extLst>
              <a:ext uri="{FF2B5EF4-FFF2-40B4-BE49-F238E27FC236}">
                <a16:creationId xmlns:a16="http://schemas.microsoft.com/office/drawing/2014/main" id="{3CFE6955-7F57-1B69-358D-A00C822DA312}"/>
              </a:ext>
            </a:extLst>
          </p:cNvPr>
          <p:cNvSpPr/>
          <p:nvPr/>
        </p:nvSpPr>
        <p:spPr>
          <a:xfrm>
            <a:off x="1063558" y="5889086"/>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Shy</a:t>
            </a:r>
            <a:endParaRPr lang="en-US" b="1" dirty="0">
              <a:solidFill>
                <a:srgbClr val="689429"/>
              </a:solidFill>
              <a:latin typeface="Roboto" panose="02000000000000000000" pitchFamily="2" charset="0"/>
            </a:endParaRPr>
          </a:p>
        </p:txBody>
      </p:sp>
      <p:sp>
        <p:nvSpPr>
          <p:cNvPr id="30" name="Text">
            <a:extLst>
              <a:ext uri="{FF2B5EF4-FFF2-40B4-BE49-F238E27FC236}">
                <a16:creationId xmlns:a16="http://schemas.microsoft.com/office/drawing/2014/main" id="{C407E4BA-5DE1-835F-0AE6-3DC04086AE86}"/>
              </a:ext>
            </a:extLst>
          </p:cNvPr>
          <p:cNvSpPr/>
          <p:nvPr/>
        </p:nvSpPr>
        <p:spPr>
          <a:xfrm>
            <a:off x="1063557" y="5885432"/>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Shy</a:t>
            </a:r>
            <a:r>
              <a:rPr lang="en-US" dirty="0">
                <a:latin typeface="Roboto" panose="02000000000000000000" pitchFamily="2" charset="0"/>
              </a:rPr>
              <a:t> becomes…</a:t>
            </a:r>
            <a:endParaRPr lang="en-US" b="1" dirty="0">
              <a:solidFill>
                <a:srgbClr val="689429"/>
              </a:solidFill>
              <a:latin typeface="Roboto" panose="02000000000000000000" pitchFamily="2" charset="0"/>
            </a:endParaRPr>
          </a:p>
        </p:txBody>
      </p:sp>
      <p:sp>
        <p:nvSpPr>
          <p:cNvPr id="33" name="Title">
            <a:extLst>
              <a:ext uri="{FF2B5EF4-FFF2-40B4-BE49-F238E27FC236}">
                <a16:creationId xmlns:a16="http://schemas.microsoft.com/office/drawing/2014/main" id="{59C564B0-3224-849E-9711-0E2D6E76B76F}"/>
              </a:ext>
            </a:extLst>
          </p:cNvPr>
          <p:cNvSpPr txBox="1">
            <a:spLocks/>
          </p:cNvSpPr>
          <p:nvPr/>
        </p:nvSpPr>
        <p:spPr>
          <a:xfrm>
            <a:off x="457198" y="609643"/>
            <a:ext cx="8220075" cy="67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US" dirty="0">
                <a:effectLst>
                  <a:outerShdw dist="50800" dir="3600000" algn="ctr" rotWithShape="0">
                    <a:srgbClr val="25B7BC"/>
                  </a:outerShdw>
                </a:effectLst>
                <a:latin typeface="Roboto" panose="02000000000000000000" pitchFamily="2" charset="0"/>
              </a:rPr>
              <a:t>Exceptions</a:t>
            </a:r>
            <a:endParaRPr lang="en-GB" dirty="0">
              <a:effectLst>
                <a:outerShdw dist="50800" dir="3600000" algn="ctr" rotWithShape="0">
                  <a:srgbClr val="25B7BC"/>
                </a:outerShdw>
              </a:effectLst>
              <a:latin typeface="Roboto" panose="02000000000000000000" pitchFamily="2" charset="0"/>
            </a:endParaRPr>
          </a:p>
        </p:txBody>
      </p:sp>
    </p:spTree>
    <p:extLst>
      <p:ext uri="{BB962C8B-B14F-4D97-AF65-F5344CB8AC3E}">
        <p14:creationId xmlns:p14="http://schemas.microsoft.com/office/powerpoint/2010/main" val="62023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13" grpId="0" animBg="1"/>
      <p:bldP spid="8" grpId="0" animBg="1"/>
      <p:bldP spid="14" grpId="0" animBg="1"/>
      <p:bldP spid="15" grpId="0" animBg="1"/>
      <p:bldP spid="16" grpId="0" animBg="1"/>
      <p:bldP spid="17" grpId="0" animBg="1"/>
      <p:bldP spid="23" grpId="0" animBg="1"/>
      <p:bldP spid="25" grpId="0"/>
      <p:bldP spid="26" grpId="0" animBg="1"/>
      <p:bldP spid="27" grpId="0" animBg="1"/>
      <p:bldP spid="28" grpId="0" animBg="1"/>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a:extLst>
              <a:ext uri="{FF2B5EF4-FFF2-40B4-BE49-F238E27FC236}">
                <a16:creationId xmlns:a16="http://schemas.microsoft.com/office/drawing/2014/main" id="{2AFFAEE7-8EF3-76CF-98F9-16411ECE277A}"/>
              </a:ext>
            </a:extLst>
          </p:cNvPr>
          <p:cNvSpPr/>
          <p:nvPr/>
        </p:nvSpPr>
        <p:spPr>
          <a:xfrm>
            <a:off x="447867" y="1494896"/>
            <a:ext cx="2911153" cy="495108"/>
          </a:xfrm>
          <a:prstGeom prst="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96000" lvl="0" indent="0" algn="ctr" rtl="0">
              <a:spcBef>
                <a:spcPts val="0"/>
              </a:spcBef>
              <a:spcAft>
                <a:spcPts val="0"/>
              </a:spcAft>
              <a:buNone/>
            </a:pPr>
            <a:r>
              <a:rPr lang="en-US" dirty="0">
                <a:latin typeface="Roboto" panose="02000000000000000000" pitchFamily="2" charset="0"/>
              </a:rPr>
              <a:t>Spelling Exception 2</a:t>
            </a:r>
          </a:p>
        </p:txBody>
      </p:sp>
      <p:sp>
        <p:nvSpPr>
          <p:cNvPr id="4" name="Text">
            <a:extLst>
              <a:ext uri="{FF2B5EF4-FFF2-40B4-BE49-F238E27FC236}">
                <a16:creationId xmlns:a16="http://schemas.microsoft.com/office/drawing/2014/main" id="{01746897-85F9-638D-ED24-72C726B99EA1}"/>
              </a:ext>
            </a:extLst>
          </p:cNvPr>
          <p:cNvSpPr/>
          <p:nvPr/>
        </p:nvSpPr>
        <p:spPr>
          <a:xfrm>
            <a:off x="1063560" y="2411898"/>
            <a:ext cx="7128718" cy="830997"/>
          </a:xfrm>
          <a:prstGeom prst="rect">
            <a:avLst/>
          </a:prstGeom>
        </p:spPr>
        <p:txBody>
          <a:bodyPr wrap="square" lIns="0" tIns="0" rIns="0" bIns="0">
            <a:spAutoFit/>
          </a:bodyPr>
          <a:lstStyle/>
          <a:p>
            <a:pPr lvl="0"/>
            <a:r>
              <a:rPr lang="en-US" b="1" dirty="0">
                <a:latin typeface="Roboto" panose="02000000000000000000" pitchFamily="2" charset="0"/>
              </a:rPr>
              <a:t>The word ends in ‘e’</a:t>
            </a:r>
          </a:p>
          <a:p>
            <a:pPr lvl="0"/>
            <a:r>
              <a:rPr lang="en-US" dirty="0">
                <a:latin typeface="Roboto" panose="02000000000000000000" pitchFamily="2" charset="0"/>
              </a:rPr>
              <a:t>If an adjective ends in ‘e’, you only need to add the ‘</a:t>
            </a:r>
            <a:r>
              <a:rPr lang="en-US" dirty="0" err="1">
                <a:latin typeface="Roboto" panose="02000000000000000000" pitchFamily="2" charset="0"/>
              </a:rPr>
              <a:t>st</a:t>
            </a:r>
            <a:r>
              <a:rPr lang="en-US" dirty="0">
                <a:latin typeface="Roboto" panose="02000000000000000000" pitchFamily="2" charset="0"/>
              </a:rPr>
              <a:t>’ to make a comparative adjective.</a:t>
            </a:r>
          </a:p>
        </p:txBody>
      </p:sp>
      <p:sp>
        <p:nvSpPr>
          <p:cNvPr id="5" name="Text">
            <a:extLst>
              <a:ext uri="{FF2B5EF4-FFF2-40B4-BE49-F238E27FC236}">
                <a16:creationId xmlns:a16="http://schemas.microsoft.com/office/drawing/2014/main" id="{2E47A778-A5EF-F4E8-E7F6-ED8B7BCC249F}"/>
              </a:ext>
            </a:extLst>
          </p:cNvPr>
          <p:cNvSpPr/>
          <p:nvPr/>
        </p:nvSpPr>
        <p:spPr>
          <a:xfrm>
            <a:off x="1063560" y="3410338"/>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Large</a:t>
            </a:r>
            <a:endParaRPr lang="en-US" b="1" dirty="0">
              <a:solidFill>
                <a:srgbClr val="689429"/>
              </a:solidFill>
              <a:latin typeface="Roboto" panose="02000000000000000000" pitchFamily="2" charset="0"/>
            </a:endParaRPr>
          </a:p>
        </p:txBody>
      </p:sp>
      <p:sp>
        <p:nvSpPr>
          <p:cNvPr id="13" name="Text">
            <a:extLst>
              <a:ext uri="{FF2B5EF4-FFF2-40B4-BE49-F238E27FC236}">
                <a16:creationId xmlns:a16="http://schemas.microsoft.com/office/drawing/2014/main" id="{C23D086F-9A6D-434B-4D08-5F89672ADA8F}"/>
              </a:ext>
            </a:extLst>
          </p:cNvPr>
          <p:cNvSpPr/>
          <p:nvPr/>
        </p:nvSpPr>
        <p:spPr>
          <a:xfrm>
            <a:off x="1063559" y="3404589"/>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Large</a:t>
            </a:r>
            <a:r>
              <a:rPr lang="en-US" dirty="0">
                <a:latin typeface="Roboto" panose="02000000000000000000" pitchFamily="2" charset="0"/>
              </a:rPr>
              <a:t> becomes</a:t>
            </a:r>
            <a:endParaRPr lang="en-US" b="1" dirty="0">
              <a:solidFill>
                <a:srgbClr val="689429"/>
              </a:solidFill>
              <a:latin typeface="Roboto" panose="02000000000000000000" pitchFamily="2" charset="0"/>
            </a:endParaRPr>
          </a:p>
        </p:txBody>
      </p:sp>
      <p:sp>
        <p:nvSpPr>
          <p:cNvPr id="8" name="Text">
            <a:extLst>
              <a:ext uri="{FF2B5EF4-FFF2-40B4-BE49-F238E27FC236}">
                <a16:creationId xmlns:a16="http://schemas.microsoft.com/office/drawing/2014/main" id="{9CC501FC-F002-2522-B224-D1D11E8DEF4D}"/>
              </a:ext>
            </a:extLst>
          </p:cNvPr>
          <p:cNvSpPr/>
          <p:nvPr/>
        </p:nvSpPr>
        <p:spPr>
          <a:xfrm>
            <a:off x="1063559" y="3398840"/>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Large</a:t>
            </a:r>
            <a:r>
              <a:rPr lang="en-US" dirty="0">
                <a:latin typeface="Roboto" panose="02000000000000000000" pitchFamily="2" charset="0"/>
              </a:rPr>
              <a:t> becomes </a:t>
            </a:r>
            <a:r>
              <a:rPr lang="en-US" b="1" dirty="0">
                <a:latin typeface="Roboto" panose="02000000000000000000" pitchFamily="2" charset="0"/>
              </a:rPr>
              <a:t>large</a:t>
            </a:r>
            <a:r>
              <a:rPr lang="en-US" b="1" dirty="0">
                <a:solidFill>
                  <a:srgbClr val="689429"/>
                </a:solidFill>
                <a:latin typeface="Roboto" panose="02000000000000000000" pitchFamily="2" charset="0"/>
              </a:rPr>
              <a:t>st</a:t>
            </a:r>
          </a:p>
        </p:txBody>
      </p:sp>
      <p:sp>
        <p:nvSpPr>
          <p:cNvPr id="14" name="Text">
            <a:extLst>
              <a:ext uri="{FF2B5EF4-FFF2-40B4-BE49-F238E27FC236}">
                <a16:creationId xmlns:a16="http://schemas.microsoft.com/office/drawing/2014/main" id="{4A3B9507-ECF4-DEAE-57E0-91FBD09DF2A6}"/>
              </a:ext>
            </a:extLst>
          </p:cNvPr>
          <p:cNvSpPr/>
          <p:nvPr/>
        </p:nvSpPr>
        <p:spPr>
          <a:xfrm>
            <a:off x="1063559" y="3799583"/>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Fake</a:t>
            </a:r>
            <a:endParaRPr lang="en-US" b="1" dirty="0">
              <a:solidFill>
                <a:srgbClr val="689429"/>
              </a:solidFill>
              <a:latin typeface="Roboto" panose="02000000000000000000" pitchFamily="2" charset="0"/>
            </a:endParaRPr>
          </a:p>
        </p:txBody>
      </p:sp>
      <p:sp>
        <p:nvSpPr>
          <p:cNvPr id="15" name="Text">
            <a:extLst>
              <a:ext uri="{FF2B5EF4-FFF2-40B4-BE49-F238E27FC236}">
                <a16:creationId xmlns:a16="http://schemas.microsoft.com/office/drawing/2014/main" id="{D2F3ACA3-5096-540B-F1CC-1793FD464AB0}"/>
              </a:ext>
            </a:extLst>
          </p:cNvPr>
          <p:cNvSpPr/>
          <p:nvPr/>
        </p:nvSpPr>
        <p:spPr>
          <a:xfrm>
            <a:off x="1063558" y="3799583"/>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Fake</a:t>
            </a:r>
            <a:r>
              <a:rPr lang="en-US" dirty="0">
                <a:latin typeface="Roboto" panose="02000000000000000000" pitchFamily="2" charset="0"/>
              </a:rPr>
              <a:t> becomes</a:t>
            </a:r>
            <a:endParaRPr lang="en-US" b="1" dirty="0">
              <a:solidFill>
                <a:srgbClr val="689429"/>
              </a:solidFill>
              <a:latin typeface="Roboto" panose="02000000000000000000" pitchFamily="2" charset="0"/>
            </a:endParaRPr>
          </a:p>
        </p:txBody>
      </p:sp>
      <p:sp>
        <p:nvSpPr>
          <p:cNvPr id="16" name="Text">
            <a:extLst>
              <a:ext uri="{FF2B5EF4-FFF2-40B4-BE49-F238E27FC236}">
                <a16:creationId xmlns:a16="http://schemas.microsoft.com/office/drawing/2014/main" id="{7D1B081A-0F41-C1D0-5589-A77774FF884F}"/>
              </a:ext>
            </a:extLst>
          </p:cNvPr>
          <p:cNvSpPr/>
          <p:nvPr/>
        </p:nvSpPr>
        <p:spPr>
          <a:xfrm>
            <a:off x="1063558" y="3799583"/>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Fake</a:t>
            </a:r>
            <a:r>
              <a:rPr lang="en-US" dirty="0">
                <a:latin typeface="Roboto" panose="02000000000000000000" pitchFamily="2" charset="0"/>
              </a:rPr>
              <a:t> becomes </a:t>
            </a:r>
            <a:r>
              <a:rPr lang="en-US" b="1" dirty="0">
                <a:latin typeface="Roboto" panose="02000000000000000000" pitchFamily="2" charset="0"/>
              </a:rPr>
              <a:t>fake</a:t>
            </a:r>
            <a:r>
              <a:rPr lang="en-US" b="1" dirty="0">
                <a:solidFill>
                  <a:srgbClr val="689429"/>
                </a:solidFill>
                <a:latin typeface="Roboto" panose="02000000000000000000" pitchFamily="2" charset="0"/>
              </a:rPr>
              <a:t>st</a:t>
            </a:r>
          </a:p>
        </p:txBody>
      </p:sp>
      <p:sp>
        <p:nvSpPr>
          <p:cNvPr id="17" name="Text">
            <a:extLst>
              <a:ext uri="{FF2B5EF4-FFF2-40B4-BE49-F238E27FC236}">
                <a16:creationId xmlns:a16="http://schemas.microsoft.com/office/drawing/2014/main" id="{EBA0B99C-E553-61F4-4912-F0233D757741}"/>
              </a:ext>
            </a:extLst>
          </p:cNvPr>
          <p:cNvSpPr/>
          <p:nvPr/>
        </p:nvSpPr>
        <p:spPr>
          <a:xfrm>
            <a:off x="1063558" y="4201493"/>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Tame</a:t>
            </a:r>
            <a:endParaRPr lang="en-US" b="1" dirty="0">
              <a:solidFill>
                <a:srgbClr val="689429"/>
              </a:solidFill>
              <a:latin typeface="Roboto" panose="02000000000000000000" pitchFamily="2" charset="0"/>
            </a:endParaRPr>
          </a:p>
        </p:txBody>
      </p:sp>
      <p:sp>
        <p:nvSpPr>
          <p:cNvPr id="23" name="Text">
            <a:extLst>
              <a:ext uri="{FF2B5EF4-FFF2-40B4-BE49-F238E27FC236}">
                <a16:creationId xmlns:a16="http://schemas.microsoft.com/office/drawing/2014/main" id="{F2F5F4CA-8EAA-D2EF-2416-A4248C2A302D}"/>
              </a:ext>
            </a:extLst>
          </p:cNvPr>
          <p:cNvSpPr/>
          <p:nvPr/>
        </p:nvSpPr>
        <p:spPr>
          <a:xfrm>
            <a:off x="1063557" y="4201493"/>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Tame</a:t>
            </a:r>
            <a:r>
              <a:rPr lang="en-US" dirty="0">
                <a:latin typeface="Roboto" panose="02000000000000000000" pitchFamily="2" charset="0"/>
              </a:rPr>
              <a:t> becomes…</a:t>
            </a:r>
            <a:endParaRPr lang="en-US" b="1" dirty="0">
              <a:solidFill>
                <a:srgbClr val="689429"/>
              </a:solidFill>
              <a:latin typeface="Roboto" panose="02000000000000000000" pitchFamily="2" charset="0"/>
            </a:endParaRPr>
          </a:p>
        </p:txBody>
      </p:sp>
      <p:pic>
        <p:nvPicPr>
          <p:cNvPr id="2" name="Picture 1">
            <a:extLst>
              <a:ext uri="{FF2B5EF4-FFF2-40B4-BE49-F238E27FC236}">
                <a16:creationId xmlns:a16="http://schemas.microsoft.com/office/drawing/2014/main" id="{3638DE12-C91F-39EC-8CF0-471828EEA51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477072" y="3242895"/>
            <a:ext cx="2892488" cy="5941724"/>
          </a:xfrm>
          <a:prstGeom prst="rect">
            <a:avLst/>
          </a:prstGeom>
        </p:spPr>
      </p:pic>
      <p:sp>
        <p:nvSpPr>
          <p:cNvPr id="7" name="Title">
            <a:extLst>
              <a:ext uri="{FF2B5EF4-FFF2-40B4-BE49-F238E27FC236}">
                <a16:creationId xmlns:a16="http://schemas.microsoft.com/office/drawing/2014/main" id="{BD5864AF-F3E5-D604-080E-2B610FFC2CE1}"/>
              </a:ext>
            </a:extLst>
          </p:cNvPr>
          <p:cNvSpPr txBox="1">
            <a:spLocks/>
          </p:cNvSpPr>
          <p:nvPr/>
        </p:nvSpPr>
        <p:spPr>
          <a:xfrm>
            <a:off x="457198" y="609643"/>
            <a:ext cx="8220075" cy="67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US" dirty="0">
                <a:effectLst>
                  <a:outerShdw dist="50800" dir="3600000" algn="ctr" rotWithShape="0">
                    <a:srgbClr val="25B7BC"/>
                  </a:outerShdw>
                </a:effectLst>
                <a:latin typeface="Roboto" panose="02000000000000000000" pitchFamily="2" charset="0"/>
              </a:rPr>
              <a:t>Exceptions</a:t>
            </a:r>
            <a:endParaRPr lang="en-GB" dirty="0">
              <a:effectLst>
                <a:outerShdw dist="50800" dir="3600000" algn="ctr" rotWithShape="0">
                  <a:srgbClr val="25B7BC"/>
                </a:outerShdw>
              </a:effectLst>
              <a:latin typeface="Roboto" panose="02000000000000000000" pitchFamily="2" charset="0"/>
            </a:endParaRPr>
          </a:p>
        </p:txBody>
      </p:sp>
    </p:spTree>
    <p:extLst>
      <p:ext uri="{BB962C8B-B14F-4D97-AF65-F5344CB8AC3E}">
        <p14:creationId xmlns:p14="http://schemas.microsoft.com/office/powerpoint/2010/main" val="226187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13" grpId="0" animBg="1"/>
      <p:bldP spid="8" grpId="0" animBg="1"/>
      <p:bldP spid="14" grpId="0" animBg="1"/>
      <p:bldP spid="15" grpId="0" animBg="1"/>
      <p:bldP spid="16" grpId="0" animBg="1"/>
      <p:bldP spid="17"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7C9708CC-4F91-09DA-E91C-BC647222093B}"/>
              </a:ext>
            </a:extLst>
          </p:cNvPr>
          <p:cNvSpPr txBox="1">
            <a:spLocks/>
          </p:cNvSpPr>
          <p:nvPr/>
        </p:nvSpPr>
        <p:spPr>
          <a:xfrm>
            <a:off x="457198" y="609643"/>
            <a:ext cx="8220075" cy="67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US" dirty="0">
                <a:effectLst>
                  <a:outerShdw dist="50800" dir="3600000" algn="ctr" rotWithShape="0">
                    <a:srgbClr val="25B7BC"/>
                  </a:outerShdw>
                </a:effectLst>
                <a:latin typeface="Roboto" panose="02000000000000000000" pitchFamily="2" charset="0"/>
              </a:rPr>
              <a:t>Exceptions</a:t>
            </a:r>
            <a:endParaRPr lang="en-GB" dirty="0">
              <a:effectLst>
                <a:outerShdw dist="50800" dir="3600000" algn="ctr" rotWithShape="0">
                  <a:srgbClr val="25B7BC"/>
                </a:outerShdw>
              </a:effectLst>
              <a:latin typeface="Roboto" panose="02000000000000000000" pitchFamily="2" charset="0"/>
            </a:endParaRPr>
          </a:p>
        </p:txBody>
      </p:sp>
      <p:sp>
        <p:nvSpPr>
          <p:cNvPr id="3" name="Text Box">
            <a:extLst>
              <a:ext uri="{FF2B5EF4-FFF2-40B4-BE49-F238E27FC236}">
                <a16:creationId xmlns:a16="http://schemas.microsoft.com/office/drawing/2014/main" id="{2AFFAEE7-8EF3-76CF-98F9-16411ECE277A}"/>
              </a:ext>
            </a:extLst>
          </p:cNvPr>
          <p:cNvSpPr/>
          <p:nvPr/>
        </p:nvSpPr>
        <p:spPr>
          <a:xfrm>
            <a:off x="447867" y="1494896"/>
            <a:ext cx="2911153" cy="495108"/>
          </a:xfrm>
          <a:prstGeom prst="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96000" lvl="0" indent="0" algn="ctr" rtl="0">
              <a:spcBef>
                <a:spcPts val="0"/>
              </a:spcBef>
              <a:spcAft>
                <a:spcPts val="0"/>
              </a:spcAft>
              <a:buNone/>
            </a:pPr>
            <a:r>
              <a:rPr lang="en-US" dirty="0">
                <a:latin typeface="Roboto" panose="02000000000000000000" pitchFamily="2" charset="0"/>
              </a:rPr>
              <a:t>Spelling Exception 3</a:t>
            </a:r>
          </a:p>
        </p:txBody>
      </p:sp>
      <p:sp>
        <p:nvSpPr>
          <p:cNvPr id="4" name="Text">
            <a:extLst>
              <a:ext uri="{FF2B5EF4-FFF2-40B4-BE49-F238E27FC236}">
                <a16:creationId xmlns:a16="http://schemas.microsoft.com/office/drawing/2014/main" id="{01746897-85F9-638D-ED24-72C726B99EA1}"/>
              </a:ext>
            </a:extLst>
          </p:cNvPr>
          <p:cNvSpPr/>
          <p:nvPr/>
        </p:nvSpPr>
        <p:spPr>
          <a:xfrm>
            <a:off x="1063560" y="2411898"/>
            <a:ext cx="7128718" cy="830997"/>
          </a:xfrm>
          <a:prstGeom prst="rect">
            <a:avLst/>
          </a:prstGeom>
        </p:spPr>
        <p:txBody>
          <a:bodyPr wrap="square" lIns="0" tIns="0" rIns="0" bIns="0">
            <a:spAutoFit/>
          </a:bodyPr>
          <a:lstStyle/>
          <a:p>
            <a:pPr lvl="0"/>
            <a:r>
              <a:rPr lang="en-US" b="1" dirty="0">
                <a:latin typeface="Roboto" panose="02000000000000000000" pitchFamily="2" charset="0"/>
              </a:rPr>
              <a:t>The word ends in one vowel and one consonant</a:t>
            </a:r>
          </a:p>
          <a:p>
            <a:pPr lvl="0"/>
            <a:r>
              <a:rPr lang="en-US" dirty="0">
                <a:latin typeface="Roboto" panose="02000000000000000000" pitchFamily="2" charset="0"/>
              </a:rPr>
              <a:t>If an adjective ends in one vowel and one consonant, you add the consonant again before adding ‘</a:t>
            </a:r>
            <a:r>
              <a:rPr lang="en-US" dirty="0" err="1">
                <a:latin typeface="Roboto" panose="02000000000000000000" pitchFamily="2" charset="0"/>
              </a:rPr>
              <a:t>est</a:t>
            </a:r>
            <a:r>
              <a:rPr lang="en-US" dirty="0">
                <a:latin typeface="Roboto" panose="02000000000000000000" pitchFamily="2" charset="0"/>
              </a:rPr>
              <a:t>’.</a:t>
            </a:r>
          </a:p>
        </p:txBody>
      </p:sp>
      <p:sp>
        <p:nvSpPr>
          <p:cNvPr id="5" name="Text">
            <a:extLst>
              <a:ext uri="{FF2B5EF4-FFF2-40B4-BE49-F238E27FC236}">
                <a16:creationId xmlns:a16="http://schemas.microsoft.com/office/drawing/2014/main" id="{2E47A778-A5EF-F4E8-E7F6-ED8B7BCC249F}"/>
              </a:ext>
            </a:extLst>
          </p:cNvPr>
          <p:cNvSpPr/>
          <p:nvPr/>
        </p:nvSpPr>
        <p:spPr>
          <a:xfrm>
            <a:off x="1063560" y="3410338"/>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Hot</a:t>
            </a:r>
            <a:endParaRPr lang="en-US" b="1" dirty="0">
              <a:solidFill>
                <a:srgbClr val="689429"/>
              </a:solidFill>
              <a:latin typeface="Roboto" panose="02000000000000000000" pitchFamily="2" charset="0"/>
            </a:endParaRPr>
          </a:p>
        </p:txBody>
      </p:sp>
      <p:sp>
        <p:nvSpPr>
          <p:cNvPr id="13" name="Text">
            <a:extLst>
              <a:ext uri="{FF2B5EF4-FFF2-40B4-BE49-F238E27FC236}">
                <a16:creationId xmlns:a16="http://schemas.microsoft.com/office/drawing/2014/main" id="{C23D086F-9A6D-434B-4D08-5F89672ADA8F}"/>
              </a:ext>
            </a:extLst>
          </p:cNvPr>
          <p:cNvSpPr/>
          <p:nvPr/>
        </p:nvSpPr>
        <p:spPr>
          <a:xfrm>
            <a:off x="1063559" y="3410338"/>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Hot</a:t>
            </a:r>
            <a:r>
              <a:rPr lang="en-US" dirty="0">
                <a:latin typeface="Roboto" panose="02000000000000000000" pitchFamily="2" charset="0"/>
              </a:rPr>
              <a:t> becomes</a:t>
            </a:r>
            <a:endParaRPr lang="en-US" b="1" dirty="0">
              <a:solidFill>
                <a:srgbClr val="689429"/>
              </a:solidFill>
              <a:latin typeface="Roboto" panose="02000000000000000000" pitchFamily="2" charset="0"/>
            </a:endParaRPr>
          </a:p>
        </p:txBody>
      </p:sp>
      <p:sp>
        <p:nvSpPr>
          <p:cNvPr id="8" name="Text">
            <a:extLst>
              <a:ext uri="{FF2B5EF4-FFF2-40B4-BE49-F238E27FC236}">
                <a16:creationId xmlns:a16="http://schemas.microsoft.com/office/drawing/2014/main" id="{9CC501FC-F002-2522-B224-D1D11E8DEF4D}"/>
              </a:ext>
            </a:extLst>
          </p:cNvPr>
          <p:cNvSpPr/>
          <p:nvPr/>
        </p:nvSpPr>
        <p:spPr>
          <a:xfrm>
            <a:off x="1063559" y="3410338"/>
            <a:ext cx="2491403" cy="276999"/>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Hot</a:t>
            </a:r>
            <a:r>
              <a:rPr lang="en-US" dirty="0">
                <a:latin typeface="Roboto" panose="02000000000000000000" pitchFamily="2" charset="0"/>
              </a:rPr>
              <a:t> becomes </a:t>
            </a:r>
            <a:r>
              <a:rPr lang="en-US" b="1" dirty="0">
                <a:latin typeface="Roboto" panose="02000000000000000000" pitchFamily="2" charset="0"/>
              </a:rPr>
              <a:t>hot</a:t>
            </a:r>
            <a:r>
              <a:rPr lang="en-US" b="1" dirty="0">
                <a:solidFill>
                  <a:srgbClr val="689429"/>
                </a:solidFill>
                <a:latin typeface="Roboto" panose="02000000000000000000" pitchFamily="2" charset="0"/>
              </a:rPr>
              <a:t>test</a:t>
            </a:r>
          </a:p>
        </p:txBody>
      </p:sp>
      <p:sp>
        <p:nvSpPr>
          <p:cNvPr id="7" name="Text">
            <a:extLst>
              <a:ext uri="{FF2B5EF4-FFF2-40B4-BE49-F238E27FC236}">
                <a16:creationId xmlns:a16="http://schemas.microsoft.com/office/drawing/2014/main" id="{9C0553A0-12A7-284E-6078-52FA296B640B}"/>
              </a:ext>
            </a:extLst>
          </p:cNvPr>
          <p:cNvSpPr/>
          <p:nvPr/>
        </p:nvSpPr>
        <p:spPr>
          <a:xfrm>
            <a:off x="1063559" y="3799583"/>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Sad</a:t>
            </a:r>
            <a:endParaRPr lang="en-US" b="1" dirty="0">
              <a:solidFill>
                <a:srgbClr val="689429"/>
              </a:solidFill>
              <a:latin typeface="Roboto" panose="02000000000000000000" pitchFamily="2" charset="0"/>
            </a:endParaRPr>
          </a:p>
        </p:txBody>
      </p:sp>
      <p:sp>
        <p:nvSpPr>
          <p:cNvPr id="9" name="Text">
            <a:extLst>
              <a:ext uri="{FF2B5EF4-FFF2-40B4-BE49-F238E27FC236}">
                <a16:creationId xmlns:a16="http://schemas.microsoft.com/office/drawing/2014/main" id="{B5A1ECA7-90DD-D766-DF22-6BF3E0435164}"/>
              </a:ext>
            </a:extLst>
          </p:cNvPr>
          <p:cNvSpPr/>
          <p:nvPr/>
        </p:nvSpPr>
        <p:spPr>
          <a:xfrm>
            <a:off x="1063558" y="3799583"/>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Sad</a:t>
            </a:r>
            <a:r>
              <a:rPr lang="en-US" dirty="0">
                <a:latin typeface="Roboto" panose="02000000000000000000" pitchFamily="2" charset="0"/>
              </a:rPr>
              <a:t> becomes</a:t>
            </a:r>
            <a:endParaRPr lang="en-US" b="1" dirty="0">
              <a:solidFill>
                <a:srgbClr val="689429"/>
              </a:solidFill>
              <a:latin typeface="Roboto" panose="02000000000000000000" pitchFamily="2" charset="0"/>
            </a:endParaRPr>
          </a:p>
        </p:txBody>
      </p:sp>
      <p:sp>
        <p:nvSpPr>
          <p:cNvPr id="10" name="Text">
            <a:extLst>
              <a:ext uri="{FF2B5EF4-FFF2-40B4-BE49-F238E27FC236}">
                <a16:creationId xmlns:a16="http://schemas.microsoft.com/office/drawing/2014/main" id="{0281BA4F-933B-9FF4-9E3A-54F73C26B788}"/>
              </a:ext>
            </a:extLst>
          </p:cNvPr>
          <p:cNvSpPr/>
          <p:nvPr/>
        </p:nvSpPr>
        <p:spPr>
          <a:xfrm>
            <a:off x="1063558" y="3799583"/>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Sad</a:t>
            </a:r>
            <a:r>
              <a:rPr lang="en-US" dirty="0">
                <a:latin typeface="Roboto" panose="02000000000000000000" pitchFamily="2" charset="0"/>
              </a:rPr>
              <a:t> becomes </a:t>
            </a:r>
            <a:r>
              <a:rPr lang="en-US" b="1" dirty="0">
                <a:latin typeface="Roboto" panose="02000000000000000000" pitchFamily="2" charset="0"/>
              </a:rPr>
              <a:t>sad</a:t>
            </a:r>
            <a:r>
              <a:rPr lang="en-US" b="1" dirty="0">
                <a:solidFill>
                  <a:srgbClr val="689429"/>
                </a:solidFill>
                <a:latin typeface="Roboto" panose="02000000000000000000" pitchFamily="2" charset="0"/>
              </a:rPr>
              <a:t>dest</a:t>
            </a:r>
          </a:p>
        </p:txBody>
      </p:sp>
      <p:sp>
        <p:nvSpPr>
          <p:cNvPr id="18" name="Text">
            <a:extLst>
              <a:ext uri="{FF2B5EF4-FFF2-40B4-BE49-F238E27FC236}">
                <a16:creationId xmlns:a16="http://schemas.microsoft.com/office/drawing/2014/main" id="{0008531C-0CDE-0BA1-D988-040FFFDF9140}"/>
              </a:ext>
            </a:extLst>
          </p:cNvPr>
          <p:cNvSpPr/>
          <p:nvPr/>
        </p:nvSpPr>
        <p:spPr>
          <a:xfrm>
            <a:off x="1063558" y="4182831"/>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Flat</a:t>
            </a:r>
            <a:endParaRPr lang="en-US" b="1" dirty="0">
              <a:solidFill>
                <a:srgbClr val="689429"/>
              </a:solidFill>
              <a:latin typeface="Roboto" panose="02000000000000000000" pitchFamily="2" charset="0"/>
            </a:endParaRPr>
          </a:p>
        </p:txBody>
      </p:sp>
      <p:sp>
        <p:nvSpPr>
          <p:cNvPr id="19" name="Text">
            <a:extLst>
              <a:ext uri="{FF2B5EF4-FFF2-40B4-BE49-F238E27FC236}">
                <a16:creationId xmlns:a16="http://schemas.microsoft.com/office/drawing/2014/main" id="{CE112B64-E8CC-E5D7-574C-1321A95DC101}"/>
              </a:ext>
            </a:extLst>
          </p:cNvPr>
          <p:cNvSpPr/>
          <p:nvPr/>
        </p:nvSpPr>
        <p:spPr>
          <a:xfrm>
            <a:off x="1063557" y="4182831"/>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Flat</a:t>
            </a:r>
            <a:r>
              <a:rPr lang="en-US" dirty="0">
                <a:latin typeface="Roboto" panose="02000000000000000000" pitchFamily="2" charset="0"/>
              </a:rPr>
              <a:t> becomes…</a:t>
            </a:r>
            <a:endParaRPr lang="en-US" b="1" dirty="0">
              <a:solidFill>
                <a:srgbClr val="689429"/>
              </a:solidFill>
              <a:latin typeface="Roboto" panose="02000000000000000000" pitchFamily="2" charset="0"/>
            </a:endParaRPr>
          </a:p>
        </p:txBody>
      </p:sp>
      <p:pic>
        <p:nvPicPr>
          <p:cNvPr id="20" name="Picture 19">
            <a:extLst>
              <a:ext uri="{FF2B5EF4-FFF2-40B4-BE49-F238E27FC236}">
                <a16:creationId xmlns:a16="http://schemas.microsoft.com/office/drawing/2014/main" id="{DA4813E1-C19D-0333-9B9C-57A7F5F837F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854969" y="3242895"/>
            <a:ext cx="2225471" cy="6179721"/>
          </a:xfrm>
          <a:prstGeom prst="rect">
            <a:avLst/>
          </a:prstGeom>
        </p:spPr>
      </p:pic>
    </p:spTree>
    <p:extLst>
      <p:ext uri="{BB962C8B-B14F-4D97-AF65-F5344CB8AC3E}">
        <p14:creationId xmlns:p14="http://schemas.microsoft.com/office/powerpoint/2010/main" val="41288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fill="hold"/>
                                        <p:tgtEl>
                                          <p:spTgt spid="20"/>
                                        </p:tgtEl>
                                        <p:attrNameLst>
                                          <p:attrName>ppt_x</p:attrName>
                                        </p:attrNameLst>
                                      </p:cBhvr>
                                      <p:tavLst>
                                        <p:tav tm="0">
                                          <p:val>
                                            <p:strVal val="#ppt_x"/>
                                          </p:val>
                                        </p:tav>
                                        <p:tav tm="100000">
                                          <p:val>
                                            <p:strVal val="#ppt_x"/>
                                          </p:val>
                                        </p:tav>
                                      </p:tavLst>
                                    </p:anim>
                                    <p:anim calcmode="lin" valueType="num">
                                      <p:cBhvr additive="base">
                                        <p:cTn id="11" dur="500" fill="hold"/>
                                        <p:tgtEl>
                                          <p:spTgt spid="20"/>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13" grpId="0" animBg="1"/>
      <p:bldP spid="8" grpId="0" animBg="1"/>
      <p:bldP spid="7" grpId="0" animBg="1"/>
      <p:bldP spid="9" grpId="0" animBg="1"/>
      <p:bldP spid="10"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B47267A-8919-BA40-7A99-0638AF6964E9}"/>
              </a:ext>
            </a:extLst>
          </p:cNvPr>
          <p:cNvGrpSpPr/>
          <p:nvPr/>
        </p:nvGrpSpPr>
        <p:grpSpPr>
          <a:xfrm>
            <a:off x="743835" y="1687179"/>
            <a:ext cx="7644513" cy="2797075"/>
            <a:chOff x="743837" y="1350818"/>
            <a:chExt cx="7644513" cy="2797075"/>
          </a:xfrm>
        </p:grpSpPr>
        <p:sp>
          <p:nvSpPr>
            <p:cNvPr id="13" name="Rectangle 12">
              <a:extLst>
                <a:ext uri="{FF2B5EF4-FFF2-40B4-BE49-F238E27FC236}">
                  <a16:creationId xmlns:a16="http://schemas.microsoft.com/office/drawing/2014/main" id="{BAF6A578-DD95-595E-7C7C-C3B08C0C9343}"/>
                </a:ext>
              </a:extLst>
            </p:cNvPr>
            <p:cNvSpPr/>
            <p:nvPr/>
          </p:nvSpPr>
          <p:spPr>
            <a:xfrm>
              <a:off x="743837" y="1350818"/>
              <a:ext cx="1542165" cy="267975"/>
            </a:xfrm>
            <a:prstGeom prst="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ESL Acronym</a:t>
              </a:r>
            </a:p>
          </p:txBody>
        </p:sp>
        <p:sp>
          <p:nvSpPr>
            <p:cNvPr id="14" name="Rectangle 13">
              <a:extLst>
                <a:ext uri="{FF2B5EF4-FFF2-40B4-BE49-F238E27FC236}">
                  <a16:creationId xmlns:a16="http://schemas.microsoft.com/office/drawing/2014/main" id="{E492B554-3166-EFE4-4BE4-FE17652D4428}"/>
                </a:ext>
              </a:extLst>
            </p:cNvPr>
            <p:cNvSpPr/>
            <p:nvPr/>
          </p:nvSpPr>
          <p:spPr>
            <a:xfrm>
              <a:off x="755650" y="1618794"/>
              <a:ext cx="7632700" cy="2529099"/>
            </a:xfrm>
            <a:prstGeom prst="rect">
              <a:avLst/>
            </a:prstGeom>
            <a:noFill/>
            <a:ln w="19050">
              <a:solidFill>
                <a:srgbClr val="85BD33"/>
              </a:solidFill>
            </a:ln>
          </p:spPr>
          <p:txBody>
            <a:bodyPr wrap="square" lIns="216000" tIns="216000" rIns="216000" bIns="216000">
              <a:spAutoFit/>
            </a:bodyPr>
            <a:lstStyle/>
            <a:p>
              <a:pPr>
                <a:spcAft>
                  <a:spcPts val="600"/>
                </a:spcAft>
              </a:pPr>
              <a:r>
                <a:rPr lang="en-US" sz="1400" dirty="0">
                  <a:latin typeface="Roboto" panose="02000000000000000000" pitchFamily="2" charset="0"/>
                  <a:ea typeface="Roboto" panose="02000000000000000000" pitchFamily="2" charset="0"/>
                </a:rPr>
                <a:t>This resource has been made for the purpose of teaching English language learners. We </a:t>
              </a:r>
            </a:p>
            <a:p>
              <a:pPr>
                <a:spcAft>
                  <a:spcPts val="600"/>
                </a:spcAft>
              </a:pPr>
              <a:r>
                <a:rPr lang="en-US" sz="1400" dirty="0">
                  <a:latin typeface="Roboto" panose="02000000000000000000" pitchFamily="2" charset="0"/>
                  <a:ea typeface="Roboto" panose="02000000000000000000" pitchFamily="2" charset="0"/>
                </a:rPr>
                <a:t>know that students can be learning English in many different places, in many different ways and at age, so we try to keep these resources as general as possible. </a:t>
              </a:r>
            </a:p>
            <a:p>
              <a:pPr>
                <a:spcAft>
                  <a:spcPts val="600"/>
                </a:spcAft>
              </a:pPr>
              <a:r>
                <a:rPr lang="en-US" sz="1400" dirty="0">
                  <a:latin typeface="Roboto" panose="02000000000000000000" pitchFamily="2" charset="0"/>
                  <a:ea typeface="Roboto" panose="02000000000000000000" pitchFamily="2" charset="0"/>
                </a:rPr>
                <a:t>There are many acronyms associated with English language teaching. These include (but are not limited to) ELT, TEFL, EFL, ELL, EAL and ESOL. While the term ESL may not fully represent the linguistic backgrounds of all students, it is the most widely </a:t>
              </a:r>
              <a:r>
                <a:rPr lang="en-US" sz="1400" dirty="0" err="1">
                  <a:latin typeface="Roboto" panose="02000000000000000000" pitchFamily="2" charset="0"/>
                  <a:ea typeface="Roboto" panose="02000000000000000000" pitchFamily="2" charset="0"/>
                </a:rPr>
                <a:t>recognised</a:t>
              </a:r>
              <a:r>
                <a:rPr lang="en-US" sz="1400" dirty="0">
                  <a:latin typeface="Roboto" panose="02000000000000000000" pitchFamily="2" charset="0"/>
                  <a:ea typeface="Roboto" panose="02000000000000000000" pitchFamily="2" charset="0"/>
                </a:rPr>
                <a:t> term for English language teaching globally.  Therefore, we use the term ‘ESL’ in the names of our resources to make them easy to find but they are suitable for any student learning to speak English. </a:t>
              </a:r>
            </a:p>
          </p:txBody>
        </p:sp>
      </p:grpSp>
      <p:sp>
        <p:nvSpPr>
          <p:cNvPr id="15" name="Rectangle 14">
            <a:extLst>
              <a:ext uri="{FF2B5EF4-FFF2-40B4-BE49-F238E27FC236}">
                <a16:creationId xmlns:a16="http://schemas.microsoft.com/office/drawing/2014/main" id="{90617676-7133-135C-607B-1A072206DDEC}"/>
              </a:ext>
            </a:extLst>
          </p:cNvPr>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latin typeface="Roboto" panose="02000000000000000000" pitchFamily="2" charset="0"/>
            </a:endParaRPr>
          </a:p>
        </p:txBody>
      </p:sp>
      <p:sp>
        <p:nvSpPr>
          <p:cNvPr id="16" name="TextBox 15">
            <a:extLst>
              <a:ext uri="{FF2B5EF4-FFF2-40B4-BE49-F238E27FC236}">
                <a16:creationId xmlns:a16="http://schemas.microsoft.com/office/drawing/2014/main" id="{A8DE0A1F-4016-0470-2A9C-96A948C818D3}"/>
              </a:ext>
            </a:extLst>
          </p:cNvPr>
          <p:cNvSpPr txBox="1"/>
          <p:nvPr/>
        </p:nvSpPr>
        <p:spPr>
          <a:xfrm>
            <a:off x="755650" y="668014"/>
            <a:ext cx="7632700" cy="523220"/>
          </a:xfrm>
          <a:prstGeom prst="rect">
            <a:avLst/>
          </a:prstGeom>
          <a:noFill/>
        </p:spPr>
        <p:txBody>
          <a:bodyPr wrap="square">
            <a:spAutoFit/>
          </a:bodyPr>
          <a:lstStyle/>
          <a:p>
            <a:pPr lvl="0" algn="ctr"/>
            <a:r>
              <a:rPr lang="en-US" sz="2800" b="1" dirty="0">
                <a:solidFill>
                  <a:srgbClr val="25B7BC"/>
                </a:solidFill>
                <a:latin typeface="Roboto" panose="02000000000000000000" pitchFamily="2" charset="0"/>
                <a:ea typeface="Roboto" panose="02000000000000000000" pitchFamily="2" charset="0"/>
              </a:rPr>
              <a:t>Disclaimer</a:t>
            </a:r>
            <a:endParaRPr lang="en-GB" sz="2800" b="1" dirty="0">
              <a:solidFill>
                <a:srgbClr val="25B7BC"/>
              </a:solidFill>
              <a:latin typeface="Roboto" panose="02000000000000000000" pitchFamily="2" charset="0"/>
            </a:endParaRPr>
          </a:p>
        </p:txBody>
      </p:sp>
      <p:sp>
        <p:nvSpPr>
          <p:cNvPr id="2" name="Title 2">
            <a:extLst>
              <a:ext uri="{FF2B5EF4-FFF2-40B4-BE49-F238E27FC236}">
                <a16:creationId xmlns:a16="http://schemas.microsoft.com/office/drawing/2014/main" id="{AC3F3180-0218-7534-9B29-1164F291F4EF}"/>
              </a:ext>
            </a:extLst>
          </p:cNvPr>
          <p:cNvSpPr>
            <a:spLocks/>
          </p:cNvSpPr>
          <p:nvPr/>
        </p:nvSpPr>
        <p:spPr bwMode="auto">
          <a:xfrm>
            <a:off x="461962" y="6348601"/>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90000"/>
              </a:lnSpc>
            </a:pPr>
            <a:r>
              <a:rPr lang="en-GB" altLang="en-US" sz="1000" dirty="0">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Tree>
    <p:extLst>
      <p:ext uri="{BB962C8B-B14F-4D97-AF65-F5344CB8AC3E}">
        <p14:creationId xmlns:p14="http://schemas.microsoft.com/office/powerpoint/2010/main" val="906731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a:extLst>
              <a:ext uri="{FF2B5EF4-FFF2-40B4-BE49-F238E27FC236}">
                <a16:creationId xmlns:a16="http://schemas.microsoft.com/office/drawing/2014/main" id="{4CBA9B03-401D-CAF4-0D0A-AC7EB56D60FB}"/>
              </a:ext>
            </a:extLst>
          </p:cNvPr>
          <p:cNvSpPr/>
          <p:nvPr/>
        </p:nvSpPr>
        <p:spPr>
          <a:xfrm>
            <a:off x="1063560" y="1403953"/>
            <a:ext cx="7128718" cy="1107996"/>
          </a:xfrm>
          <a:prstGeom prst="rect">
            <a:avLst/>
          </a:prstGeom>
        </p:spPr>
        <p:txBody>
          <a:bodyPr wrap="square" lIns="0" tIns="0" rIns="0" bIns="0">
            <a:spAutoFit/>
          </a:bodyPr>
          <a:lstStyle/>
          <a:p>
            <a:pPr lvl="0"/>
            <a:r>
              <a:rPr lang="en-US" dirty="0">
                <a:latin typeface="Roboto" panose="02000000000000000000" pitchFamily="2" charset="0"/>
              </a:rPr>
              <a:t>Most superlative adjectives require an ‘</a:t>
            </a:r>
            <a:r>
              <a:rPr lang="en-US" dirty="0" err="1">
                <a:latin typeface="Roboto" panose="02000000000000000000" pitchFamily="2" charset="0"/>
              </a:rPr>
              <a:t>est</a:t>
            </a:r>
            <a:r>
              <a:rPr lang="en-US" dirty="0">
                <a:latin typeface="Roboto" panose="02000000000000000000" pitchFamily="2" charset="0"/>
              </a:rPr>
              <a:t>’ at the end. But longer adjectives do not. Any adjective with three or more syllables, and some with two syllables, becomes a comparative adjective by adding ‘most’ in front.</a:t>
            </a:r>
            <a:endParaRPr lang="en-US" dirty="0">
              <a:solidFill>
                <a:srgbClr val="FF0000"/>
              </a:solidFill>
              <a:latin typeface="Roboto" panose="02000000000000000000" pitchFamily="2" charset="0"/>
            </a:endParaRPr>
          </a:p>
        </p:txBody>
      </p:sp>
      <p:sp>
        <p:nvSpPr>
          <p:cNvPr id="6" name="Title">
            <a:extLst>
              <a:ext uri="{FF2B5EF4-FFF2-40B4-BE49-F238E27FC236}">
                <a16:creationId xmlns:a16="http://schemas.microsoft.com/office/drawing/2014/main" id="{7C9708CC-4F91-09DA-E91C-BC647222093B}"/>
              </a:ext>
            </a:extLst>
          </p:cNvPr>
          <p:cNvSpPr txBox="1">
            <a:spLocks/>
          </p:cNvSpPr>
          <p:nvPr/>
        </p:nvSpPr>
        <p:spPr>
          <a:xfrm>
            <a:off x="457198" y="626065"/>
            <a:ext cx="8220075" cy="67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US" dirty="0">
                <a:effectLst>
                  <a:outerShdw dist="50800" dir="3600000" algn="ctr" rotWithShape="0">
                    <a:srgbClr val="25B7BC"/>
                  </a:outerShdw>
                </a:effectLst>
                <a:latin typeface="Roboto" panose="02000000000000000000" pitchFamily="2" charset="0"/>
              </a:rPr>
              <a:t>Longer Superlative Adjectives</a:t>
            </a:r>
            <a:endParaRPr lang="en-GB" dirty="0">
              <a:effectLst>
                <a:outerShdw dist="50800" dir="3600000" algn="ctr" rotWithShape="0">
                  <a:srgbClr val="25B7BC"/>
                </a:outerShdw>
              </a:effectLst>
              <a:latin typeface="Roboto" panose="02000000000000000000" pitchFamily="2" charset="0"/>
            </a:endParaRPr>
          </a:p>
        </p:txBody>
      </p:sp>
      <p:sp>
        <p:nvSpPr>
          <p:cNvPr id="3" name="Text">
            <a:extLst>
              <a:ext uri="{FF2B5EF4-FFF2-40B4-BE49-F238E27FC236}">
                <a16:creationId xmlns:a16="http://schemas.microsoft.com/office/drawing/2014/main" id="{463A6342-72ED-1A66-88D4-A2CB16BEE372}"/>
              </a:ext>
            </a:extLst>
          </p:cNvPr>
          <p:cNvSpPr/>
          <p:nvPr/>
        </p:nvSpPr>
        <p:spPr>
          <a:xfrm>
            <a:off x="1063560" y="2686132"/>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Interesting</a:t>
            </a:r>
            <a:endParaRPr lang="en-US" b="1" dirty="0">
              <a:solidFill>
                <a:srgbClr val="689429"/>
              </a:solidFill>
              <a:latin typeface="Roboto" panose="02000000000000000000" pitchFamily="2" charset="0"/>
            </a:endParaRPr>
          </a:p>
        </p:txBody>
      </p:sp>
      <p:sp>
        <p:nvSpPr>
          <p:cNvPr id="4" name="Text">
            <a:extLst>
              <a:ext uri="{FF2B5EF4-FFF2-40B4-BE49-F238E27FC236}">
                <a16:creationId xmlns:a16="http://schemas.microsoft.com/office/drawing/2014/main" id="{F23A0107-C9FB-B9F0-A0EF-9D554A2AB984}"/>
              </a:ext>
            </a:extLst>
          </p:cNvPr>
          <p:cNvSpPr/>
          <p:nvPr/>
        </p:nvSpPr>
        <p:spPr>
          <a:xfrm>
            <a:off x="1063559" y="2686132"/>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Interesting</a:t>
            </a:r>
            <a:r>
              <a:rPr lang="en-US" dirty="0">
                <a:latin typeface="Roboto" panose="02000000000000000000" pitchFamily="2" charset="0"/>
              </a:rPr>
              <a:t> becomes</a:t>
            </a:r>
            <a:endParaRPr lang="en-US" b="1" dirty="0">
              <a:solidFill>
                <a:srgbClr val="689429"/>
              </a:solidFill>
              <a:latin typeface="Roboto" panose="02000000000000000000" pitchFamily="2" charset="0"/>
            </a:endParaRPr>
          </a:p>
        </p:txBody>
      </p:sp>
      <p:sp>
        <p:nvSpPr>
          <p:cNvPr id="5" name="Text">
            <a:extLst>
              <a:ext uri="{FF2B5EF4-FFF2-40B4-BE49-F238E27FC236}">
                <a16:creationId xmlns:a16="http://schemas.microsoft.com/office/drawing/2014/main" id="{42253017-080B-2D82-1C06-B77CFFAE6ADC}"/>
              </a:ext>
            </a:extLst>
          </p:cNvPr>
          <p:cNvSpPr/>
          <p:nvPr/>
        </p:nvSpPr>
        <p:spPr>
          <a:xfrm>
            <a:off x="1063558" y="2686132"/>
            <a:ext cx="4814727" cy="276999"/>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Interesting</a:t>
            </a:r>
            <a:r>
              <a:rPr lang="en-US" dirty="0">
                <a:latin typeface="Roboto" panose="02000000000000000000" pitchFamily="2" charset="0"/>
              </a:rPr>
              <a:t> becomes </a:t>
            </a:r>
            <a:r>
              <a:rPr lang="en-US" b="1" dirty="0">
                <a:latin typeface="Roboto" panose="02000000000000000000" pitchFamily="2" charset="0"/>
              </a:rPr>
              <a:t>the</a:t>
            </a:r>
            <a:r>
              <a:rPr lang="en-US" dirty="0">
                <a:latin typeface="Roboto" panose="02000000000000000000" pitchFamily="2" charset="0"/>
              </a:rPr>
              <a:t> </a:t>
            </a:r>
            <a:r>
              <a:rPr lang="en-US" b="1" dirty="0">
                <a:solidFill>
                  <a:srgbClr val="689429"/>
                </a:solidFill>
                <a:latin typeface="Roboto" panose="02000000000000000000" pitchFamily="2" charset="0"/>
              </a:rPr>
              <a:t>most</a:t>
            </a:r>
            <a:r>
              <a:rPr lang="en-US" b="1" dirty="0">
                <a:latin typeface="Roboto" panose="02000000000000000000" pitchFamily="2" charset="0"/>
              </a:rPr>
              <a:t> interesting</a:t>
            </a:r>
            <a:endParaRPr lang="en-US" b="1" dirty="0">
              <a:solidFill>
                <a:srgbClr val="689429"/>
              </a:solidFill>
              <a:latin typeface="Roboto" panose="02000000000000000000" pitchFamily="2" charset="0"/>
            </a:endParaRPr>
          </a:p>
        </p:txBody>
      </p:sp>
      <p:sp>
        <p:nvSpPr>
          <p:cNvPr id="17" name="Text">
            <a:extLst>
              <a:ext uri="{FF2B5EF4-FFF2-40B4-BE49-F238E27FC236}">
                <a16:creationId xmlns:a16="http://schemas.microsoft.com/office/drawing/2014/main" id="{4631A7D1-6324-0A28-6823-5BB721B3D5A2}"/>
              </a:ext>
            </a:extLst>
          </p:cNvPr>
          <p:cNvSpPr/>
          <p:nvPr/>
        </p:nvSpPr>
        <p:spPr>
          <a:xfrm>
            <a:off x="1063560" y="3135963"/>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Dangerous</a:t>
            </a:r>
            <a:endParaRPr lang="en-US" b="1" dirty="0">
              <a:solidFill>
                <a:srgbClr val="689429"/>
              </a:solidFill>
              <a:latin typeface="Roboto" panose="02000000000000000000" pitchFamily="2" charset="0"/>
            </a:endParaRPr>
          </a:p>
        </p:txBody>
      </p:sp>
      <p:sp>
        <p:nvSpPr>
          <p:cNvPr id="23" name="Text">
            <a:extLst>
              <a:ext uri="{FF2B5EF4-FFF2-40B4-BE49-F238E27FC236}">
                <a16:creationId xmlns:a16="http://schemas.microsoft.com/office/drawing/2014/main" id="{78FF7405-C555-4AE2-B3AD-887C647B14FE}"/>
              </a:ext>
            </a:extLst>
          </p:cNvPr>
          <p:cNvSpPr/>
          <p:nvPr/>
        </p:nvSpPr>
        <p:spPr>
          <a:xfrm>
            <a:off x="1063559" y="3135963"/>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Dangerous</a:t>
            </a:r>
            <a:r>
              <a:rPr lang="en-US" dirty="0">
                <a:latin typeface="Roboto" panose="02000000000000000000" pitchFamily="2" charset="0"/>
              </a:rPr>
              <a:t> becomes</a:t>
            </a:r>
            <a:endParaRPr lang="en-US" b="1" dirty="0">
              <a:solidFill>
                <a:srgbClr val="689429"/>
              </a:solidFill>
              <a:latin typeface="Roboto" panose="02000000000000000000" pitchFamily="2" charset="0"/>
            </a:endParaRPr>
          </a:p>
        </p:txBody>
      </p:sp>
      <p:sp>
        <p:nvSpPr>
          <p:cNvPr id="24" name="Text">
            <a:extLst>
              <a:ext uri="{FF2B5EF4-FFF2-40B4-BE49-F238E27FC236}">
                <a16:creationId xmlns:a16="http://schemas.microsoft.com/office/drawing/2014/main" id="{F90B884E-8108-3BC0-A332-31FDB81B6112}"/>
              </a:ext>
            </a:extLst>
          </p:cNvPr>
          <p:cNvSpPr/>
          <p:nvPr/>
        </p:nvSpPr>
        <p:spPr>
          <a:xfrm>
            <a:off x="1063559" y="3135963"/>
            <a:ext cx="4814726" cy="276999"/>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Dangerous</a:t>
            </a:r>
            <a:r>
              <a:rPr lang="en-US" dirty="0">
                <a:latin typeface="Roboto" panose="02000000000000000000" pitchFamily="2" charset="0"/>
              </a:rPr>
              <a:t> becomes </a:t>
            </a:r>
            <a:r>
              <a:rPr lang="en-US" b="1" dirty="0">
                <a:latin typeface="Roboto" panose="02000000000000000000" pitchFamily="2" charset="0"/>
              </a:rPr>
              <a:t>the</a:t>
            </a:r>
            <a:r>
              <a:rPr lang="en-US" dirty="0">
                <a:latin typeface="Roboto" panose="02000000000000000000" pitchFamily="2" charset="0"/>
              </a:rPr>
              <a:t> </a:t>
            </a:r>
            <a:r>
              <a:rPr lang="en-US" b="1" dirty="0">
                <a:solidFill>
                  <a:srgbClr val="689429"/>
                </a:solidFill>
                <a:latin typeface="Roboto" panose="02000000000000000000" pitchFamily="2" charset="0"/>
              </a:rPr>
              <a:t>most</a:t>
            </a:r>
            <a:r>
              <a:rPr lang="en-US" b="1" dirty="0">
                <a:latin typeface="Roboto" panose="02000000000000000000" pitchFamily="2" charset="0"/>
              </a:rPr>
              <a:t> dangerous</a:t>
            </a:r>
            <a:endParaRPr lang="en-US" b="1" dirty="0">
              <a:solidFill>
                <a:srgbClr val="689429"/>
              </a:solidFill>
              <a:latin typeface="Roboto" panose="02000000000000000000" pitchFamily="2" charset="0"/>
            </a:endParaRPr>
          </a:p>
        </p:txBody>
      </p:sp>
      <p:sp>
        <p:nvSpPr>
          <p:cNvPr id="25" name="Text">
            <a:extLst>
              <a:ext uri="{FF2B5EF4-FFF2-40B4-BE49-F238E27FC236}">
                <a16:creationId xmlns:a16="http://schemas.microsoft.com/office/drawing/2014/main" id="{004657EB-30DA-0CB7-63D1-015AD4C02EC7}"/>
              </a:ext>
            </a:extLst>
          </p:cNvPr>
          <p:cNvSpPr/>
          <p:nvPr/>
        </p:nvSpPr>
        <p:spPr>
          <a:xfrm>
            <a:off x="1063560" y="3578290"/>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Terrified</a:t>
            </a:r>
            <a:endParaRPr lang="en-US" b="1" dirty="0">
              <a:solidFill>
                <a:srgbClr val="689429"/>
              </a:solidFill>
              <a:latin typeface="Roboto" panose="02000000000000000000" pitchFamily="2" charset="0"/>
            </a:endParaRPr>
          </a:p>
        </p:txBody>
      </p:sp>
      <p:sp>
        <p:nvSpPr>
          <p:cNvPr id="26" name="Text">
            <a:extLst>
              <a:ext uri="{FF2B5EF4-FFF2-40B4-BE49-F238E27FC236}">
                <a16:creationId xmlns:a16="http://schemas.microsoft.com/office/drawing/2014/main" id="{24621AFF-4566-8C18-57EB-614C25477B18}"/>
              </a:ext>
            </a:extLst>
          </p:cNvPr>
          <p:cNvSpPr/>
          <p:nvPr/>
        </p:nvSpPr>
        <p:spPr>
          <a:xfrm>
            <a:off x="1063559" y="3578290"/>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Terrified</a:t>
            </a:r>
            <a:r>
              <a:rPr lang="en-US" dirty="0">
                <a:latin typeface="Roboto" panose="02000000000000000000" pitchFamily="2" charset="0"/>
              </a:rPr>
              <a:t> becomes…</a:t>
            </a:r>
            <a:endParaRPr lang="en-US" b="1" dirty="0">
              <a:solidFill>
                <a:srgbClr val="689429"/>
              </a:solidFill>
              <a:latin typeface="Roboto" panose="02000000000000000000" pitchFamily="2" charset="0"/>
            </a:endParaRPr>
          </a:p>
        </p:txBody>
      </p:sp>
      <p:sp>
        <p:nvSpPr>
          <p:cNvPr id="28" name="Text">
            <a:extLst>
              <a:ext uri="{FF2B5EF4-FFF2-40B4-BE49-F238E27FC236}">
                <a16:creationId xmlns:a16="http://schemas.microsoft.com/office/drawing/2014/main" id="{DCD4C8AF-953B-A76C-EF55-E13BB7520FA7}"/>
              </a:ext>
            </a:extLst>
          </p:cNvPr>
          <p:cNvSpPr/>
          <p:nvPr/>
        </p:nvSpPr>
        <p:spPr>
          <a:xfrm>
            <a:off x="1063559" y="4168416"/>
            <a:ext cx="4814727" cy="553998"/>
          </a:xfrm>
          <a:prstGeom prst="rect">
            <a:avLst/>
          </a:prstGeom>
        </p:spPr>
        <p:txBody>
          <a:bodyPr wrap="square" lIns="0" tIns="0" rIns="0" bIns="0">
            <a:spAutoFit/>
          </a:bodyPr>
          <a:lstStyle/>
          <a:p>
            <a:pPr lvl="0"/>
            <a:r>
              <a:rPr lang="en-US" dirty="0">
                <a:solidFill>
                  <a:schemeClr val="dk1"/>
                </a:solidFill>
                <a:latin typeface="Roboto" panose="02000000000000000000" pitchFamily="2" charset="0"/>
              </a:rPr>
              <a:t>With these comparative adjectives, we can use ‘the least’ too, like in this example:</a:t>
            </a:r>
          </a:p>
        </p:txBody>
      </p:sp>
      <p:sp>
        <p:nvSpPr>
          <p:cNvPr id="31" name="Text">
            <a:extLst>
              <a:ext uri="{FF2B5EF4-FFF2-40B4-BE49-F238E27FC236}">
                <a16:creationId xmlns:a16="http://schemas.microsoft.com/office/drawing/2014/main" id="{2CAF3991-55B3-2E1A-D28E-7A601B8AE30F}"/>
              </a:ext>
            </a:extLst>
          </p:cNvPr>
          <p:cNvSpPr/>
          <p:nvPr/>
        </p:nvSpPr>
        <p:spPr>
          <a:xfrm>
            <a:off x="1063558" y="4929578"/>
            <a:ext cx="4170914" cy="276999"/>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dirty="0">
                <a:latin typeface="Roboto" panose="02000000000000000000" pitchFamily="2" charset="0"/>
              </a:rPr>
              <a:t>Salad is the </a:t>
            </a:r>
            <a:r>
              <a:rPr lang="en-US" b="1" dirty="0">
                <a:solidFill>
                  <a:srgbClr val="689429"/>
                </a:solidFill>
                <a:latin typeface="Roboto" panose="02000000000000000000" pitchFamily="2" charset="0"/>
              </a:rPr>
              <a:t>least</a:t>
            </a:r>
            <a:r>
              <a:rPr lang="en-US" b="1" dirty="0">
                <a:latin typeface="Roboto" panose="02000000000000000000" pitchFamily="2" charset="0"/>
              </a:rPr>
              <a:t> </a:t>
            </a:r>
            <a:r>
              <a:rPr lang="en-US" dirty="0">
                <a:latin typeface="Roboto" panose="02000000000000000000" pitchFamily="2" charset="0"/>
              </a:rPr>
              <a:t>delicious meal.</a:t>
            </a:r>
            <a:endParaRPr lang="en-US" dirty="0">
              <a:solidFill>
                <a:srgbClr val="689429"/>
              </a:solidFill>
              <a:latin typeface="Roboto" panose="02000000000000000000" pitchFamily="2" charset="0"/>
            </a:endParaRPr>
          </a:p>
        </p:txBody>
      </p:sp>
      <p:pic>
        <p:nvPicPr>
          <p:cNvPr id="33" name="Picture 32">
            <a:extLst>
              <a:ext uri="{FF2B5EF4-FFF2-40B4-BE49-F238E27FC236}">
                <a16:creationId xmlns:a16="http://schemas.microsoft.com/office/drawing/2014/main" id="{00B2FDF6-754A-25E1-3D60-996590CFEB0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589065" y="4251350"/>
            <a:ext cx="3340301" cy="2458145"/>
          </a:xfrm>
          <a:prstGeom prst="rect">
            <a:avLst/>
          </a:prstGeom>
        </p:spPr>
      </p:pic>
    </p:spTree>
    <p:extLst>
      <p:ext uri="{BB962C8B-B14F-4D97-AF65-F5344CB8AC3E}">
        <p14:creationId xmlns:p14="http://schemas.microsoft.com/office/powerpoint/2010/main" val="428247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17" grpId="0" animBg="1"/>
      <p:bldP spid="23" grpId="0" animBg="1"/>
      <p:bldP spid="24" grpId="0" animBg="1"/>
      <p:bldP spid="25" grpId="0" animBg="1"/>
      <p:bldP spid="26" grpId="0" animBg="1"/>
      <p:bldP spid="28" grpId="0"/>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a:extLst>
              <a:ext uri="{FF2B5EF4-FFF2-40B4-BE49-F238E27FC236}">
                <a16:creationId xmlns:a16="http://schemas.microsoft.com/office/drawing/2014/main" id="{4CBA9B03-401D-CAF4-0D0A-AC7EB56D60FB}"/>
              </a:ext>
            </a:extLst>
          </p:cNvPr>
          <p:cNvSpPr/>
          <p:nvPr/>
        </p:nvSpPr>
        <p:spPr>
          <a:xfrm>
            <a:off x="1063560" y="833049"/>
            <a:ext cx="7128718" cy="553998"/>
          </a:xfrm>
          <a:prstGeom prst="rect">
            <a:avLst/>
          </a:prstGeom>
        </p:spPr>
        <p:txBody>
          <a:bodyPr wrap="square" lIns="0" tIns="0" rIns="0" bIns="0">
            <a:spAutoFit/>
          </a:bodyPr>
          <a:lstStyle/>
          <a:p>
            <a:pPr lvl="0"/>
            <a:r>
              <a:rPr lang="en-US" dirty="0">
                <a:latin typeface="Roboto" panose="02000000000000000000" pitchFamily="2" charset="0"/>
              </a:rPr>
              <a:t>Look at the adjectives below. With a partner or by yourself, see if you can remember how to make them superlative adjectives. </a:t>
            </a:r>
          </a:p>
        </p:txBody>
      </p:sp>
      <p:sp>
        <p:nvSpPr>
          <p:cNvPr id="11" name="TextBox 16">
            <a:extLst>
              <a:ext uri="{FF2B5EF4-FFF2-40B4-BE49-F238E27FC236}">
                <a16:creationId xmlns:a16="http://schemas.microsoft.com/office/drawing/2014/main" id="{2FA96E6D-1FA3-2FFB-EE35-FAFD1020101B}"/>
              </a:ext>
            </a:extLst>
          </p:cNvPr>
          <p:cNvSpPr txBox="1"/>
          <p:nvPr/>
        </p:nvSpPr>
        <p:spPr>
          <a:xfrm>
            <a:off x="789993" y="1871032"/>
            <a:ext cx="1431056"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Dry</a:t>
            </a:r>
          </a:p>
        </p:txBody>
      </p:sp>
      <p:sp>
        <p:nvSpPr>
          <p:cNvPr id="12" name="TextBox 16">
            <a:extLst>
              <a:ext uri="{FF2B5EF4-FFF2-40B4-BE49-F238E27FC236}">
                <a16:creationId xmlns:a16="http://schemas.microsoft.com/office/drawing/2014/main" id="{ACE10BFE-CDDC-8816-DB3A-E876F967F26E}"/>
              </a:ext>
            </a:extLst>
          </p:cNvPr>
          <p:cNvSpPr txBox="1"/>
          <p:nvPr/>
        </p:nvSpPr>
        <p:spPr>
          <a:xfrm>
            <a:off x="2630657" y="1883084"/>
            <a:ext cx="1894690"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The driest</a:t>
            </a:r>
          </a:p>
        </p:txBody>
      </p:sp>
      <p:sp>
        <p:nvSpPr>
          <p:cNvPr id="13" name="Arrow: Right 12">
            <a:extLst>
              <a:ext uri="{FF2B5EF4-FFF2-40B4-BE49-F238E27FC236}">
                <a16:creationId xmlns:a16="http://schemas.microsoft.com/office/drawing/2014/main" id="{CACA49E9-FBD4-F341-B686-7199EAC64A1A}"/>
              </a:ext>
            </a:extLst>
          </p:cNvPr>
          <p:cNvSpPr/>
          <p:nvPr/>
        </p:nvSpPr>
        <p:spPr>
          <a:xfrm>
            <a:off x="2271854" y="1922880"/>
            <a:ext cx="307998" cy="289741"/>
          </a:xfrm>
          <a:prstGeom prst="rightArrow">
            <a:avLst/>
          </a:prstGeom>
          <a:solidFill>
            <a:srgbClr val="85B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
        <p:nvSpPr>
          <p:cNvPr id="17" name="Reveal">
            <a:extLst>
              <a:ext uri="{FF2B5EF4-FFF2-40B4-BE49-F238E27FC236}">
                <a16:creationId xmlns:a16="http://schemas.microsoft.com/office/drawing/2014/main" id="{2E129524-B70D-B22B-2252-741A2F11E4B3}"/>
              </a:ext>
            </a:extLst>
          </p:cNvPr>
          <p:cNvSpPr txBox="1"/>
          <p:nvPr/>
        </p:nvSpPr>
        <p:spPr>
          <a:xfrm>
            <a:off x="2630656" y="1872692"/>
            <a:ext cx="1894691"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Click to reveal</a:t>
            </a:r>
          </a:p>
        </p:txBody>
      </p:sp>
      <p:sp>
        <p:nvSpPr>
          <p:cNvPr id="18" name="TextBox 16">
            <a:extLst>
              <a:ext uri="{FF2B5EF4-FFF2-40B4-BE49-F238E27FC236}">
                <a16:creationId xmlns:a16="http://schemas.microsoft.com/office/drawing/2014/main" id="{64001BC0-1FCC-FF0B-C389-9D9C4972010F}"/>
              </a:ext>
            </a:extLst>
          </p:cNvPr>
          <p:cNvSpPr txBox="1"/>
          <p:nvPr/>
        </p:nvSpPr>
        <p:spPr>
          <a:xfrm>
            <a:off x="4733603" y="1883084"/>
            <a:ext cx="1316106"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Happy</a:t>
            </a:r>
          </a:p>
        </p:txBody>
      </p:sp>
      <p:sp>
        <p:nvSpPr>
          <p:cNvPr id="19" name="TextBox 16">
            <a:extLst>
              <a:ext uri="{FF2B5EF4-FFF2-40B4-BE49-F238E27FC236}">
                <a16:creationId xmlns:a16="http://schemas.microsoft.com/office/drawing/2014/main" id="{EB281F8C-B46E-A82B-4FFC-5F7E29C31CF5}"/>
              </a:ext>
            </a:extLst>
          </p:cNvPr>
          <p:cNvSpPr txBox="1"/>
          <p:nvPr/>
        </p:nvSpPr>
        <p:spPr>
          <a:xfrm>
            <a:off x="6459317" y="1895136"/>
            <a:ext cx="1894690"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The happiest</a:t>
            </a:r>
          </a:p>
        </p:txBody>
      </p:sp>
      <p:sp>
        <p:nvSpPr>
          <p:cNvPr id="20" name="Arrow: Right 19">
            <a:extLst>
              <a:ext uri="{FF2B5EF4-FFF2-40B4-BE49-F238E27FC236}">
                <a16:creationId xmlns:a16="http://schemas.microsoft.com/office/drawing/2014/main" id="{85697C8D-EFDB-E473-ADAD-395108C35225}"/>
              </a:ext>
            </a:extLst>
          </p:cNvPr>
          <p:cNvSpPr/>
          <p:nvPr/>
        </p:nvSpPr>
        <p:spPr>
          <a:xfrm>
            <a:off x="6100514" y="1934932"/>
            <a:ext cx="307998" cy="289741"/>
          </a:xfrm>
          <a:prstGeom prst="rightArrow">
            <a:avLst/>
          </a:prstGeom>
          <a:solidFill>
            <a:srgbClr val="85B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
        <p:nvSpPr>
          <p:cNvPr id="21" name="Reveal">
            <a:extLst>
              <a:ext uri="{FF2B5EF4-FFF2-40B4-BE49-F238E27FC236}">
                <a16:creationId xmlns:a16="http://schemas.microsoft.com/office/drawing/2014/main" id="{8077A360-46BE-91E9-6AF6-C8EC91DBEB17}"/>
              </a:ext>
            </a:extLst>
          </p:cNvPr>
          <p:cNvSpPr txBox="1"/>
          <p:nvPr/>
        </p:nvSpPr>
        <p:spPr>
          <a:xfrm>
            <a:off x="6459316" y="1884744"/>
            <a:ext cx="1894691"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Click to reveal</a:t>
            </a:r>
          </a:p>
        </p:txBody>
      </p:sp>
      <p:sp>
        <p:nvSpPr>
          <p:cNvPr id="30" name="TextBox 16">
            <a:extLst>
              <a:ext uri="{FF2B5EF4-FFF2-40B4-BE49-F238E27FC236}">
                <a16:creationId xmlns:a16="http://schemas.microsoft.com/office/drawing/2014/main" id="{93477107-0631-BFDC-F130-478BDBBC0816}"/>
              </a:ext>
            </a:extLst>
          </p:cNvPr>
          <p:cNvSpPr txBox="1"/>
          <p:nvPr/>
        </p:nvSpPr>
        <p:spPr>
          <a:xfrm>
            <a:off x="789993" y="2354048"/>
            <a:ext cx="1431056"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Large</a:t>
            </a:r>
          </a:p>
        </p:txBody>
      </p:sp>
      <p:sp>
        <p:nvSpPr>
          <p:cNvPr id="31" name="TextBox 16">
            <a:extLst>
              <a:ext uri="{FF2B5EF4-FFF2-40B4-BE49-F238E27FC236}">
                <a16:creationId xmlns:a16="http://schemas.microsoft.com/office/drawing/2014/main" id="{43ED789A-426D-9675-0AE4-909ABDF55FDE}"/>
              </a:ext>
            </a:extLst>
          </p:cNvPr>
          <p:cNvSpPr txBox="1"/>
          <p:nvPr/>
        </p:nvSpPr>
        <p:spPr>
          <a:xfrm>
            <a:off x="2630657" y="2378152"/>
            <a:ext cx="1894690"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The largest</a:t>
            </a:r>
          </a:p>
        </p:txBody>
      </p:sp>
      <p:sp>
        <p:nvSpPr>
          <p:cNvPr id="32" name="Arrow: Right 31">
            <a:extLst>
              <a:ext uri="{FF2B5EF4-FFF2-40B4-BE49-F238E27FC236}">
                <a16:creationId xmlns:a16="http://schemas.microsoft.com/office/drawing/2014/main" id="{B22DCA1A-EA84-0FE8-CFFA-8ED4FB7C7CBB}"/>
              </a:ext>
            </a:extLst>
          </p:cNvPr>
          <p:cNvSpPr/>
          <p:nvPr/>
        </p:nvSpPr>
        <p:spPr>
          <a:xfrm>
            <a:off x="2271854" y="2405896"/>
            <a:ext cx="307998" cy="289741"/>
          </a:xfrm>
          <a:prstGeom prst="rightArrow">
            <a:avLst/>
          </a:prstGeom>
          <a:solidFill>
            <a:srgbClr val="85B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
        <p:nvSpPr>
          <p:cNvPr id="33" name="Reveal">
            <a:extLst>
              <a:ext uri="{FF2B5EF4-FFF2-40B4-BE49-F238E27FC236}">
                <a16:creationId xmlns:a16="http://schemas.microsoft.com/office/drawing/2014/main" id="{80B1EB46-DBD6-0A15-CD56-EAF56BF95BFB}"/>
              </a:ext>
            </a:extLst>
          </p:cNvPr>
          <p:cNvSpPr txBox="1"/>
          <p:nvPr/>
        </p:nvSpPr>
        <p:spPr>
          <a:xfrm>
            <a:off x="2630656" y="2367760"/>
            <a:ext cx="1894691"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Click to reveal</a:t>
            </a:r>
          </a:p>
        </p:txBody>
      </p:sp>
      <p:sp>
        <p:nvSpPr>
          <p:cNvPr id="34" name="TextBox 16">
            <a:extLst>
              <a:ext uri="{FF2B5EF4-FFF2-40B4-BE49-F238E27FC236}">
                <a16:creationId xmlns:a16="http://schemas.microsoft.com/office/drawing/2014/main" id="{E1C7337F-82F3-8E4D-3B63-990D3D2963BE}"/>
              </a:ext>
            </a:extLst>
          </p:cNvPr>
          <p:cNvSpPr txBox="1"/>
          <p:nvPr/>
        </p:nvSpPr>
        <p:spPr>
          <a:xfrm>
            <a:off x="4733603" y="2375431"/>
            <a:ext cx="1316106"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Bad</a:t>
            </a:r>
          </a:p>
        </p:txBody>
      </p:sp>
      <p:sp>
        <p:nvSpPr>
          <p:cNvPr id="35" name="TextBox 16">
            <a:extLst>
              <a:ext uri="{FF2B5EF4-FFF2-40B4-BE49-F238E27FC236}">
                <a16:creationId xmlns:a16="http://schemas.microsoft.com/office/drawing/2014/main" id="{7AAEE5C8-20C4-46C0-675F-E70248E4FB1F}"/>
              </a:ext>
            </a:extLst>
          </p:cNvPr>
          <p:cNvSpPr txBox="1"/>
          <p:nvPr/>
        </p:nvSpPr>
        <p:spPr>
          <a:xfrm>
            <a:off x="6459317" y="2387483"/>
            <a:ext cx="1894690"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The worst</a:t>
            </a:r>
          </a:p>
        </p:txBody>
      </p:sp>
      <p:sp>
        <p:nvSpPr>
          <p:cNvPr id="36" name="Arrow: Right 35">
            <a:extLst>
              <a:ext uri="{FF2B5EF4-FFF2-40B4-BE49-F238E27FC236}">
                <a16:creationId xmlns:a16="http://schemas.microsoft.com/office/drawing/2014/main" id="{4CC0C72A-24C9-3C1C-9EC9-B376442D5023}"/>
              </a:ext>
            </a:extLst>
          </p:cNvPr>
          <p:cNvSpPr/>
          <p:nvPr/>
        </p:nvSpPr>
        <p:spPr>
          <a:xfrm>
            <a:off x="6100514" y="2427279"/>
            <a:ext cx="307998" cy="289741"/>
          </a:xfrm>
          <a:prstGeom prst="rightArrow">
            <a:avLst/>
          </a:prstGeom>
          <a:solidFill>
            <a:srgbClr val="85B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
        <p:nvSpPr>
          <p:cNvPr id="37" name="Reveal">
            <a:extLst>
              <a:ext uri="{FF2B5EF4-FFF2-40B4-BE49-F238E27FC236}">
                <a16:creationId xmlns:a16="http://schemas.microsoft.com/office/drawing/2014/main" id="{856384EC-F0C2-4747-C312-B7139DE857D1}"/>
              </a:ext>
            </a:extLst>
          </p:cNvPr>
          <p:cNvSpPr txBox="1"/>
          <p:nvPr/>
        </p:nvSpPr>
        <p:spPr>
          <a:xfrm>
            <a:off x="6459316" y="2377091"/>
            <a:ext cx="1894691"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Click to reveal</a:t>
            </a:r>
          </a:p>
        </p:txBody>
      </p:sp>
      <p:sp>
        <p:nvSpPr>
          <p:cNvPr id="3" name="TextBox 16">
            <a:extLst>
              <a:ext uri="{FF2B5EF4-FFF2-40B4-BE49-F238E27FC236}">
                <a16:creationId xmlns:a16="http://schemas.microsoft.com/office/drawing/2014/main" id="{53122EDA-D3A1-48B8-731B-468BB45F7605}"/>
              </a:ext>
            </a:extLst>
          </p:cNvPr>
          <p:cNvSpPr txBox="1"/>
          <p:nvPr/>
        </p:nvSpPr>
        <p:spPr>
          <a:xfrm>
            <a:off x="789993" y="2834343"/>
            <a:ext cx="1431056"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Hot</a:t>
            </a:r>
          </a:p>
        </p:txBody>
      </p:sp>
      <p:sp>
        <p:nvSpPr>
          <p:cNvPr id="4" name="TextBox 16">
            <a:extLst>
              <a:ext uri="{FF2B5EF4-FFF2-40B4-BE49-F238E27FC236}">
                <a16:creationId xmlns:a16="http://schemas.microsoft.com/office/drawing/2014/main" id="{6D4A9DB9-730A-51C6-EBE2-58BF24E7E56B}"/>
              </a:ext>
            </a:extLst>
          </p:cNvPr>
          <p:cNvSpPr txBox="1"/>
          <p:nvPr/>
        </p:nvSpPr>
        <p:spPr>
          <a:xfrm>
            <a:off x="2630657" y="2858447"/>
            <a:ext cx="1894690"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The hottest</a:t>
            </a:r>
          </a:p>
        </p:txBody>
      </p:sp>
      <p:sp>
        <p:nvSpPr>
          <p:cNvPr id="5" name="Arrow: Right 4">
            <a:extLst>
              <a:ext uri="{FF2B5EF4-FFF2-40B4-BE49-F238E27FC236}">
                <a16:creationId xmlns:a16="http://schemas.microsoft.com/office/drawing/2014/main" id="{05A6B50E-908E-1C3D-15D6-24FE0B2212F5}"/>
              </a:ext>
            </a:extLst>
          </p:cNvPr>
          <p:cNvSpPr/>
          <p:nvPr/>
        </p:nvSpPr>
        <p:spPr>
          <a:xfrm>
            <a:off x="2271854" y="2886191"/>
            <a:ext cx="307998" cy="289741"/>
          </a:xfrm>
          <a:prstGeom prst="rightArrow">
            <a:avLst/>
          </a:prstGeom>
          <a:solidFill>
            <a:srgbClr val="85B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
        <p:nvSpPr>
          <p:cNvPr id="6" name="Reveal">
            <a:extLst>
              <a:ext uri="{FF2B5EF4-FFF2-40B4-BE49-F238E27FC236}">
                <a16:creationId xmlns:a16="http://schemas.microsoft.com/office/drawing/2014/main" id="{0EFF9218-D57F-610E-B845-61E0FA7364D1}"/>
              </a:ext>
            </a:extLst>
          </p:cNvPr>
          <p:cNvSpPr txBox="1"/>
          <p:nvPr/>
        </p:nvSpPr>
        <p:spPr>
          <a:xfrm>
            <a:off x="2630656" y="2848055"/>
            <a:ext cx="1894691"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Click to reveal</a:t>
            </a:r>
          </a:p>
        </p:txBody>
      </p:sp>
      <p:sp>
        <p:nvSpPr>
          <p:cNvPr id="7" name="TextBox 16">
            <a:extLst>
              <a:ext uri="{FF2B5EF4-FFF2-40B4-BE49-F238E27FC236}">
                <a16:creationId xmlns:a16="http://schemas.microsoft.com/office/drawing/2014/main" id="{A22C0874-E3AF-D1A4-1285-D20FE4AE7EAE}"/>
              </a:ext>
            </a:extLst>
          </p:cNvPr>
          <p:cNvSpPr txBox="1"/>
          <p:nvPr/>
        </p:nvSpPr>
        <p:spPr>
          <a:xfrm>
            <a:off x="4733603" y="2855726"/>
            <a:ext cx="1316106"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Fast</a:t>
            </a:r>
          </a:p>
        </p:txBody>
      </p:sp>
      <p:sp>
        <p:nvSpPr>
          <p:cNvPr id="8" name="TextBox 16">
            <a:extLst>
              <a:ext uri="{FF2B5EF4-FFF2-40B4-BE49-F238E27FC236}">
                <a16:creationId xmlns:a16="http://schemas.microsoft.com/office/drawing/2014/main" id="{0C9093BF-10EC-85E6-FC46-FEB685932D32}"/>
              </a:ext>
            </a:extLst>
          </p:cNvPr>
          <p:cNvSpPr txBox="1"/>
          <p:nvPr/>
        </p:nvSpPr>
        <p:spPr>
          <a:xfrm>
            <a:off x="6459317" y="2867778"/>
            <a:ext cx="1894690"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The fastest</a:t>
            </a:r>
          </a:p>
        </p:txBody>
      </p:sp>
      <p:sp>
        <p:nvSpPr>
          <p:cNvPr id="9" name="Arrow: Right 8">
            <a:extLst>
              <a:ext uri="{FF2B5EF4-FFF2-40B4-BE49-F238E27FC236}">
                <a16:creationId xmlns:a16="http://schemas.microsoft.com/office/drawing/2014/main" id="{871506EE-B7BB-B8FF-E632-0C60A10C8893}"/>
              </a:ext>
            </a:extLst>
          </p:cNvPr>
          <p:cNvSpPr/>
          <p:nvPr/>
        </p:nvSpPr>
        <p:spPr>
          <a:xfrm>
            <a:off x="6100514" y="2907574"/>
            <a:ext cx="307998" cy="289741"/>
          </a:xfrm>
          <a:prstGeom prst="rightArrow">
            <a:avLst/>
          </a:prstGeom>
          <a:solidFill>
            <a:srgbClr val="85B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
        <p:nvSpPr>
          <p:cNvPr id="10" name="Reveal">
            <a:extLst>
              <a:ext uri="{FF2B5EF4-FFF2-40B4-BE49-F238E27FC236}">
                <a16:creationId xmlns:a16="http://schemas.microsoft.com/office/drawing/2014/main" id="{B761D958-5477-AC5B-E164-E49DD6115D1A}"/>
              </a:ext>
            </a:extLst>
          </p:cNvPr>
          <p:cNvSpPr txBox="1"/>
          <p:nvPr/>
        </p:nvSpPr>
        <p:spPr>
          <a:xfrm>
            <a:off x="6459316" y="2857386"/>
            <a:ext cx="1894691"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Click to reveal</a:t>
            </a:r>
          </a:p>
        </p:txBody>
      </p:sp>
      <p:sp>
        <p:nvSpPr>
          <p:cNvPr id="14" name="TextBox 16">
            <a:extLst>
              <a:ext uri="{FF2B5EF4-FFF2-40B4-BE49-F238E27FC236}">
                <a16:creationId xmlns:a16="http://schemas.microsoft.com/office/drawing/2014/main" id="{46CE9D1D-4C1B-64C2-F0CD-25B105DC4270}"/>
              </a:ext>
            </a:extLst>
          </p:cNvPr>
          <p:cNvSpPr txBox="1"/>
          <p:nvPr/>
        </p:nvSpPr>
        <p:spPr>
          <a:xfrm>
            <a:off x="789993" y="3302586"/>
            <a:ext cx="1431056"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Sad</a:t>
            </a:r>
          </a:p>
        </p:txBody>
      </p:sp>
      <p:sp>
        <p:nvSpPr>
          <p:cNvPr id="15" name="TextBox 16">
            <a:extLst>
              <a:ext uri="{FF2B5EF4-FFF2-40B4-BE49-F238E27FC236}">
                <a16:creationId xmlns:a16="http://schemas.microsoft.com/office/drawing/2014/main" id="{C151EB41-99DF-750C-AC54-6CCE39BFDDE2}"/>
              </a:ext>
            </a:extLst>
          </p:cNvPr>
          <p:cNvSpPr txBox="1"/>
          <p:nvPr/>
        </p:nvSpPr>
        <p:spPr>
          <a:xfrm>
            <a:off x="2630657" y="3326690"/>
            <a:ext cx="1894690"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The saddest</a:t>
            </a:r>
          </a:p>
        </p:txBody>
      </p:sp>
      <p:sp>
        <p:nvSpPr>
          <p:cNvPr id="16" name="Arrow: Right 15">
            <a:extLst>
              <a:ext uri="{FF2B5EF4-FFF2-40B4-BE49-F238E27FC236}">
                <a16:creationId xmlns:a16="http://schemas.microsoft.com/office/drawing/2014/main" id="{C0BC586C-9775-2542-AE31-470A19FF1FD5}"/>
              </a:ext>
            </a:extLst>
          </p:cNvPr>
          <p:cNvSpPr/>
          <p:nvPr/>
        </p:nvSpPr>
        <p:spPr>
          <a:xfrm>
            <a:off x="2271854" y="3354434"/>
            <a:ext cx="307998" cy="289741"/>
          </a:xfrm>
          <a:prstGeom prst="rightArrow">
            <a:avLst/>
          </a:prstGeom>
          <a:solidFill>
            <a:srgbClr val="85B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
        <p:nvSpPr>
          <p:cNvPr id="22" name="Reveal">
            <a:extLst>
              <a:ext uri="{FF2B5EF4-FFF2-40B4-BE49-F238E27FC236}">
                <a16:creationId xmlns:a16="http://schemas.microsoft.com/office/drawing/2014/main" id="{6D377079-60D6-45FB-56C9-8F9C94AF0B6F}"/>
              </a:ext>
            </a:extLst>
          </p:cNvPr>
          <p:cNvSpPr txBox="1"/>
          <p:nvPr/>
        </p:nvSpPr>
        <p:spPr>
          <a:xfrm>
            <a:off x="2630656" y="3316298"/>
            <a:ext cx="1894691"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Click to reveal</a:t>
            </a:r>
          </a:p>
        </p:txBody>
      </p:sp>
      <p:sp>
        <p:nvSpPr>
          <p:cNvPr id="23" name="TextBox 16">
            <a:extLst>
              <a:ext uri="{FF2B5EF4-FFF2-40B4-BE49-F238E27FC236}">
                <a16:creationId xmlns:a16="http://schemas.microsoft.com/office/drawing/2014/main" id="{9E89198E-3150-1701-C0A0-F5504719FBC5}"/>
              </a:ext>
            </a:extLst>
          </p:cNvPr>
          <p:cNvSpPr txBox="1"/>
          <p:nvPr/>
        </p:nvSpPr>
        <p:spPr>
          <a:xfrm>
            <a:off x="4733603" y="3323969"/>
            <a:ext cx="1316106"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Bright</a:t>
            </a:r>
          </a:p>
        </p:txBody>
      </p:sp>
      <p:sp>
        <p:nvSpPr>
          <p:cNvPr id="24" name="TextBox 16">
            <a:extLst>
              <a:ext uri="{FF2B5EF4-FFF2-40B4-BE49-F238E27FC236}">
                <a16:creationId xmlns:a16="http://schemas.microsoft.com/office/drawing/2014/main" id="{134A1A69-6412-D169-B27A-7D92C92F625A}"/>
              </a:ext>
            </a:extLst>
          </p:cNvPr>
          <p:cNvSpPr txBox="1"/>
          <p:nvPr/>
        </p:nvSpPr>
        <p:spPr>
          <a:xfrm>
            <a:off x="6459317" y="3336021"/>
            <a:ext cx="1894690"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The brightest</a:t>
            </a:r>
          </a:p>
        </p:txBody>
      </p:sp>
      <p:sp>
        <p:nvSpPr>
          <p:cNvPr id="25" name="Arrow: Right 24">
            <a:extLst>
              <a:ext uri="{FF2B5EF4-FFF2-40B4-BE49-F238E27FC236}">
                <a16:creationId xmlns:a16="http://schemas.microsoft.com/office/drawing/2014/main" id="{610ED96B-445A-7B63-CDF9-1831E600FABB}"/>
              </a:ext>
            </a:extLst>
          </p:cNvPr>
          <p:cNvSpPr/>
          <p:nvPr/>
        </p:nvSpPr>
        <p:spPr>
          <a:xfrm>
            <a:off x="6100514" y="3375817"/>
            <a:ext cx="307998" cy="289741"/>
          </a:xfrm>
          <a:prstGeom prst="rightArrow">
            <a:avLst/>
          </a:prstGeom>
          <a:solidFill>
            <a:srgbClr val="85B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
        <p:nvSpPr>
          <p:cNvPr id="26" name="Reveal">
            <a:extLst>
              <a:ext uri="{FF2B5EF4-FFF2-40B4-BE49-F238E27FC236}">
                <a16:creationId xmlns:a16="http://schemas.microsoft.com/office/drawing/2014/main" id="{A6986A91-744A-8A38-6FD9-F1226DE07CF4}"/>
              </a:ext>
            </a:extLst>
          </p:cNvPr>
          <p:cNvSpPr txBox="1"/>
          <p:nvPr/>
        </p:nvSpPr>
        <p:spPr>
          <a:xfrm>
            <a:off x="6459316" y="3325629"/>
            <a:ext cx="1894691"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Click to reveal</a:t>
            </a:r>
          </a:p>
        </p:txBody>
      </p:sp>
      <p:sp>
        <p:nvSpPr>
          <p:cNvPr id="43" name="TextBox 16">
            <a:extLst>
              <a:ext uri="{FF2B5EF4-FFF2-40B4-BE49-F238E27FC236}">
                <a16:creationId xmlns:a16="http://schemas.microsoft.com/office/drawing/2014/main" id="{C7AF24DC-3BA8-C981-7233-7E2246C639DB}"/>
              </a:ext>
            </a:extLst>
          </p:cNvPr>
          <p:cNvSpPr txBox="1"/>
          <p:nvPr/>
        </p:nvSpPr>
        <p:spPr>
          <a:xfrm>
            <a:off x="789993" y="3782881"/>
            <a:ext cx="1431056"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Good</a:t>
            </a:r>
          </a:p>
        </p:txBody>
      </p:sp>
      <p:sp>
        <p:nvSpPr>
          <p:cNvPr id="44" name="TextBox 16">
            <a:extLst>
              <a:ext uri="{FF2B5EF4-FFF2-40B4-BE49-F238E27FC236}">
                <a16:creationId xmlns:a16="http://schemas.microsoft.com/office/drawing/2014/main" id="{440B0F29-F259-29CD-2495-D8E4B6A19429}"/>
              </a:ext>
            </a:extLst>
          </p:cNvPr>
          <p:cNvSpPr txBox="1"/>
          <p:nvPr/>
        </p:nvSpPr>
        <p:spPr>
          <a:xfrm>
            <a:off x="2630657" y="3806985"/>
            <a:ext cx="1894690"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The best</a:t>
            </a:r>
          </a:p>
        </p:txBody>
      </p:sp>
      <p:sp>
        <p:nvSpPr>
          <p:cNvPr id="45" name="Arrow: Right 44">
            <a:extLst>
              <a:ext uri="{FF2B5EF4-FFF2-40B4-BE49-F238E27FC236}">
                <a16:creationId xmlns:a16="http://schemas.microsoft.com/office/drawing/2014/main" id="{1B27F101-1752-8BF4-0C71-50720E26B36A}"/>
              </a:ext>
            </a:extLst>
          </p:cNvPr>
          <p:cNvSpPr/>
          <p:nvPr/>
        </p:nvSpPr>
        <p:spPr>
          <a:xfrm>
            <a:off x="2271854" y="3834729"/>
            <a:ext cx="307998" cy="289741"/>
          </a:xfrm>
          <a:prstGeom prst="rightArrow">
            <a:avLst/>
          </a:prstGeom>
          <a:solidFill>
            <a:srgbClr val="85B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
        <p:nvSpPr>
          <p:cNvPr id="46" name="Reveal">
            <a:extLst>
              <a:ext uri="{FF2B5EF4-FFF2-40B4-BE49-F238E27FC236}">
                <a16:creationId xmlns:a16="http://schemas.microsoft.com/office/drawing/2014/main" id="{351184F3-05D8-C042-3C0B-0B7379E5B078}"/>
              </a:ext>
            </a:extLst>
          </p:cNvPr>
          <p:cNvSpPr txBox="1"/>
          <p:nvPr/>
        </p:nvSpPr>
        <p:spPr>
          <a:xfrm>
            <a:off x="2630656" y="3805924"/>
            <a:ext cx="1894691"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Click to reveal</a:t>
            </a:r>
          </a:p>
        </p:txBody>
      </p:sp>
      <p:sp>
        <p:nvSpPr>
          <p:cNvPr id="47" name="TextBox 16">
            <a:extLst>
              <a:ext uri="{FF2B5EF4-FFF2-40B4-BE49-F238E27FC236}">
                <a16:creationId xmlns:a16="http://schemas.microsoft.com/office/drawing/2014/main" id="{3BC504B5-5FDB-A1AD-F205-B80067FCFE7A}"/>
              </a:ext>
            </a:extLst>
          </p:cNvPr>
          <p:cNvSpPr txBox="1"/>
          <p:nvPr/>
        </p:nvSpPr>
        <p:spPr>
          <a:xfrm>
            <a:off x="4733603" y="3813595"/>
            <a:ext cx="1316106"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Tame</a:t>
            </a:r>
          </a:p>
        </p:txBody>
      </p:sp>
      <p:sp>
        <p:nvSpPr>
          <p:cNvPr id="48" name="TextBox 16">
            <a:extLst>
              <a:ext uri="{FF2B5EF4-FFF2-40B4-BE49-F238E27FC236}">
                <a16:creationId xmlns:a16="http://schemas.microsoft.com/office/drawing/2014/main" id="{A1090A20-5E7C-DEBC-E4E8-21A7D1115058}"/>
              </a:ext>
            </a:extLst>
          </p:cNvPr>
          <p:cNvSpPr txBox="1"/>
          <p:nvPr/>
        </p:nvSpPr>
        <p:spPr>
          <a:xfrm>
            <a:off x="6459317" y="3825647"/>
            <a:ext cx="1894690"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The tamest</a:t>
            </a:r>
          </a:p>
        </p:txBody>
      </p:sp>
      <p:sp>
        <p:nvSpPr>
          <p:cNvPr id="49" name="Arrow: Right 48">
            <a:extLst>
              <a:ext uri="{FF2B5EF4-FFF2-40B4-BE49-F238E27FC236}">
                <a16:creationId xmlns:a16="http://schemas.microsoft.com/office/drawing/2014/main" id="{C4C7F8B3-E903-407B-6F28-3405504140F2}"/>
              </a:ext>
            </a:extLst>
          </p:cNvPr>
          <p:cNvSpPr/>
          <p:nvPr/>
        </p:nvSpPr>
        <p:spPr>
          <a:xfrm>
            <a:off x="6100514" y="3865443"/>
            <a:ext cx="307998" cy="289741"/>
          </a:xfrm>
          <a:prstGeom prst="rightArrow">
            <a:avLst/>
          </a:prstGeom>
          <a:solidFill>
            <a:srgbClr val="85B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
        <p:nvSpPr>
          <p:cNvPr id="50" name="Reveal">
            <a:extLst>
              <a:ext uri="{FF2B5EF4-FFF2-40B4-BE49-F238E27FC236}">
                <a16:creationId xmlns:a16="http://schemas.microsoft.com/office/drawing/2014/main" id="{D4A1A139-5476-5321-5767-7D37AB40BCE5}"/>
              </a:ext>
            </a:extLst>
          </p:cNvPr>
          <p:cNvSpPr txBox="1"/>
          <p:nvPr/>
        </p:nvSpPr>
        <p:spPr>
          <a:xfrm>
            <a:off x="6459316" y="3824586"/>
            <a:ext cx="1894691"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Click to reveal</a:t>
            </a:r>
          </a:p>
        </p:txBody>
      </p:sp>
      <p:sp>
        <p:nvSpPr>
          <p:cNvPr id="51" name="TextBox 16">
            <a:extLst>
              <a:ext uri="{FF2B5EF4-FFF2-40B4-BE49-F238E27FC236}">
                <a16:creationId xmlns:a16="http://schemas.microsoft.com/office/drawing/2014/main" id="{CB4CC760-E25A-2324-7782-6BFF906C06E6}"/>
              </a:ext>
            </a:extLst>
          </p:cNvPr>
          <p:cNvSpPr txBox="1"/>
          <p:nvPr/>
        </p:nvSpPr>
        <p:spPr>
          <a:xfrm>
            <a:off x="789993" y="4251124"/>
            <a:ext cx="1431056" cy="646330"/>
          </a:xfrm>
          <a:prstGeom prst="rect">
            <a:avLst/>
          </a:prstGeom>
          <a:solidFill>
            <a:srgbClr val="25B7BC"/>
          </a:solidFill>
          <a:ln>
            <a:solidFill>
              <a:srgbClr val="232320"/>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Interesting</a:t>
            </a:r>
          </a:p>
        </p:txBody>
      </p:sp>
      <p:sp>
        <p:nvSpPr>
          <p:cNvPr id="52" name="TextBox 16">
            <a:extLst>
              <a:ext uri="{FF2B5EF4-FFF2-40B4-BE49-F238E27FC236}">
                <a16:creationId xmlns:a16="http://schemas.microsoft.com/office/drawing/2014/main" id="{147DEAD1-A663-5D59-3817-633DDF02D003}"/>
              </a:ext>
            </a:extLst>
          </p:cNvPr>
          <p:cNvSpPr txBox="1"/>
          <p:nvPr/>
        </p:nvSpPr>
        <p:spPr>
          <a:xfrm>
            <a:off x="2630657" y="4275228"/>
            <a:ext cx="1894690" cy="646331"/>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The most interesting</a:t>
            </a:r>
          </a:p>
        </p:txBody>
      </p:sp>
      <p:sp>
        <p:nvSpPr>
          <p:cNvPr id="53" name="Arrow: Right 52">
            <a:extLst>
              <a:ext uri="{FF2B5EF4-FFF2-40B4-BE49-F238E27FC236}">
                <a16:creationId xmlns:a16="http://schemas.microsoft.com/office/drawing/2014/main" id="{B0EF67A4-DCD5-7327-8EA2-D942371B332D}"/>
              </a:ext>
            </a:extLst>
          </p:cNvPr>
          <p:cNvSpPr/>
          <p:nvPr/>
        </p:nvSpPr>
        <p:spPr>
          <a:xfrm>
            <a:off x="2271854" y="4302972"/>
            <a:ext cx="307998" cy="289741"/>
          </a:xfrm>
          <a:prstGeom prst="rightArrow">
            <a:avLst/>
          </a:prstGeom>
          <a:solidFill>
            <a:srgbClr val="85B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
        <p:nvSpPr>
          <p:cNvPr id="54" name="Reveal">
            <a:extLst>
              <a:ext uri="{FF2B5EF4-FFF2-40B4-BE49-F238E27FC236}">
                <a16:creationId xmlns:a16="http://schemas.microsoft.com/office/drawing/2014/main" id="{E76D46E6-03DE-E215-82AF-094207C704E3}"/>
              </a:ext>
            </a:extLst>
          </p:cNvPr>
          <p:cNvSpPr txBox="1"/>
          <p:nvPr/>
        </p:nvSpPr>
        <p:spPr>
          <a:xfrm>
            <a:off x="2630656" y="4264836"/>
            <a:ext cx="1894691" cy="653408"/>
          </a:xfrm>
          <a:prstGeom prst="rect">
            <a:avLst/>
          </a:prstGeom>
          <a:solidFill>
            <a:srgbClr val="009386"/>
          </a:solidFill>
          <a:ln>
            <a:solidFill>
              <a:srgbClr val="232320"/>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Click to reveal</a:t>
            </a:r>
          </a:p>
        </p:txBody>
      </p:sp>
      <p:sp>
        <p:nvSpPr>
          <p:cNvPr id="55" name="TextBox 16">
            <a:extLst>
              <a:ext uri="{FF2B5EF4-FFF2-40B4-BE49-F238E27FC236}">
                <a16:creationId xmlns:a16="http://schemas.microsoft.com/office/drawing/2014/main" id="{C1BB2E26-B952-0004-E0A7-BAE0D3D1891F}"/>
              </a:ext>
            </a:extLst>
          </p:cNvPr>
          <p:cNvSpPr txBox="1"/>
          <p:nvPr/>
        </p:nvSpPr>
        <p:spPr>
          <a:xfrm>
            <a:off x="4733603" y="4281838"/>
            <a:ext cx="1316106" cy="653408"/>
          </a:xfrm>
          <a:prstGeom prst="rect">
            <a:avLst/>
          </a:prstGeom>
          <a:solidFill>
            <a:srgbClr val="25B7BC"/>
          </a:solidFill>
          <a:ln>
            <a:solidFill>
              <a:srgbClr val="232320"/>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Dangerous</a:t>
            </a:r>
          </a:p>
        </p:txBody>
      </p:sp>
      <p:sp>
        <p:nvSpPr>
          <p:cNvPr id="56" name="TextBox 16">
            <a:extLst>
              <a:ext uri="{FF2B5EF4-FFF2-40B4-BE49-F238E27FC236}">
                <a16:creationId xmlns:a16="http://schemas.microsoft.com/office/drawing/2014/main" id="{A00E6603-52E6-AEE7-B47A-22E6F9F6F3E7}"/>
              </a:ext>
            </a:extLst>
          </p:cNvPr>
          <p:cNvSpPr txBox="1"/>
          <p:nvPr/>
        </p:nvSpPr>
        <p:spPr>
          <a:xfrm>
            <a:off x="6459317" y="4293890"/>
            <a:ext cx="1894690" cy="646331"/>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The most dangerous</a:t>
            </a:r>
          </a:p>
        </p:txBody>
      </p:sp>
      <p:sp>
        <p:nvSpPr>
          <p:cNvPr id="57" name="Arrow: Right 56">
            <a:extLst>
              <a:ext uri="{FF2B5EF4-FFF2-40B4-BE49-F238E27FC236}">
                <a16:creationId xmlns:a16="http://schemas.microsoft.com/office/drawing/2014/main" id="{CEAFD0A5-509B-004D-ADEC-BD5D25AD8655}"/>
              </a:ext>
            </a:extLst>
          </p:cNvPr>
          <p:cNvSpPr/>
          <p:nvPr/>
        </p:nvSpPr>
        <p:spPr>
          <a:xfrm>
            <a:off x="6100514" y="4333686"/>
            <a:ext cx="307998" cy="289741"/>
          </a:xfrm>
          <a:prstGeom prst="rightArrow">
            <a:avLst/>
          </a:prstGeom>
          <a:solidFill>
            <a:srgbClr val="85B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
        <p:nvSpPr>
          <p:cNvPr id="58" name="Reveal">
            <a:extLst>
              <a:ext uri="{FF2B5EF4-FFF2-40B4-BE49-F238E27FC236}">
                <a16:creationId xmlns:a16="http://schemas.microsoft.com/office/drawing/2014/main" id="{949659FC-4E58-60D0-EFEF-4F5E18C5047D}"/>
              </a:ext>
            </a:extLst>
          </p:cNvPr>
          <p:cNvSpPr txBox="1"/>
          <p:nvPr/>
        </p:nvSpPr>
        <p:spPr>
          <a:xfrm>
            <a:off x="6459316" y="4283498"/>
            <a:ext cx="1894691" cy="651748"/>
          </a:xfrm>
          <a:prstGeom prst="rect">
            <a:avLst/>
          </a:prstGeom>
          <a:solidFill>
            <a:srgbClr val="009386"/>
          </a:solidFill>
          <a:ln>
            <a:solidFill>
              <a:srgbClr val="232320"/>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Click to reveal</a:t>
            </a:r>
          </a:p>
        </p:txBody>
      </p:sp>
      <p:pic>
        <p:nvPicPr>
          <p:cNvPr id="60" name="Picture 59">
            <a:extLst>
              <a:ext uri="{FF2B5EF4-FFF2-40B4-BE49-F238E27FC236}">
                <a16:creationId xmlns:a16="http://schemas.microsoft.com/office/drawing/2014/main" id="{014A2817-DC5E-4400-933E-E792095E626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466637" y="4876789"/>
            <a:ext cx="4210726" cy="1753504"/>
          </a:xfrm>
          <a:prstGeom prst="rect">
            <a:avLst/>
          </a:prstGeom>
        </p:spPr>
      </p:pic>
    </p:spTree>
    <p:extLst>
      <p:ext uri="{BB962C8B-B14F-4D97-AF65-F5344CB8AC3E}">
        <p14:creationId xmlns:p14="http://schemas.microsoft.com/office/powerpoint/2010/main" val="5428699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3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3"/>
                                        </p:tgtEl>
                                      </p:cBhvr>
                                    </p:animEffect>
                                    <p:set>
                                      <p:cBhvr>
                                        <p:cTn id="1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0" restart="whenNotActive" fill="hold" evtFilter="cancelBubble" nodeType="interactiveSeq">
                <p:stCondLst>
                  <p:cond evt="onClick" delay="0">
                    <p:tgtEl>
                      <p:spTgt spid="3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7"/>
                                        </p:tgtEl>
                                      </p:cBhvr>
                                    </p:animEffect>
                                    <p:set>
                                      <p:cBhvr>
                                        <p:cTn id="2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0" restart="whenNotActive" fill="hold" evtFilter="cancelBubble" nodeType="interactiveSeq">
                <p:stCondLst>
                  <p:cond evt="onClick" delay="0">
                    <p:tgtEl>
                      <p:spTgt spid="46"/>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46"/>
                                        </p:tgtEl>
                                      </p:cBhvr>
                                    </p:animEffect>
                                    <p:set>
                                      <p:cBhvr>
                                        <p:cTn id="55"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56" restart="whenNotActive" fill="hold" evtFilter="cancelBubble" nodeType="interactiveSeq">
                <p:stCondLst>
                  <p:cond evt="onClick" delay="0">
                    <p:tgtEl>
                      <p:spTgt spid="50"/>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50"/>
                                        </p:tgtEl>
                                      </p:cBhvr>
                                    </p:animEffect>
                                    <p:set>
                                      <p:cBhvr>
                                        <p:cTn id="61"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62" restart="whenNotActive" fill="hold" evtFilter="cancelBubble" nodeType="interactiveSeq">
                <p:stCondLst>
                  <p:cond evt="onClick" delay="0">
                    <p:tgtEl>
                      <p:spTgt spid="54"/>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54"/>
                                        </p:tgtEl>
                                      </p:cBhvr>
                                    </p:animEffect>
                                    <p:set>
                                      <p:cBhvr>
                                        <p:cTn id="6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68" restart="whenNotActive" fill="hold" evtFilter="cancelBubble" nodeType="interactiveSeq">
                <p:stCondLst>
                  <p:cond evt="onClick" delay="0">
                    <p:tgtEl>
                      <p:spTgt spid="58"/>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58"/>
                                        </p:tgtEl>
                                      </p:cBhvr>
                                    </p:animEffect>
                                    <p:set>
                                      <p:cBhvr>
                                        <p:cTn id="73"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childTnLst>
        </p:cTn>
      </p:par>
    </p:tnLst>
    <p:bldLst>
      <p:bldP spid="17" grpId="0" animBg="1"/>
      <p:bldP spid="21" grpId="0" animBg="1"/>
      <p:bldP spid="33" grpId="0" animBg="1"/>
      <p:bldP spid="37" grpId="0" animBg="1"/>
      <p:bldP spid="6" grpId="0" animBg="1"/>
      <p:bldP spid="10" grpId="0" animBg="1"/>
      <p:bldP spid="22" grpId="0" animBg="1"/>
      <p:bldP spid="26" grpId="0" animBg="1"/>
      <p:bldP spid="46" grpId="0" animBg="1"/>
      <p:bldP spid="50" grpId="0" animBg="1"/>
      <p:bldP spid="54"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a:extLst>
              <a:ext uri="{FF2B5EF4-FFF2-40B4-BE49-F238E27FC236}">
                <a16:creationId xmlns:a16="http://schemas.microsoft.com/office/drawing/2014/main" id="{4CBA9B03-401D-CAF4-0D0A-AC7EB56D60FB}"/>
              </a:ext>
            </a:extLst>
          </p:cNvPr>
          <p:cNvSpPr/>
          <p:nvPr/>
        </p:nvSpPr>
        <p:spPr>
          <a:xfrm>
            <a:off x="937727" y="833049"/>
            <a:ext cx="7268547" cy="553998"/>
          </a:xfrm>
          <a:prstGeom prst="rect">
            <a:avLst/>
          </a:prstGeom>
        </p:spPr>
        <p:txBody>
          <a:bodyPr wrap="square" lIns="0" tIns="0" rIns="0" bIns="0">
            <a:spAutoFit/>
          </a:bodyPr>
          <a:lstStyle/>
          <a:p>
            <a:pPr marL="0" lvl="0" indent="0" algn="l" rtl="0">
              <a:spcBef>
                <a:spcPts val="0"/>
              </a:spcBef>
              <a:spcAft>
                <a:spcPts val="0"/>
              </a:spcAft>
              <a:buNone/>
            </a:pPr>
            <a:r>
              <a:rPr lang="en-US" dirty="0">
                <a:latin typeface="Roboto" panose="02000000000000000000" pitchFamily="2" charset="0"/>
              </a:rPr>
              <a:t>Look at the sentences below. Use comparative adjectives to finish them.</a:t>
            </a:r>
          </a:p>
        </p:txBody>
      </p:sp>
      <p:sp>
        <p:nvSpPr>
          <p:cNvPr id="27" name="Text">
            <a:extLst>
              <a:ext uri="{FF2B5EF4-FFF2-40B4-BE49-F238E27FC236}">
                <a16:creationId xmlns:a16="http://schemas.microsoft.com/office/drawing/2014/main" id="{80DD6515-6730-84D0-2FDE-74E17C3AC1DB}"/>
              </a:ext>
            </a:extLst>
          </p:cNvPr>
          <p:cNvSpPr/>
          <p:nvPr/>
        </p:nvSpPr>
        <p:spPr>
          <a:xfrm>
            <a:off x="937727" y="1762401"/>
            <a:ext cx="4100804" cy="276999"/>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dirty="0">
                <a:latin typeface="Roboto" panose="02000000000000000000" pitchFamily="2" charset="0"/>
              </a:rPr>
              <a:t>New York is </a:t>
            </a:r>
            <a:r>
              <a:rPr lang="en-US" u="sng" dirty="0">
                <a:latin typeface="Roboto" panose="02000000000000000000" pitchFamily="2" charset="0"/>
              </a:rPr>
              <a:t>	       </a:t>
            </a:r>
            <a:r>
              <a:rPr lang="en-US" dirty="0">
                <a:latin typeface="Roboto" panose="02000000000000000000" pitchFamily="2" charset="0"/>
              </a:rPr>
              <a:t> city in the USA.</a:t>
            </a:r>
            <a:endParaRPr lang="en-US" dirty="0">
              <a:solidFill>
                <a:srgbClr val="689429"/>
              </a:solidFill>
              <a:latin typeface="Roboto" panose="02000000000000000000" pitchFamily="2" charset="0"/>
            </a:endParaRPr>
          </a:p>
        </p:txBody>
      </p:sp>
      <p:sp>
        <p:nvSpPr>
          <p:cNvPr id="29" name="Text">
            <a:extLst>
              <a:ext uri="{FF2B5EF4-FFF2-40B4-BE49-F238E27FC236}">
                <a16:creationId xmlns:a16="http://schemas.microsoft.com/office/drawing/2014/main" id="{D878A744-3EBF-4F4B-449E-8EE5F322E70C}"/>
              </a:ext>
            </a:extLst>
          </p:cNvPr>
          <p:cNvSpPr/>
          <p:nvPr/>
        </p:nvSpPr>
        <p:spPr>
          <a:xfrm>
            <a:off x="937727" y="1762401"/>
            <a:ext cx="4170914" cy="276999"/>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dirty="0" err="1">
                <a:latin typeface="Roboto" panose="02000000000000000000" pitchFamily="2" charset="0"/>
              </a:rPr>
              <a:t>NewYork</a:t>
            </a:r>
            <a:r>
              <a:rPr lang="en-US" dirty="0">
                <a:latin typeface="Roboto" panose="02000000000000000000" pitchFamily="2" charset="0"/>
              </a:rPr>
              <a:t> is </a:t>
            </a:r>
            <a:r>
              <a:rPr lang="en-US" b="1" dirty="0">
                <a:solidFill>
                  <a:srgbClr val="689429"/>
                </a:solidFill>
                <a:latin typeface="Roboto" panose="02000000000000000000" pitchFamily="2" charset="0"/>
              </a:rPr>
              <a:t>the biggest</a:t>
            </a:r>
            <a:r>
              <a:rPr lang="en-US" dirty="0">
                <a:latin typeface="Roboto" panose="02000000000000000000" pitchFamily="2" charset="0"/>
              </a:rPr>
              <a:t> city in the USA.</a:t>
            </a:r>
            <a:endParaRPr lang="en-US" dirty="0">
              <a:solidFill>
                <a:srgbClr val="689429"/>
              </a:solidFill>
              <a:latin typeface="Roboto" panose="02000000000000000000" pitchFamily="2" charset="0"/>
            </a:endParaRPr>
          </a:p>
        </p:txBody>
      </p:sp>
      <p:sp>
        <p:nvSpPr>
          <p:cNvPr id="38" name="TextBox 16">
            <a:extLst>
              <a:ext uri="{FF2B5EF4-FFF2-40B4-BE49-F238E27FC236}">
                <a16:creationId xmlns:a16="http://schemas.microsoft.com/office/drawing/2014/main" id="{75E27254-0FEC-2B2F-E93E-69D13A175035}"/>
              </a:ext>
            </a:extLst>
          </p:cNvPr>
          <p:cNvSpPr txBox="1"/>
          <p:nvPr/>
        </p:nvSpPr>
        <p:spPr>
          <a:xfrm>
            <a:off x="6092889" y="1697572"/>
            <a:ext cx="1567544"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Big</a:t>
            </a:r>
          </a:p>
        </p:txBody>
      </p:sp>
      <p:sp>
        <p:nvSpPr>
          <p:cNvPr id="39" name="Text">
            <a:extLst>
              <a:ext uri="{FF2B5EF4-FFF2-40B4-BE49-F238E27FC236}">
                <a16:creationId xmlns:a16="http://schemas.microsoft.com/office/drawing/2014/main" id="{2A74D9C4-0DFD-CBFF-2E33-47A217881F7E}"/>
              </a:ext>
            </a:extLst>
          </p:cNvPr>
          <p:cNvSpPr/>
          <p:nvPr/>
        </p:nvSpPr>
        <p:spPr>
          <a:xfrm>
            <a:off x="937726" y="2410263"/>
            <a:ext cx="4371391" cy="276999"/>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dirty="0">
                <a:latin typeface="Roboto" panose="02000000000000000000" pitchFamily="2" charset="0"/>
              </a:rPr>
              <a:t>Books are </a:t>
            </a:r>
            <a:r>
              <a:rPr lang="en-US" u="sng" dirty="0">
                <a:latin typeface="Roboto" panose="02000000000000000000" pitchFamily="2" charset="0"/>
              </a:rPr>
              <a:t>	                  </a:t>
            </a:r>
            <a:r>
              <a:rPr lang="en-US" dirty="0">
                <a:latin typeface="Roboto" panose="02000000000000000000" pitchFamily="2" charset="0"/>
              </a:rPr>
              <a:t> art form.</a:t>
            </a:r>
            <a:endParaRPr lang="en-US" dirty="0">
              <a:solidFill>
                <a:srgbClr val="689429"/>
              </a:solidFill>
              <a:latin typeface="Roboto" panose="02000000000000000000" pitchFamily="2" charset="0"/>
            </a:endParaRPr>
          </a:p>
        </p:txBody>
      </p:sp>
      <p:sp>
        <p:nvSpPr>
          <p:cNvPr id="40" name="Text">
            <a:extLst>
              <a:ext uri="{FF2B5EF4-FFF2-40B4-BE49-F238E27FC236}">
                <a16:creationId xmlns:a16="http://schemas.microsoft.com/office/drawing/2014/main" id="{FA578D3B-B399-2A15-616C-31E10EB587A6}"/>
              </a:ext>
            </a:extLst>
          </p:cNvPr>
          <p:cNvSpPr/>
          <p:nvPr/>
        </p:nvSpPr>
        <p:spPr>
          <a:xfrm>
            <a:off x="937727" y="2410263"/>
            <a:ext cx="4170914" cy="276999"/>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dirty="0">
                <a:latin typeface="Roboto" panose="02000000000000000000" pitchFamily="2" charset="0"/>
              </a:rPr>
              <a:t>Books are </a:t>
            </a:r>
            <a:r>
              <a:rPr lang="en-US" b="1" dirty="0">
                <a:solidFill>
                  <a:srgbClr val="689429"/>
                </a:solidFill>
                <a:latin typeface="Roboto" panose="02000000000000000000" pitchFamily="2" charset="0"/>
              </a:rPr>
              <a:t>the most interesting </a:t>
            </a:r>
            <a:r>
              <a:rPr lang="en-US" dirty="0">
                <a:latin typeface="Roboto" panose="02000000000000000000" pitchFamily="2" charset="0"/>
              </a:rPr>
              <a:t>art form.</a:t>
            </a:r>
            <a:endParaRPr lang="en-US" dirty="0">
              <a:solidFill>
                <a:srgbClr val="689429"/>
              </a:solidFill>
              <a:latin typeface="Roboto" panose="02000000000000000000" pitchFamily="2" charset="0"/>
            </a:endParaRPr>
          </a:p>
        </p:txBody>
      </p:sp>
      <p:sp>
        <p:nvSpPr>
          <p:cNvPr id="41" name="TextBox 16">
            <a:extLst>
              <a:ext uri="{FF2B5EF4-FFF2-40B4-BE49-F238E27FC236}">
                <a16:creationId xmlns:a16="http://schemas.microsoft.com/office/drawing/2014/main" id="{89A3F902-3AFE-9963-F137-37D130161A7F}"/>
              </a:ext>
            </a:extLst>
          </p:cNvPr>
          <p:cNvSpPr txBox="1"/>
          <p:nvPr/>
        </p:nvSpPr>
        <p:spPr>
          <a:xfrm>
            <a:off x="6092889" y="2345434"/>
            <a:ext cx="1567544"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Interesting</a:t>
            </a:r>
          </a:p>
        </p:txBody>
      </p:sp>
      <p:sp>
        <p:nvSpPr>
          <p:cNvPr id="42" name="Text">
            <a:extLst>
              <a:ext uri="{FF2B5EF4-FFF2-40B4-BE49-F238E27FC236}">
                <a16:creationId xmlns:a16="http://schemas.microsoft.com/office/drawing/2014/main" id="{BDD79046-DA59-01CF-B21B-66F2B7A0DF6F}"/>
              </a:ext>
            </a:extLst>
          </p:cNvPr>
          <p:cNvSpPr/>
          <p:nvPr/>
        </p:nvSpPr>
        <p:spPr>
          <a:xfrm>
            <a:off x="937726" y="3034186"/>
            <a:ext cx="4921897" cy="276999"/>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dirty="0">
                <a:latin typeface="Roboto" panose="02000000000000000000" pitchFamily="2" charset="0"/>
              </a:rPr>
              <a:t>The sun is </a:t>
            </a:r>
            <a:r>
              <a:rPr lang="en-US" u="sng" dirty="0">
                <a:latin typeface="Roboto" panose="02000000000000000000" pitchFamily="2" charset="0"/>
              </a:rPr>
              <a:t>	      </a:t>
            </a:r>
            <a:r>
              <a:rPr lang="en-US" dirty="0">
                <a:latin typeface="Roboto" panose="02000000000000000000" pitchFamily="2" charset="0"/>
              </a:rPr>
              <a:t> place in the solar system.</a:t>
            </a:r>
            <a:endParaRPr lang="en-US" dirty="0">
              <a:solidFill>
                <a:srgbClr val="689429"/>
              </a:solidFill>
              <a:latin typeface="Roboto" panose="02000000000000000000" pitchFamily="2" charset="0"/>
            </a:endParaRPr>
          </a:p>
        </p:txBody>
      </p:sp>
      <p:sp>
        <p:nvSpPr>
          <p:cNvPr id="59" name="Text">
            <a:extLst>
              <a:ext uri="{FF2B5EF4-FFF2-40B4-BE49-F238E27FC236}">
                <a16:creationId xmlns:a16="http://schemas.microsoft.com/office/drawing/2014/main" id="{2E8096D1-99A1-364B-D4FE-0C5C186C0A05}"/>
              </a:ext>
            </a:extLst>
          </p:cNvPr>
          <p:cNvSpPr/>
          <p:nvPr/>
        </p:nvSpPr>
        <p:spPr>
          <a:xfrm>
            <a:off x="937726" y="3034186"/>
            <a:ext cx="4921897" cy="276999"/>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dirty="0">
                <a:latin typeface="Roboto" panose="02000000000000000000" pitchFamily="2" charset="0"/>
              </a:rPr>
              <a:t>The sun is </a:t>
            </a:r>
            <a:r>
              <a:rPr lang="en-US" b="1" dirty="0">
                <a:solidFill>
                  <a:srgbClr val="689429"/>
                </a:solidFill>
                <a:latin typeface="Roboto" panose="02000000000000000000" pitchFamily="2" charset="0"/>
              </a:rPr>
              <a:t>the hottest </a:t>
            </a:r>
            <a:r>
              <a:rPr lang="en-US" dirty="0">
                <a:latin typeface="Roboto" panose="02000000000000000000" pitchFamily="2" charset="0"/>
              </a:rPr>
              <a:t>place in the solar system.</a:t>
            </a:r>
            <a:endParaRPr lang="en-US" dirty="0">
              <a:solidFill>
                <a:srgbClr val="689429"/>
              </a:solidFill>
              <a:latin typeface="Roboto" panose="02000000000000000000" pitchFamily="2" charset="0"/>
            </a:endParaRPr>
          </a:p>
        </p:txBody>
      </p:sp>
      <p:sp>
        <p:nvSpPr>
          <p:cNvPr id="61" name="TextBox 16">
            <a:extLst>
              <a:ext uri="{FF2B5EF4-FFF2-40B4-BE49-F238E27FC236}">
                <a16:creationId xmlns:a16="http://schemas.microsoft.com/office/drawing/2014/main" id="{B5D4CFDE-98E0-DB24-D80C-FAE7F5D7678C}"/>
              </a:ext>
            </a:extLst>
          </p:cNvPr>
          <p:cNvSpPr txBox="1"/>
          <p:nvPr/>
        </p:nvSpPr>
        <p:spPr>
          <a:xfrm>
            <a:off x="6092889" y="2970283"/>
            <a:ext cx="1567544"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Hot</a:t>
            </a:r>
          </a:p>
        </p:txBody>
      </p:sp>
      <p:sp>
        <p:nvSpPr>
          <p:cNvPr id="62" name="Text">
            <a:extLst>
              <a:ext uri="{FF2B5EF4-FFF2-40B4-BE49-F238E27FC236}">
                <a16:creationId xmlns:a16="http://schemas.microsoft.com/office/drawing/2014/main" id="{9300A3F2-5FBF-1EB1-E706-C2BB8957571C}"/>
              </a:ext>
            </a:extLst>
          </p:cNvPr>
          <p:cNvSpPr/>
          <p:nvPr/>
        </p:nvSpPr>
        <p:spPr>
          <a:xfrm>
            <a:off x="937726" y="3664629"/>
            <a:ext cx="4987213" cy="276999"/>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dirty="0">
                <a:latin typeface="Roboto" panose="02000000000000000000" pitchFamily="2" charset="0"/>
              </a:rPr>
              <a:t>Lions are </a:t>
            </a:r>
            <a:r>
              <a:rPr lang="en-US" u="sng" dirty="0">
                <a:latin typeface="Roboto" panose="02000000000000000000" pitchFamily="2" charset="0"/>
              </a:rPr>
              <a:t> 			   </a:t>
            </a:r>
            <a:r>
              <a:rPr lang="en-US" dirty="0">
                <a:latin typeface="Roboto" panose="02000000000000000000" pitchFamily="2" charset="0"/>
              </a:rPr>
              <a:t> animal.</a:t>
            </a:r>
            <a:endParaRPr lang="en-US" dirty="0">
              <a:solidFill>
                <a:srgbClr val="689429"/>
              </a:solidFill>
              <a:latin typeface="Roboto" panose="02000000000000000000" pitchFamily="2" charset="0"/>
            </a:endParaRPr>
          </a:p>
        </p:txBody>
      </p:sp>
      <p:sp>
        <p:nvSpPr>
          <p:cNvPr id="64" name="TextBox 16">
            <a:extLst>
              <a:ext uri="{FF2B5EF4-FFF2-40B4-BE49-F238E27FC236}">
                <a16:creationId xmlns:a16="http://schemas.microsoft.com/office/drawing/2014/main" id="{3ACA2615-F3EE-55F4-6E14-9CD5B0DC2A52}"/>
              </a:ext>
            </a:extLst>
          </p:cNvPr>
          <p:cNvSpPr txBox="1"/>
          <p:nvPr/>
        </p:nvSpPr>
        <p:spPr>
          <a:xfrm>
            <a:off x="6092889" y="3599800"/>
            <a:ext cx="1567544"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Own answer</a:t>
            </a:r>
          </a:p>
        </p:txBody>
      </p:sp>
      <p:sp>
        <p:nvSpPr>
          <p:cNvPr id="65" name="Text">
            <a:extLst>
              <a:ext uri="{FF2B5EF4-FFF2-40B4-BE49-F238E27FC236}">
                <a16:creationId xmlns:a16="http://schemas.microsoft.com/office/drawing/2014/main" id="{6C174ABC-EA3F-3AD3-3CD6-DFA67A9A0933}"/>
              </a:ext>
            </a:extLst>
          </p:cNvPr>
          <p:cNvSpPr/>
          <p:nvPr/>
        </p:nvSpPr>
        <p:spPr>
          <a:xfrm>
            <a:off x="937726" y="4321650"/>
            <a:ext cx="4371391" cy="276999"/>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dirty="0">
                <a:latin typeface="Roboto" panose="02000000000000000000" pitchFamily="2" charset="0"/>
              </a:rPr>
              <a:t>I am </a:t>
            </a:r>
            <a:r>
              <a:rPr lang="en-US" u="sng" dirty="0">
                <a:latin typeface="Roboto" panose="02000000000000000000" pitchFamily="2" charset="0"/>
              </a:rPr>
              <a:t> 			</a:t>
            </a:r>
            <a:r>
              <a:rPr lang="en-US" dirty="0">
                <a:latin typeface="Roboto" panose="02000000000000000000" pitchFamily="2" charset="0"/>
              </a:rPr>
              <a:t>.</a:t>
            </a:r>
            <a:endParaRPr lang="en-US" dirty="0">
              <a:solidFill>
                <a:srgbClr val="689429"/>
              </a:solidFill>
              <a:latin typeface="Roboto" panose="02000000000000000000" pitchFamily="2" charset="0"/>
            </a:endParaRPr>
          </a:p>
        </p:txBody>
      </p:sp>
      <p:sp>
        <p:nvSpPr>
          <p:cNvPr id="66" name="TextBox 16">
            <a:extLst>
              <a:ext uri="{FF2B5EF4-FFF2-40B4-BE49-F238E27FC236}">
                <a16:creationId xmlns:a16="http://schemas.microsoft.com/office/drawing/2014/main" id="{7EA7AC48-F3B1-341D-FC5A-2D03740D92FD}"/>
              </a:ext>
            </a:extLst>
          </p:cNvPr>
          <p:cNvSpPr txBox="1"/>
          <p:nvPr/>
        </p:nvSpPr>
        <p:spPr>
          <a:xfrm>
            <a:off x="6092889" y="4256821"/>
            <a:ext cx="1567544"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Own answer</a:t>
            </a:r>
          </a:p>
        </p:txBody>
      </p:sp>
    </p:spTree>
    <p:extLst>
      <p:ext uri="{BB962C8B-B14F-4D97-AF65-F5344CB8AC3E}">
        <p14:creationId xmlns:p14="http://schemas.microsoft.com/office/powerpoint/2010/main" val="104158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0" grpId="0" animBg="1"/>
      <p:bldP spid="5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a:extLst>
              <a:ext uri="{FF2B5EF4-FFF2-40B4-BE49-F238E27FC236}">
                <a16:creationId xmlns:a16="http://schemas.microsoft.com/office/drawing/2014/main" id="{4CBA9B03-401D-CAF4-0D0A-AC7EB56D60FB}"/>
              </a:ext>
            </a:extLst>
          </p:cNvPr>
          <p:cNvSpPr/>
          <p:nvPr/>
        </p:nvSpPr>
        <p:spPr>
          <a:xfrm>
            <a:off x="1063560" y="1476862"/>
            <a:ext cx="7128718" cy="553998"/>
          </a:xfrm>
          <a:prstGeom prst="rect">
            <a:avLst/>
          </a:prstGeom>
        </p:spPr>
        <p:txBody>
          <a:bodyPr wrap="square" lIns="0" tIns="0" rIns="0" bIns="0">
            <a:spAutoFit/>
          </a:bodyPr>
          <a:lstStyle/>
          <a:p>
            <a:pPr lvl="0" algn="ctr"/>
            <a:r>
              <a:rPr lang="en-US" dirty="0">
                <a:latin typeface="Roboto" panose="02000000000000000000" pitchFamily="2" charset="0"/>
              </a:rPr>
              <a:t>Adverts often use comparative and superlative adjectives.</a:t>
            </a:r>
          </a:p>
          <a:p>
            <a:pPr lvl="0" algn="ctr"/>
            <a:r>
              <a:rPr lang="en-US" dirty="0">
                <a:latin typeface="Roboto" panose="02000000000000000000" pitchFamily="2" charset="0"/>
              </a:rPr>
              <a:t>They help to show someone why they should buy a product.</a:t>
            </a:r>
          </a:p>
        </p:txBody>
      </p:sp>
      <p:sp>
        <p:nvSpPr>
          <p:cNvPr id="6" name="Title">
            <a:extLst>
              <a:ext uri="{FF2B5EF4-FFF2-40B4-BE49-F238E27FC236}">
                <a16:creationId xmlns:a16="http://schemas.microsoft.com/office/drawing/2014/main" id="{7C9708CC-4F91-09DA-E91C-BC647222093B}"/>
              </a:ext>
            </a:extLst>
          </p:cNvPr>
          <p:cNvSpPr txBox="1">
            <a:spLocks/>
          </p:cNvSpPr>
          <p:nvPr/>
        </p:nvSpPr>
        <p:spPr>
          <a:xfrm>
            <a:off x="457198" y="626065"/>
            <a:ext cx="8220075" cy="67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US" dirty="0">
                <a:effectLst>
                  <a:outerShdw dist="50800" dir="3600000" algn="ctr" rotWithShape="0">
                    <a:srgbClr val="25B7BC"/>
                  </a:outerShdw>
                </a:effectLst>
                <a:latin typeface="Roboto" panose="02000000000000000000" pitchFamily="2" charset="0"/>
              </a:rPr>
              <a:t>Advert Writing</a:t>
            </a:r>
            <a:endParaRPr lang="en-GB" dirty="0">
              <a:effectLst>
                <a:outerShdw dist="50800" dir="3600000" algn="ctr" rotWithShape="0">
                  <a:srgbClr val="25B7BC"/>
                </a:outerShdw>
              </a:effectLst>
              <a:latin typeface="Roboto" panose="02000000000000000000" pitchFamily="2" charset="0"/>
            </a:endParaRPr>
          </a:p>
        </p:txBody>
      </p:sp>
      <p:sp>
        <p:nvSpPr>
          <p:cNvPr id="11" name="TextBox 16">
            <a:extLst>
              <a:ext uri="{FF2B5EF4-FFF2-40B4-BE49-F238E27FC236}">
                <a16:creationId xmlns:a16="http://schemas.microsoft.com/office/drawing/2014/main" id="{B57D06CA-BF6A-35BE-EDA0-A9AAD7374BD5}"/>
              </a:ext>
            </a:extLst>
          </p:cNvPr>
          <p:cNvSpPr txBox="1"/>
          <p:nvPr/>
        </p:nvSpPr>
        <p:spPr>
          <a:xfrm rot="20760714">
            <a:off x="1284196" y="2757842"/>
            <a:ext cx="2344381" cy="646331"/>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US" b="1" dirty="0">
                <a:solidFill>
                  <a:schemeClr val="bg1"/>
                </a:solidFill>
                <a:latin typeface="Roboto" panose="02000000000000000000" pitchFamily="2" charset="0"/>
              </a:rPr>
              <a:t>It’s the cheapest soap around!</a:t>
            </a:r>
          </a:p>
        </p:txBody>
      </p:sp>
      <p:sp>
        <p:nvSpPr>
          <p:cNvPr id="12" name="TextBox 16">
            <a:extLst>
              <a:ext uri="{FF2B5EF4-FFF2-40B4-BE49-F238E27FC236}">
                <a16:creationId xmlns:a16="http://schemas.microsoft.com/office/drawing/2014/main" id="{260822E9-234E-0C21-1607-E85A6DA09529}"/>
              </a:ext>
            </a:extLst>
          </p:cNvPr>
          <p:cNvSpPr txBox="1"/>
          <p:nvPr/>
        </p:nvSpPr>
        <p:spPr>
          <a:xfrm rot="858079">
            <a:off x="5015657" y="2739212"/>
            <a:ext cx="2344381" cy="646331"/>
          </a:xfrm>
          <a:prstGeom prst="rect">
            <a:avLst/>
          </a:prstGeom>
          <a:solidFill>
            <a:srgbClr val="85BD33"/>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b="1" dirty="0">
                <a:solidFill>
                  <a:schemeClr val="bg1"/>
                </a:solidFill>
                <a:latin typeface="Roboto" panose="02000000000000000000" pitchFamily="2" charset="0"/>
              </a:rPr>
              <a:t>Dogs think our dog food is the tastiest.</a:t>
            </a:r>
          </a:p>
        </p:txBody>
      </p:sp>
      <p:sp>
        <p:nvSpPr>
          <p:cNvPr id="13" name="TextBox 16">
            <a:extLst>
              <a:ext uri="{FF2B5EF4-FFF2-40B4-BE49-F238E27FC236}">
                <a16:creationId xmlns:a16="http://schemas.microsoft.com/office/drawing/2014/main" id="{9277085F-1E77-4C22-A076-783826B40ACA}"/>
              </a:ext>
            </a:extLst>
          </p:cNvPr>
          <p:cNvSpPr txBox="1"/>
          <p:nvPr/>
        </p:nvSpPr>
        <p:spPr>
          <a:xfrm rot="20972645">
            <a:off x="5015657" y="4042499"/>
            <a:ext cx="2344381" cy="923330"/>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b="1" dirty="0">
                <a:solidFill>
                  <a:schemeClr val="bg1"/>
                </a:solidFill>
                <a:latin typeface="Roboto" panose="02000000000000000000" pitchFamily="2" charset="0"/>
              </a:rPr>
              <a:t>This X13 TV is two times bigger than the X12 TV!</a:t>
            </a:r>
          </a:p>
        </p:txBody>
      </p:sp>
      <p:sp>
        <p:nvSpPr>
          <p:cNvPr id="14" name="TextBox 16">
            <a:extLst>
              <a:ext uri="{FF2B5EF4-FFF2-40B4-BE49-F238E27FC236}">
                <a16:creationId xmlns:a16="http://schemas.microsoft.com/office/drawing/2014/main" id="{6BE2CAF4-3CC4-7E98-A281-2BC916FDB4C7}"/>
              </a:ext>
            </a:extLst>
          </p:cNvPr>
          <p:cNvSpPr txBox="1"/>
          <p:nvPr/>
        </p:nvSpPr>
        <p:spPr>
          <a:xfrm rot="212613">
            <a:off x="1590432" y="4170728"/>
            <a:ext cx="2514767" cy="923330"/>
          </a:xfrm>
          <a:prstGeom prst="rect">
            <a:avLst/>
          </a:prstGeom>
          <a:solidFill>
            <a:srgbClr val="689429"/>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b="1" dirty="0">
                <a:solidFill>
                  <a:schemeClr val="bg1"/>
                </a:solidFill>
                <a:latin typeface="Roboto" panose="02000000000000000000" pitchFamily="2" charset="0"/>
              </a:rPr>
              <a:t>Our new burger is tastier than the others!</a:t>
            </a:r>
          </a:p>
        </p:txBody>
      </p:sp>
      <p:sp>
        <p:nvSpPr>
          <p:cNvPr id="15" name="Text">
            <a:extLst>
              <a:ext uri="{FF2B5EF4-FFF2-40B4-BE49-F238E27FC236}">
                <a16:creationId xmlns:a16="http://schemas.microsoft.com/office/drawing/2014/main" id="{A41E1D62-172F-B6FC-4C04-A305CEE6AF60}"/>
              </a:ext>
            </a:extLst>
          </p:cNvPr>
          <p:cNvSpPr/>
          <p:nvPr/>
        </p:nvSpPr>
        <p:spPr>
          <a:xfrm>
            <a:off x="1063559" y="5510797"/>
            <a:ext cx="7128718" cy="553998"/>
          </a:xfrm>
          <a:prstGeom prst="rect">
            <a:avLst/>
          </a:prstGeom>
        </p:spPr>
        <p:txBody>
          <a:bodyPr wrap="square" lIns="0" tIns="0" rIns="0" bIns="0">
            <a:spAutoFit/>
          </a:bodyPr>
          <a:lstStyle/>
          <a:p>
            <a:pPr lvl="0" algn="ctr"/>
            <a:r>
              <a:rPr lang="en-US" dirty="0">
                <a:latin typeface="Roboto" panose="02000000000000000000" pitchFamily="2" charset="0"/>
              </a:rPr>
              <a:t>With a partner or on your own, create a poster or radio advert for a product. Don’t forget to use plenty of comparatives and adjectives.</a:t>
            </a:r>
          </a:p>
        </p:txBody>
      </p:sp>
    </p:spTree>
    <p:extLst>
      <p:ext uri="{BB962C8B-B14F-4D97-AF65-F5344CB8AC3E}">
        <p14:creationId xmlns:p14="http://schemas.microsoft.com/office/powerpoint/2010/main" val="366370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3" grpId="0" animBg="1"/>
      <p:bldP spid="14"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a:extLst>
              <a:ext uri="{FF2B5EF4-FFF2-40B4-BE49-F238E27FC236}">
                <a16:creationId xmlns:a16="http://schemas.microsoft.com/office/drawing/2014/main" id="{4CBA9B03-401D-CAF4-0D0A-AC7EB56D60FB}"/>
              </a:ext>
            </a:extLst>
          </p:cNvPr>
          <p:cNvSpPr/>
          <p:nvPr/>
        </p:nvSpPr>
        <p:spPr>
          <a:xfrm>
            <a:off x="1063560" y="1560837"/>
            <a:ext cx="7128718" cy="276999"/>
          </a:xfrm>
          <a:prstGeom prst="rect">
            <a:avLst/>
          </a:prstGeom>
        </p:spPr>
        <p:txBody>
          <a:bodyPr wrap="square" lIns="0" tIns="0" rIns="0" bIns="0">
            <a:spAutoFit/>
          </a:bodyPr>
          <a:lstStyle/>
          <a:p>
            <a:pPr lvl="0"/>
            <a:r>
              <a:rPr lang="en-GB" dirty="0">
                <a:latin typeface="Roboto" panose="02000000000000000000" pitchFamily="2" charset="0"/>
              </a:rPr>
              <a:t>Look at the sentences below. Can you spot the mistakes?</a:t>
            </a:r>
            <a:endParaRPr lang="en-US" dirty="0">
              <a:latin typeface="Roboto" panose="02000000000000000000" pitchFamily="2" charset="0"/>
            </a:endParaRPr>
          </a:p>
        </p:txBody>
      </p:sp>
      <p:sp>
        <p:nvSpPr>
          <p:cNvPr id="6" name="Title">
            <a:extLst>
              <a:ext uri="{FF2B5EF4-FFF2-40B4-BE49-F238E27FC236}">
                <a16:creationId xmlns:a16="http://schemas.microsoft.com/office/drawing/2014/main" id="{7C9708CC-4F91-09DA-E91C-BC647222093B}"/>
              </a:ext>
            </a:extLst>
          </p:cNvPr>
          <p:cNvSpPr txBox="1">
            <a:spLocks/>
          </p:cNvSpPr>
          <p:nvPr/>
        </p:nvSpPr>
        <p:spPr>
          <a:xfrm>
            <a:off x="457198" y="626065"/>
            <a:ext cx="8220075" cy="67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US" dirty="0">
                <a:effectLst>
                  <a:outerShdw dist="50800" dir="3600000" algn="ctr" rotWithShape="0">
                    <a:srgbClr val="25B7BC"/>
                  </a:outerShdw>
                </a:effectLst>
                <a:latin typeface="Roboto" panose="02000000000000000000" pitchFamily="2" charset="0"/>
              </a:rPr>
              <a:t>Final Activity</a:t>
            </a:r>
            <a:endParaRPr lang="en-GB" dirty="0">
              <a:effectLst>
                <a:outerShdw dist="50800" dir="3600000" algn="ctr" rotWithShape="0">
                  <a:srgbClr val="25B7BC"/>
                </a:outerShdw>
              </a:effectLst>
              <a:latin typeface="Roboto" panose="02000000000000000000" pitchFamily="2" charset="0"/>
            </a:endParaRPr>
          </a:p>
        </p:txBody>
      </p:sp>
      <p:sp>
        <p:nvSpPr>
          <p:cNvPr id="13" name="TextBox 16">
            <a:extLst>
              <a:ext uri="{FF2B5EF4-FFF2-40B4-BE49-F238E27FC236}">
                <a16:creationId xmlns:a16="http://schemas.microsoft.com/office/drawing/2014/main" id="{CA7EE31B-D879-E90A-D7A6-DE1FCF69A09E}"/>
              </a:ext>
            </a:extLst>
          </p:cNvPr>
          <p:cNvSpPr txBox="1"/>
          <p:nvPr/>
        </p:nvSpPr>
        <p:spPr>
          <a:xfrm>
            <a:off x="683812" y="2317490"/>
            <a:ext cx="3738898" cy="369332"/>
          </a:xfrm>
          <a:prstGeom prst="rect">
            <a:avLst/>
          </a:prstGeom>
          <a:solidFill>
            <a:srgbClr val="AFDEF9"/>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Roboto" panose="02000000000000000000" pitchFamily="2" charset="0"/>
              </a:rPr>
              <a:t>The weather is more hot here.</a:t>
            </a:r>
          </a:p>
        </p:txBody>
      </p:sp>
      <p:sp>
        <p:nvSpPr>
          <p:cNvPr id="14" name="TextBox 16">
            <a:extLst>
              <a:ext uri="{FF2B5EF4-FFF2-40B4-BE49-F238E27FC236}">
                <a16:creationId xmlns:a16="http://schemas.microsoft.com/office/drawing/2014/main" id="{AEEDD7C2-8FA3-262F-B188-68708CC2CB6F}"/>
              </a:ext>
            </a:extLst>
          </p:cNvPr>
          <p:cNvSpPr txBox="1"/>
          <p:nvPr/>
        </p:nvSpPr>
        <p:spPr>
          <a:xfrm>
            <a:off x="683812" y="2780912"/>
            <a:ext cx="3738898" cy="369332"/>
          </a:xfrm>
          <a:prstGeom prst="rect">
            <a:avLst/>
          </a:prstGeom>
          <a:solidFill>
            <a:srgbClr val="AFDEF9"/>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GB" dirty="0">
                <a:latin typeface="Roboto" panose="02000000000000000000" pitchFamily="2" charset="0"/>
              </a:rPr>
              <a:t>That book is </a:t>
            </a:r>
            <a:r>
              <a:rPr lang="en-GB" dirty="0" err="1">
                <a:latin typeface="Roboto" panose="02000000000000000000" pitchFamily="2" charset="0"/>
              </a:rPr>
              <a:t>interestingest</a:t>
            </a:r>
            <a:r>
              <a:rPr lang="en-GB" dirty="0">
                <a:latin typeface="Roboto" panose="02000000000000000000" pitchFamily="2" charset="0"/>
              </a:rPr>
              <a:t>.</a:t>
            </a:r>
          </a:p>
        </p:txBody>
      </p:sp>
      <p:sp>
        <p:nvSpPr>
          <p:cNvPr id="15" name="TextBox 16">
            <a:extLst>
              <a:ext uri="{FF2B5EF4-FFF2-40B4-BE49-F238E27FC236}">
                <a16:creationId xmlns:a16="http://schemas.microsoft.com/office/drawing/2014/main" id="{F2A10F63-498D-0884-D761-265098890B15}"/>
              </a:ext>
            </a:extLst>
          </p:cNvPr>
          <p:cNvSpPr txBox="1"/>
          <p:nvPr/>
        </p:nvSpPr>
        <p:spPr>
          <a:xfrm>
            <a:off x="683812" y="3244334"/>
            <a:ext cx="3738898" cy="369332"/>
          </a:xfrm>
          <a:prstGeom prst="rect">
            <a:avLst/>
          </a:prstGeom>
          <a:solidFill>
            <a:srgbClr val="AFDEF9"/>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US" dirty="0">
                <a:latin typeface="Roboto" panose="02000000000000000000" pitchFamily="2" charset="0"/>
              </a:rPr>
              <a:t>He is </a:t>
            </a:r>
            <a:r>
              <a:rPr lang="en-US" dirty="0" err="1">
                <a:latin typeface="Roboto" panose="02000000000000000000" pitchFamily="2" charset="0"/>
              </a:rPr>
              <a:t>gooder</a:t>
            </a:r>
            <a:r>
              <a:rPr lang="en-US" dirty="0">
                <a:latin typeface="Roboto" panose="02000000000000000000" pitchFamily="2" charset="0"/>
              </a:rPr>
              <a:t> at sports.</a:t>
            </a:r>
          </a:p>
        </p:txBody>
      </p:sp>
      <p:sp>
        <p:nvSpPr>
          <p:cNvPr id="16" name="TextBox 16">
            <a:extLst>
              <a:ext uri="{FF2B5EF4-FFF2-40B4-BE49-F238E27FC236}">
                <a16:creationId xmlns:a16="http://schemas.microsoft.com/office/drawing/2014/main" id="{10FDAB70-CD94-E985-764B-DDEF7D967881}"/>
              </a:ext>
            </a:extLst>
          </p:cNvPr>
          <p:cNvSpPr txBox="1"/>
          <p:nvPr/>
        </p:nvSpPr>
        <p:spPr>
          <a:xfrm>
            <a:off x="683812" y="3707756"/>
            <a:ext cx="3738898" cy="369332"/>
          </a:xfrm>
          <a:prstGeom prst="rect">
            <a:avLst/>
          </a:prstGeom>
          <a:solidFill>
            <a:srgbClr val="AFDEF9"/>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US" dirty="0">
                <a:latin typeface="Roboto" panose="02000000000000000000" pitchFamily="2" charset="0"/>
              </a:rPr>
              <a:t>She is the shiest in class.</a:t>
            </a:r>
          </a:p>
        </p:txBody>
      </p:sp>
      <p:sp>
        <p:nvSpPr>
          <p:cNvPr id="17" name="TextBox 16">
            <a:extLst>
              <a:ext uri="{FF2B5EF4-FFF2-40B4-BE49-F238E27FC236}">
                <a16:creationId xmlns:a16="http://schemas.microsoft.com/office/drawing/2014/main" id="{5A5B1BA4-59D6-481B-6F8E-2CA62C189BF7}"/>
              </a:ext>
            </a:extLst>
          </p:cNvPr>
          <p:cNvSpPr txBox="1"/>
          <p:nvPr/>
        </p:nvSpPr>
        <p:spPr>
          <a:xfrm>
            <a:off x="683812" y="4171178"/>
            <a:ext cx="3738898" cy="369332"/>
          </a:xfrm>
          <a:prstGeom prst="rect">
            <a:avLst/>
          </a:prstGeom>
          <a:solidFill>
            <a:srgbClr val="AFDEF9"/>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GB" dirty="0">
                <a:latin typeface="Roboto" panose="02000000000000000000" pitchFamily="2" charset="0"/>
              </a:rPr>
              <a:t>That cake is </a:t>
            </a:r>
            <a:r>
              <a:rPr lang="en-GB" dirty="0" err="1">
                <a:latin typeface="Roboto" panose="02000000000000000000" pitchFamily="2" charset="0"/>
              </a:rPr>
              <a:t>largeer</a:t>
            </a:r>
            <a:r>
              <a:rPr lang="en-GB" dirty="0">
                <a:latin typeface="Roboto" panose="02000000000000000000" pitchFamily="2" charset="0"/>
              </a:rPr>
              <a:t>.</a:t>
            </a:r>
          </a:p>
        </p:txBody>
      </p:sp>
      <p:sp>
        <p:nvSpPr>
          <p:cNvPr id="18" name="TextBox 16">
            <a:extLst>
              <a:ext uri="{FF2B5EF4-FFF2-40B4-BE49-F238E27FC236}">
                <a16:creationId xmlns:a16="http://schemas.microsoft.com/office/drawing/2014/main" id="{5FECE2C8-5EA8-4F7C-3977-9BEFF3AD927C}"/>
              </a:ext>
            </a:extLst>
          </p:cNvPr>
          <p:cNvSpPr txBox="1"/>
          <p:nvPr/>
        </p:nvSpPr>
        <p:spPr>
          <a:xfrm>
            <a:off x="4721290" y="2317490"/>
            <a:ext cx="3738898" cy="369332"/>
          </a:xfrm>
          <a:prstGeom prst="rect">
            <a:avLst/>
          </a:prstGeom>
          <a:solidFill>
            <a:srgbClr val="CFE09B"/>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Roboto" panose="02000000000000000000" pitchFamily="2" charset="0"/>
              </a:rPr>
              <a:t>The weather is hotter here.</a:t>
            </a:r>
          </a:p>
        </p:txBody>
      </p:sp>
      <p:sp>
        <p:nvSpPr>
          <p:cNvPr id="19" name="TextBox 16">
            <a:extLst>
              <a:ext uri="{FF2B5EF4-FFF2-40B4-BE49-F238E27FC236}">
                <a16:creationId xmlns:a16="http://schemas.microsoft.com/office/drawing/2014/main" id="{5FAFFAC5-8340-3B2F-867D-FDB4AAE08DCC}"/>
              </a:ext>
            </a:extLst>
          </p:cNvPr>
          <p:cNvSpPr txBox="1"/>
          <p:nvPr/>
        </p:nvSpPr>
        <p:spPr>
          <a:xfrm>
            <a:off x="4721290" y="2780912"/>
            <a:ext cx="3738898" cy="369332"/>
          </a:xfrm>
          <a:prstGeom prst="rect">
            <a:avLst/>
          </a:prstGeom>
          <a:solidFill>
            <a:srgbClr val="CFE09B"/>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US" dirty="0">
                <a:latin typeface="Roboto" panose="02000000000000000000" pitchFamily="2" charset="0"/>
              </a:rPr>
              <a:t>That book is the most interesting.</a:t>
            </a:r>
          </a:p>
        </p:txBody>
      </p:sp>
      <p:sp>
        <p:nvSpPr>
          <p:cNvPr id="20" name="TextBox 16">
            <a:extLst>
              <a:ext uri="{FF2B5EF4-FFF2-40B4-BE49-F238E27FC236}">
                <a16:creationId xmlns:a16="http://schemas.microsoft.com/office/drawing/2014/main" id="{3A79C48D-8892-E01D-1E08-BD9CF754C4A0}"/>
              </a:ext>
            </a:extLst>
          </p:cNvPr>
          <p:cNvSpPr txBox="1"/>
          <p:nvPr/>
        </p:nvSpPr>
        <p:spPr>
          <a:xfrm>
            <a:off x="4721290" y="3244334"/>
            <a:ext cx="3738898" cy="369332"/>
          </a:xfrm>
          <a:prstGeom prst="rect">
            <a:avLst/>
          </a:prstGeom>
          <a:solidFill>
            <a:srgbClr val="CFE09B"/>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US" dirty="0">
                <a:latin typeface="Roboto" panose="02000000000000000000" pitchFamily="2" charset="0"/>
              </a:rPr>
              <a:t>He is better at sports.</a:t>
            </a:r>
          </a:p>
        </p:txBody>
      </p:sp>
      <p:sp>
        <p:nvSpPr>
          <p:cNvPr id="21" name="TextBox 16">
            <a:extLst>
              <a:ext uri="{FF2B5EF4-FFF2-40B4-BE49-F238E27FC236}">
                <a16:creationId xmlns:a16="http://schemas.microsoft.com/office/drawing/2014/main" id="{C296C0D5-361C-10F8-0F00-A0849781A484}"/>
              </a:ext>
            </a:extLst>
          </p:cNvPr>
          <p:cNvSpPr txBox="1"/>
          <p:nvPr/>
        </p:nvSpPr>
        <p:spPr>
          <a:xfrm>
            <a:off x="4721290" y="3707756"/>
            <a:ext cx="3738898" cy="369332"/>
          </a:xfrm>
          <a:prstGeom prst="rect">
            <a:avLst/>
          </a:prstGeom>
          <a:solidFill>
            <a:srgbClr val="CFE09B"/>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US" dirty="0">
                <a:latin typeface="Roboto" panose="02000000000000000000" pitchFamily="2" charset="0"/>
              </a:rPr>
              <a:t>She is the shyest in class.</a:t>
            </a:r>
          </a:p>
        </p:txBody>
      </p:sp>
      <p:sp>
        <p:nvSpPr>
          <p:cNvPr id="22" name="TextBox 21">
            <a:extLst>
              <a:ext uri="{FF2B5EF4-FFF2-40B4-BE49-F238E27FC236}">
                <a16:creationId xmlns:a16="http://schemas.microsoft.com/office/drawing/2014/main" id="{5B9EDCD3-0530-2006-F32E-E4439C57C95F}"/>
              </a:ext>
            </a:extLst>
          </p:cNvPr>
          <p:cNvSpPr txBox="1"/>
          <p:nvPr/>
        </p:nvSpPr>
        <p:spPr>
          <a:xfrm>
            <a:off x="4721290" y="4171178"/>
            <a:ext cx="3738898" cy="369332"/>
          </a:xfrm>
          <a:prstGeom prst="rect">
            <a:avLst/>
          </a:prstGeom>
          <a:solidFill>
            <a:srgbClr val="CFE09B"/>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GB" dirty="0">
                <a:latin typeface="Roboto" panose="02000000000000000000" pitchFamily="2" charset="0"/>
              </a:rPr>
              <a:t>That cake is larger.</a:t>
            </a:r>
          </a:p>
        </p:txBody>
      </p:sp>
    </p:spTree>
    <p:extLst>
      <p:ext uri="{BB962C8B-B14F-4D97-AF65-F5344CB8AC3E}">
        <p14:creationId xmlns:p14="http://schemas.microsoft.com/office/powerpoint/2010/main" val="12811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57198" y="501353"/>
            <a:ext cx="8220075" cy="674306"/>
          </a:xfrm>
        </p:spPr>
        <p:txBody>
          <a:bodyPr/>
          <a:lstStyle/>
          <a:p>
            <a:r>
              <a:rPr lang="en-US" dirty="0">
                <a:effectLst>
                  <a:outerShdw dist="50800" dir="3600000" algn="ctr" rotWithShape="0">
                    <a:srgbClr val="25B7BC"/>
                  </a:outerShdw>
                </a:effectLst>
              </a:rPr>
              <a:t>In this lesson, we will…</a:t>
            </a:r>
            <a:endParaRPr lang="en-GB" sz="3600" dirty="0">
              <a:effectLst>
                <a:outerShdw dist="50800" dir="3600000" algn="ctr" rotWithShape="0">
                  <a:srgbClr val="25B7BC"/>
                </a:outerShdw>
              </a:effectLst>
            </a:endParaRPr>
          </a:p>
        </p:txBody>
      </p:sp>
      <p:sp>
        <p:nvSpPr>
          <p:cNvPr id="2" name="Text">
            <a:extLst>
              <a:ext uri="{FF2B5EF4-FFF2-40B4-BE49-F238E27FC236}">
                <a16:creationId xmlns:a16="http://schemas.microsoft.com/office/drawing/2014/main" id="{4CBA9B03-401D-CAF4-0D0A-AC7EB56D60FB}"/>
              </a:ext>
            </a:extLst>
          </p:cNvPr>
          <p:cNvSpPr/>
          <p:nvPr/>
        </p:nvSpPr>
        <p:spPr>
          <a:xfrm>
            <a:off x="755650" y="1513946"/>
            <a:ext cx="4077607" cy="2677656"/>
          </a:xfrm>
          <a:prstGeom prst="rect">
            <a:avLst/>
          </a:prstGeom>
        </p:spPr>
        <p:txBody>
          <a:bodyPr wrap="square" lIns="0" tIns="0" rIns="0" bIns="0">
            <a:spAutoFit/>
          </a:bodyPr>
          <a:lstStyle/>
          <a:p>
            <a:pPr marL="457200" lvl="0" indent="-317500" algn="l" rtl="0">
              <a:spcBef>
                <a:spcPts val="0"/>
              </a:spcBef>
              <a:spcAft>
                <a:spcPts val="1200"/>
              </a:spcAft>
              <a:buClr>
                <a:srgbClr val="85BD33"/>
              </a:buClr>
              <a:buSzPts val="1400"/>
              <a:buFont typeface="Wingdings" panose="05000000000000000000" pitchFamily="2" charset="2"/>
              <a:buChar char="q"/>
            </a:pPr>
            <a:r>
              <a:rPr lang="en-US" dirty="0">
                <a:latin typeface="Roboto" panose="02000000000000000000" pitchFamily="2" charset="0"/>
              </a:rPr>
              <a:t>Discover what ‘comparatives’ and ‘superlatives’ are.</a:t>
            </a:r>
          </a:p>
          <a:p>
            <a:pPr marL="457200" lvl="0" indent="-317500" algn="l" rtl="0">
              <a:spcBef>
                <a:spcPts val="0"/>
              </a:spcBef>
              <a:spcAft>
                <a:spcPts val="1200"/>
              </a:spcAft>
              <a:buClr>
                <a:srgbClr val="85BD33"/>
              </a:buClr>
              <a:buSzPts val="1400"/>
              <a:buFont typeface="Wingdings" panose="05000000000000000000" pitchFamily="2" charset="2"/>
              <a:buChar char="q"/>
            </a:pPr>
            <a:r>
              <a:rPr lang="en-US" dirty="0">
                <a:latin typeface="Roboto" panose="02000000000000000000" pitchFamily="2" charset="0"/>
              </a:rPr>
              <a:t>Learn about the different spelling rules with comparatives and superlatives.</a:t>
            </a:r>
          </a:p>
          <a:p>
            <a:pPr marL="457200" lvl="0" indent="-317500" algn="l" rtl="0">
              <a:spcBef>
                <a:spcPts val="0"/>
              </a:spcBef>
              <a:spcAft>
                <a:spcPts val="1200"/>
              </a:spcAft>
              <a:buClr>
                <a:srgbClr val="85BD33"/>
              </a:buClr>
              <a:buSzPts val="1400"/>
              <a:buFont typeface="Wingdings" panose="05000000000000000000" pitchFamily="2" charset="2"/>
              <a:buChar char="q"/>
            </a:pPr>
            <a:r>
              <a:rPr lang="en-US" dirty="0" err="1">
                <a:latin typeface="Roboto" panose="02000000000000000000" pitchFamily="2" charset="0"/>
              </a:rPr>
              <a:t>Practise</a:t>
            </a:r>
            <a:r>
              <a:rPr lang="en-US" dirty="0">
                <a:latin typeface="Roboto" panose="02000000000000000000" pitchFamily="2" charset="0"/>
              </a:rPr>
              <a:t> using them in sentences.</a:t>
            </a:r>
          </a:p>
          <a:p>
            <a:pPr marL="457200" lvl="0" indent="-317500" algn="l" rtl="0">
              <a:spcBef>
                <a:spcPts val="0"/>
              </a:spcBef>
              <a:spcAft>
                <a:spcPts val="1200"/>
              </a:spcAft>
              <a:buClr>
                <a:srgbClr val="85BD33"/>
              </a:buClr>
              <a:buSzPts val="1400"/>
              <a:buFont typeface="Wingdings" panose="05000000000000000000" pitchFamily="2" charset="2"/>
              <a:buChar char="q"/>
            </a:pPr>
            <a:r>
              <a:rPr lang="en-US" dirty="0">
                <a:latin typeface="Roboto" panose="02000000000000000000" pitchFamily="2" charset="0"/>
              </a:rPr>
              <a:t>Use comparatives and superlative adjectives to create an advert.</a:t>
            </a:r>
          </a:p>
        </p:txBody>
      </p:sp>
      <p:pic>
        <p:nvPicPr>
          <p:cNvPr id="6" name="Picture 5" descr="A person holding a light saber&#10;&#10;Description automatically generated with low confidence">
            <a:extLst>
              <a:ext uri="{FF2B5EF4-FFF2-40B4-BE49-F238E27FC236}">
                <a16:creationId xmlns:a16="http://schemas.microsoft.com/office/drawing/2014/main" id="{AB283F9C-822E-FFDD-BC34-4F222CEB3F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5555151" y="1458334"/>
            <a:ext cx="2667636" cy="5306359"/>
          </a:xfrm>
          <a:prstGeom prst="rect">
            <a:avLst/>
          </a:prstGeom>
        </p:spPr>
      </p:pic>
    </p:spTree>
    <p:extLst>
      <p:ext uri="{BB962C8B-B14F-4D97-AF65-F5344CB8AC3E}">
        <p14:creationId xmlns:p14="http://schemas.microsoft.com/office/powerpoint/2010/main" val="385580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8C8DAE81-35A0-55D5-F8C7-8E26BE89466D}"/>
              </a:ext>
            </a:extLst>
          </p:cNvPr>
          <p:cNvGrpSpPr/>
          <p:nvPr/>
        </p:nvGrpSpPr>
        <p:grpSpPr>
          <a:xfrm>
            <a:off x="802260" y="1587031"/>
            <a:ext cx="1687766" cy="1757211"/>
            <a:chOff x="802260" y="1587031"/>
            <a:chExt cx="1687766" cy="1757211"/>
          </a:xfrm>
        </p:grpSpPr>
        <p:sp>
          <p:nvSpPr>
            <p:cNvPr id="29" name="Rectangle 28">
              <a:extLst>
                <a:ext uri="{FF2B5EF4-FFF2-40B4-BE49-F238E27FC236}">
                  <a16:creationId xmlns:a16="http://schemas.microsoft.com/office/drawing/2014/main" id="{C7652A97-C5B7-2D41-EA21-3A0D94967EDD}"/>
                </a:ext>
              </a:extLst>
            </p:cNvPr>
            <p:cNvSpPr/>
            <p:nvPr/>
          </p:nvSpPr>
          <p:spPr>
            <a:xfrm>
              <a:off x="802260" y="1587031"/>
              <a:ext cx="1687766" cy="17572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
          <p:nvSpPr>
            <p:cNvPr id="30" name="TextBox 29">
              <a:extLst>
                <a:ext uri="{FF2B5EF4-FFF2-40B4-BE49-F238E27FC236}">
                  <a16:creationId xmlns:a16="http://schemas.microsoft.com/office/drawing/2014/main" id="{C968CD7D-687D-74E7-02D7-D677BCEABEDB}"/>
                </a:ext>
              </a:extLst>
            </p:cNvPr>
            <p:cNvSpPr txBox="1"/>
            <p:nvPr/>
          </p:nvSpPr>
          <p:spPr>
            <a:xfrm>
              <a:off x="802260" y="1951386"/>
              <a:ext cx="1687766" cy="1107996"/>
            </a:xfrm>
            <a:prstGeom prst="rect">
              <a:avLst/>
            </a:prstGeom>
            <a:noFill/>
          </p:spPr>
          <p:txBody>
            <a:bodyPr wrap="square" rtlCol="0">
              <a:spAutoFit/>
            </a:bodyPr>
            <a:lstStyle/>
            <a:p>
              <a:pPr algn="ctr"/>
              <a:r>
                <a:rPr lang="es-ES" sz="6600" b="1" dirty="0">
                  <a:solidFill>
                    <a:schemeClr val="bg1"/>
                  </a:solidFill>
                  <a:latin typeface="Roboto" panose="02000000000000000000" pitchFamily="2" charset="0"/>
                </a:rPr>
                <a:t>?</a:t>
              </a:r>
            </a:p>
          </p:txBody>
        </p:sp>
      </p:grpSp>
      <p:sp>
        <p:nvSpPr>
          <p:cNvPr id="6" name="Title">
            <a:extLst>
              <a:ext uri="{FF2B5EF4-FFF2-40B4-BE49-F238E27FC236}">
                <a16:creationId xmlns:a16="http://schemas.microsoft.com/office/drawing/2014/main" id="{7C9708CC-4F91-09DA-E91C-BC647222093B}"/>
              </a:ext>
            </a:extLst>
          </p:cNvPr>
          <p:cNvSpPr txBox="1">
            <a:spLocks/>
          </p:cNvSpPr>
          <p:nvPr/>
        </p:nvSpPr>
        <p:spPr>
          <a:xfrm>
            <a:off x="457198" y="501353"/>
            <a:ext cx="8220075" cy="67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algn="ctr"/>
            <a:r>
              <a:rPr lang="en-US" dirty="0">
                <a:effectLst>
                  <a:outerShdw dist="50800" dir="3600000" algn="ctr" rotWithShape="0">
                    <a:srgbClr val="25B7BC"/>
                  </a:outerShdw>
                </a:effectLst>
                <a:latin typeface="Roboto" panose="02000000000000000000" pitchFamily="2" charset="0"/>
              </a:rPr>
              <a:t>Vocabulary</a:t>
            </a:r>
            <a:endParaRPr lang="en-GB" dirty="0">
              <a:effectLst>
                <a:outerShdw dist="50800" dir="3600000" algn="ctr" rotWithShape="0">
                  <a:srgbClr val="25B7BC"/>
                </a:outerShdw>
              </a:effectLst>
              <a:latin typeface="Roboto" panose="02000000000000000000" pitchFamily="2" charset="0"/>
            </a:endParaRPr>
          </a:p>
        </p:txBody>
      </p:sp>
      <p:sp>
        <p:nvSpPr>
          <p:cNvPr id="9" name="TextBox 16">
            <a:extLst>
              <a:ext uri="{FF2B5EF4-FFF2-40B4-BE49-F238E27FC236}">
                <a16:creationId xmlns:a16="http://schemas.microsoft.com/office/drawing/2014/main" id="{D2CBA69C-AE41-7FCF-AED0-6342E5A1BE9C}"/>
              </a:ext>
            </a:extLst>
          </p:cNvPr>
          <p:cNvSpPr txBox="1"/>
          <p:nvPr/>
        </p:nvSpPr>
        <p:spPr>
          <a:xfrm>
            <a:off x="802261" y="3373260"/>
            <a:ext cx="1687766"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Scary</a:t>
            </a:r>
          </a:p>
        </p:txBody>
      </p:sp>
      <p:sp>
        <p:nvSpPr>
          <p:cNvPr id="10" name="TextBox 32">
            <a:extLst>
              <a:ext uri="{FF2B5EF4-FFF2-40B4-BE49-F238E27FC236}">
                <a16:creationId xmlns:a16="http://schemas.microsoft.com/office/drawing/2014/main" id="{352ACB3F-8D51-5777-DDF9-BBB8FD60737D}"/>
              </a:ext>
            </a:extLst>
          </p:cNvPr>
          <p:cNvSpPr txBox="1"/>
          <p:nvPr/>
        </p:nvSpPr>
        <p:spPr>
          <a:xfrm>
            <a:off x="2746138" y="3373260"/>
            <a:ext cx="1687766"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Large/Big</a:t>
            </a:r>
          </a:p>
        </p:txBody>
      </p:sp>
      <p:sp>
        <p:nvSpPr>
          <p:cNvPr id="11" name="TextBox 33">
            <a:extLst>
              <a:ext uri="{FF2B5EF4-FFF2-40B4-BE49-F238E27FC236}">
                <a16:creationId xmlns:a16="http://schemas.microsoft.com/office/drawing/2014/main" id="{75A3DF9B-19FD-CE01-07FA-AE5BFA60CD94}"/>
              </a:ext>
            </a:extLst>
          </p:cNvPr>
          <p:cNvSpPr txBox="1"/>
          <p:nvPr/>
        </p:nvSpPr>
        <p:spPr>
          <a:xfrm>
            <a:off x="4682102" y="3373260"/>
            <a:ext cx="1687767"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Dangerous</a:t>
            </a:r>
          </a:p>
        </p:txBody>
      </p:sp>
      <p:sp>
        <p:nvSpPr>
          <p:cNvPr id="12" name="TextBox 35">
            <a:extLst>
              <a:ext uri="{FF2B5EF4-FFF2-40B4-BE49-F238E27FC236}">
                <a16:creationId xmlns:a16="http://schemas.microsoft.com/office/drawing/2014/main" id="{F47D7CB5-F6AB-A468-DECD-FB40951ED8D7}"/>
              </a:ext>
            </a:extLst>
          </p:cNvPr>
          <p:cNvSpPr txBox="1"/>
          <p:nvPr/>
        </p:nvSpPr>
        <p:spPr>
          <a:xfrm>
            <a:off x="802261" y="5626315"/>
            <a:ext cx="1687766"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Hot</a:t>
            </a:r>
          </a:p>
        </p:txBody>
      </p:sp>
      <p:sp>
        <p:nvSpPr>
          <p:cNvPr id="13" name="TextBox 37">
            <a:extLst>
              <a:ext uri="{FF2B5EF4-FFF2-40B4-BE49-F238E27FC236}">
                <a16:creationId xmlns:a16="http://schemas.microsoft.com/office/drawing/2014/main" id="{A6D9A67F-25B2-BABD-7AF4-F0035E8F0613}"/>
              </a:ext>
            </a:extLst>
          </p:cNvPr>
          <p:cNvSpPr txBox="1"/>
          <p:nvPr/>
        </p:nvSpPr>
        <p:spPr>
          <a:xfrm>
            <a:off x="2746137" y="5626317"/>
            <a:ext cx="1687766"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Dark</a:t>
            </a:r>
          </a:p>
        </p:txBody>
      </p:sp>
      <p:sp>
        <p:nvSpPr>
          <p:cNvPr id="14" name="TextBox 38">
            <a:extLst>
              <a:ext uri="{FF2B5EF4-FFF2-40B4-BE49-F238E27FC236}">
                <a16:creationId xmlns:a16="http://schemas.microsoft.com/office/drawing/2014/main" id="{52476607-71B7-39D5-0F12-C237073FFD10}"/>
              </a:ext>
            </a:extLst>
          </p:cNvPr>
          <p:cNvSpPr txBox="1"/>
          <p:nvPr/>
        </p:nvSpPr>
        <p:spPr>
          <a:xfrm>
            <a:off x="4683328" y="5626317"/>
            <a:ext cx="1686471"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Happy</a:t>
            </a:r>
          </a:p>
        </p:txBody>
      </p:sp>
      <p:sp>
        <p:nvSpPr>
          <p:cNvPr id="15" name="TextBox 40">
            <a:extLst>
              <a:ext uri="{FF2B5EF4-FFF2-40B4-BE49-F238E27FC236}">
                <a16:creationId xmlns:a16="http://schemas.microsoft.com/office/drawing/2014/main" id="{50822278-B19C-40CE-0931-3EA5A2B64A6D}"/>
              </a:ext>
            </a:extLst>
          </p:cNvPr>
          <p:cNvSpPr txBox="1"/>
          <p:nvPr/>
        </p:nvSpPr>
        <p:spPr>
          <a:xfrm>
            <a:off x="6607411" y="5626316"/>
            <a:ext cx="1686469"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Fast</a:t>
            </a:r>
          </a:p>
        </p:txBody>
      </p:sp>
      <p:sp>
        <p:nvSpPr>
          <p:cNvPr id="16" name="TextBox 41">
            <a:extLst>
              <a:ext uri="{FF2B5EF4-FFF2-40B4-BE49-F238E27FC236}">
                <a16:creationId xmlns:a16="http://schemas.microsoft.com/office/drawing/2014/main" id="{B6E5FCFB-2CC2-3A3D-8290-604696C8E822}"/>
              </a:ext>
            </a:extLst>
          </p:cNvPr>
          <p:cNvSpPr txBox="1"/>
          <p:nvPr/>
        </p:nvSpPr>
        <p:spPr>
          <a:xfrm>
            <a:off x="6616649" y="3395457"/>
            <a:ext cx="1687765"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Roboto" panose="02000000000000000000" pitchFamily="2" charset="0"/>
              </a:rPr>
              <a:t>Sad</a:t>
            </a:r>
          </a:p>
        </p:txBody>
      </p:sp>
      <p:sp>
        <p:nvSpPr>
          <p:cNvPr id="25" name="Text">
            <a:extLst>
              <a:ext uri="{FF2B5EF4-FFF2-40B4-BE49-F238E27FC236}">
                <a16:creationId xmlns:a16="http://schemas.microsoft.com/office/drawing/2014/main" id="{48607805-0ED9-F950-F319-1E11F8F6EFAC}"/>
              </a:ext>
            </a:extLst>
          </p:cNvPr>
          <p:cNvSpPr/>
          <p:nvPr/>
        </p:nvSpPr>
        <p:spPr>
          <a:xfrm>
            <a:off x="750885" y="1146498"/>
            <a:ext cx="7632700" cy="276999"/>
          </a:xfrm>
          <a:prstGeom prst="rect">
            <a:avLst/>
          </a:prstGeom>
        </p:spPr>
        <p:txBody>
          <a:bodyPr wrap="square" lIns="0" tIns="0" rIns="0" bIns="0">
            <a:spAutoFit/>
          </a:bodyPr>
          <a:lstStyle/>
          <a:p>
            <a:pPr marL="139700" lvl="0" algn="ctr" rtl="0">
              <a:spcBef>
                <a:spcPts val="0"/>
              </a:spcBef>
              <a:spcAft>
                <a:spcPts val="0"/>
              </a:spcAft>
              <a:buSzPts val="1400"/>
            </a:pPr>
            <a:r>
              <a:rPr lang="en-US" dirty="0">
                <a:latin typeface="Roboto" panose="02000000000000000000" pitchFamily="2" charset="0"/>
              </a:rPr>
              <a:t>Click to reveal the image.</a:t>
            </a:r>
          </a:p>
        </p:txBody>
      </p:sp>
      <p:pic>
        <p:nvPicPr>
          <p:cNvPr id="27" name="Picture 26" descr="A person walking in the fog&#10;&#10;Description automatically generated with medium confidence">
            <a:extLst>
              <a:ext uri="{FF2B5EF4-FFF2-40B4-BE49-F238E27FC236}">
                <a16:creationId xmlns:a16="http://schemas.microsoft.com/office/drawing/2014/main" id="{0123C1E9-0D07-0D66-D367-42F91D573E0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5847" r="19776"/>
          <a:stretch/>
        </p:blipFill>
        <p:spPr>
          <a:xfrm>
            <a:off x="802259" y="1587031"/>
            <a:ext cx="1687767" cy="1757211"/>
          </a:xfrm>
          <a:prstGeom prst="rect">
            <a:avLst/>
          </a:prstGeom>
          <a:ln>
            <a:solidFill>
              <a:schemeClr val="tx1"/>
            </a:solidFill>
          </a:ln>
        </p:spPr>
      </p:pic>
      <p:grpSp>
        <p:nvGrpSpPr>
          <p:cNvPr id="32" name="Group 31">
            <a:extLst>
              <a:ext uri="{FF2B5EF4-FFF2-40B4-BE49-F238E27FC236}">
                <a16:creationId xmlns:a16="http://schemas.microsoft.com/office/drawing/2014/main" id="{7F75ACB8-C594-5175-17C6-248E89259CE5}"/>
              </a:ext>
            </a:extLst>
          </p:cNvPr>
          <p:cNvGrpSpPr/>
          <p:nvPr/>
        </p:nvGrpSpPr>
        <p:grpSpPr>
          <a:xfrm>
            <a:off x="2746138" y="1587031"/>
            <a:ext cx="1687766" cy="1757211"/>
            <a:chOff x="802260" y="1587031"/>
            <a:chExt cx="1687766" cy="1757211"/>
          </a:xfrm>
        </p:grpSpPr>
        <p:sp>
          <p:nvSpPr>
            <p:cNvPr id="33" name="Rectangle 32">
              <a:extLst>
                <a:ext uri="{FF2B5EF4-FFF2-40B4-BE49-F238E27FC236}">
                  <a16:creationId xmlns:a16="http://schemas.microsoft.com/office/drawing/2014/main" id="{061BCE81-24FE-A51E-F2D4-5867C6F59925}"/>
                </a:ext>
              </a:extLst>
            </p:cNvPr>
            <p:cNvSpPr/>
            <p:nvPr/>
          </p:nvSpPr>
          <p:spPr>
            <a:xfrm>
              <a:off x="802260" y="1587031"/>
              <a:ext cx="1687766" cy="17572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
          <p:nvSpPr>
            <p:cNvPr id="34" name="TextBox 33">
              <a:extLst>
                <a:ext uri="{FF2B5EF4-FFF2-40B4-BE49-F238E27FC236}">
                  <a16:creationId xmlns:a16="http://schemas.microsoft.com/office/drawing/2014/main" id="{F0599FBB-BF14-8E46-3C64-4D73771D64D0}"/>
                </a:ext>
              </a:extLst>
            </p:cNvPr>
            <p:cNvSpPr txBox="1"/>
            <p:nvPr/>
          </p:nvSpPr>
          <p:spPr>
            <a:xfrm>
              <a:off x="802260" y="1951386"/>
              <a:ext cx="1687766" cy="1107996"/>
            </a:xfrm>
            <a:prstGeom prst="rect">
              <a:avLst/>
            </a:prstGeom>
            <a:noFill/>
          </p:spPr>
          <p:txBody>
            <a:bodyPr wrap="square" rtlCol="0">
              <a:spAutoFit/>
            </a:bodyPr>
            <a:lstStyle/>
            <a:p>
              <a:pPr algn="ctr"/>
              <a:r>
                <a:rPr lang="es-ES" sz="6600" b="1" dirty="0">
                  <a:solidFill>
                    <a:schemeClr val="bg1"/>
                  </a:solidFill>
                  <a:latin typeface="Roboto" panose="02000000000000000000" pitchFamily="2" charset="0"/>
                </a:rPr>
                <a:t>?</a:t>
              </a:r>
            </a:p>
          </p:txBody>
        </p:sp>
      </p:grpSp>
      <p:pic>
        <p:nvPicPr>
          <p:cNvPr id="35" name="Picture 34">
            <a:extLst>
              <a:ext uri="{FF2B5EF4-FFF2-40B4-BE49-F238E27FC236}">
                <a16:creationId xmlns:a16="http://schemas.microsoft.com/office/drawing/2014/main" id="{12124560-EF8B-1081-EAC7-A6AB2C0811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619" r="23355"/>
          <a:stretch/>
        </p:blipFill>
        <p:spPr>
          <a:xfrm>
            <a:off x="2746137" y="1587031"/>
            <a:ext cx="1687767" cy="1757211"/>
          </a:xfrm>
          <a:prstGeom prst="rect">
            <a:avLst/>
          </a:prstGeom>
          <a:ln>
            <a:solidFill>
              <a:schemeClr val="tx1"/>
            </a:solidFill>
          </a:ln>
        </p:spPr>
      </p:pic>
      <p:grpSp>
        <p:nvGrpSpPr>
          <p:cNvPr id="36" name="Group 35">
            <a:extLst>
              <a:ext uri="{FF2B5EF4-FFF2-40B4-BE49-F238E27FC236}">
                <a16:creationId xmlns:a16="http://schemas.microsoft.com/office/drawing/2014/main" id="{4699C103-BA04-F1F5-9AB5-E18D16923A39}"/>
              </a:ext>
            </a:extLst>
          </p:cNvPr>
          <p:cNvGrpSpPr/>
          <p:nvPr/>
        </p:nvGrpSpPr>
        <p:grpSpPr>
          <a:xfrm>
            <a:off x="4682103" y="1587031"/>
            <a:ext cx="1687766" cy="1757211"/>
            <a:chOff x="802260" y="1587031"/>
            <a:chExt cx="1687766" cy="1757211"/>
          </a:xfrm>
        </p:grpSpPr>
        <p:sp>
          <p:nvSpPr>
            <p:cNvPr id="37" name="Rectangle 36">
              <a:extLst>
                <a:ext uri="{FF2B5EF4-FFF2-40B4-BE49-F238E27FC236}">
                  <a16:creationId xmlns:a16="http://schemas.microsoft.com/office/drawing/2014/main" id="{DF18F355-2C73-3295-1EC0-1AA6C48CBDD2}"/>
                </a:ext>
              </a:extLst>
            </p:cNvPr>
            <p:cNvSpPr/>
            <p:nvPr/>
          </p:nvSpPr>
          <p:spPr>
            <a:xfrm>
              <a:off x="802260" y="1587031"/>
              <a:ext cx="1687766" cy="17572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
          <p:nvSpPr>
            <p:cNvPr id="38" name="TextBox 37">
              <a:extLst>
                <a:ext uri="{FF2B5EF4-FFF2-40B4-BE49-F238E27FC236}">
                  <a16:creationId xmlns:a16="http://schemas.microsoft.com/office/drawing/2014/main" id="{2D8B09FF-E61E-9DC9-ECA2-83770A1BAF08}"/>
                </a:ext>
              </a:extLst>
            </p:cNvPr>
            <p:cNvSpPr txBox="1"/>
            <p:nvPr/>
          </p:nvSpPr>
          <p:spPr>
            <a:xfrm>
              <a:off x="802260" y="1951386"/>
              <a:ext cx="1687766" cy="1107996"/>
            </a:xfrm>
            <a:prstGeom prst="rect">
              <a:avLst/>
            </a:prstGeom>
            <a:noFill/>
          </p:spPr>
          <p:txBody>
            <a:bodyPr wrap="square" rtlCol="0">
              <a:spAutoFit/>
            </a:bodyPr>
            <a:lstStyle/>
            <a:p>
              <a:pPr algn="ctr"/>
              <a:r>
                <a:rPr lang="es-ES" sz="6600" b="1" dirty="0">
                  <a:solidFill>
                    <a:schemeClr val="bg1"/>
                  </a:solidFill>
                  <a:latin typeface="Roboto" panose="02000000000000000000" pitchFamily="2" charset="0"/>
                </a:rPr>
                <a:t>?</a:t>
              </a:r>
            </a:p>
          </p:txBody>
        </p:sp>
      </p:grpSp>
      <p:pic>
        <p:nvPicPr>
          <p:cNvPr id="39" name="Picture 38">
            <a:extLst>
              <a:ext uri="{FF2B5EF4-FFF2-40B4-BE49-F238E27FC236}">
                <a16:creationId xmlns:a16="http://schemas.microsoft.com/office/drawing/2014/main" id="{D4938573-7619-C368-65AF-81C90B2D250A}"/>
              </a:ext>
            </a:extLst>
          </p:cNvPr>
          <p:cNvPicPr>
            <a:picLocks noChangeAspect="1"/>
          </p:cNvPicPr>
          <p:nvPr/>
        </p:nvPicPr>
        <p:blipFill>
          <a:blip r:embed="rId4" cstate="screen">
            <a:extLst>
              <a:ext uri="{28A0092B-C50C-407E-A947-70E740481C1C}">
                <a14:useLocalDpi xmlns:a14="http://schemas.microsoft.com/office/drawing/2010/main"/>
              </a:ext>
            </a:extLst>
          </a:blip>
          <a:srcRect l="13982" r="13982"/>
          <a:stretch/>
        </p:blipFill>
        <p:spPr>
          <a:xfrm>
            <a:off x="4682102" y="1587031"/>
            <a:ext cx="1687767" cy="1757211"/>
          </a:xfrm>
          <a:prstGeom prst="rect">
            <a:avLst/>
          </a:prstGeom>
          <a:ln>
            <a:solidFill>
              <a:schemeClr val="tx1"/>
            </a:solidFill>
          </a:ln>
        </p:spPr>
      </p:pic>
      <p:grpSp>
        <p:nvGrpSpPr>
          <p:cNvPr id="40" name="Group 39">
            <a:extLst>
              <a:ext uri="{FF2B5EF4-FFF2-40B4-BE49-F238E27FC236}">
                <a16:creationId xmlns:a16="http://schemas.microsoft.com/office/drawing/2014/main" id="{FFDC413F-AE40-4172-2552-AF41C29489B3}"/>
              </a:ext>
            </a:extLst>
          </p:cNvPr>
          <p:cNvGrpSpPr/>
          <p:nvPr/>
        </p:nvGrpSpPr>
        <p:grpSpPr>
          <a:xfrm>
            <a:off x="6616650" y="1587031"/>
            <a:ext cx="1687766" cy="1757211"/>
            <a:chOff x="802260" y="1587031"/>
            <a:chExt cx="1687766" cy="1757211"/>
          </a:xfrm>
        </p:grpSpPr>
        <p:sp>
          <p:nvSpPr>
            <p:cNvPr id="41" name="Rectangle 40">
              <a:extLst>
                <a:ext uri="{FF2B5EF4-FFF2-40B4-BE49-F238E27FC236}">
                  <a16:creationId xmlns:a16="http://schemas.microsoft.com/office/drawing/2014/main" id="{B44ED75C-AF76-44B1-E9FD-D321B47D5343}"/>
                </a:ext>
              </a:extLst>
            </p:cNvPr>
            <p:cNvSpPr/>
            <p:nvPr/>
          </p:nvSpPr>
          <p:spPr>
            <a:xfrm>
              <a:off x="802260" y="1587031"/>
              <a:ext cx="1687766" cy="17572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
          <p:nvSpPr>
            <p:cNvPr id="42" name="TextBox 41">
              <a:extLst>
                <a:ext uri="{FF2B5EF4-FFF2-40B4-BE49-F238E27FC236}">
                  <a16:creationId xmlns:a16="http://schemas.microsoft.com/office/drawing/2014/main" id="{B1C6FC5C-E0FA-9946-AE7F-D32638F3779D}"/>
                </a:ext>
              </a:extLst>
            </p:cNvPr>
            <p:cNvSpPr txBox="1"/>
            <p:nvPr/>
          </p:nvSpPr>
          <p:spPr>
            <a:xfrm>
              <a:off x="802260" y="1951386"/>
              <a:ext cx="1687766" cy="1107996"/>
            </a:xfrm>
            <a:prstGeom prst="rect">
              <a:avLst/>
            </a:prstGeom>
            <a:noFill/>
          </p:spPr>
          <p:txBody>
            <a:bodyPr wrap="square" rtlCol="0">
              <a:spAutoFit/>
            </a:bodyPr>
            <a:lstStyle/>
            <a:p>
              <a:pPr algn="ctr"/>
              <a:r>
                <a:rPr lang="es-ES" sz="6600" b="1" dirty="0">
                  <a:solidFill>
                    <a:schemeClr val="bg1"/>
                  </a:solidFill>
                  <a:latin typeface="Roboto" panose="02000000000000000000" pitchFamily="2" charset="0"/>
                </a:rPr>
                <a:t>?</a:t>
              </a:r>
            </a:p>
          </p:txBody>
        </p:sp>
      </p:grpSp>
      <p:pic>
        <p:nvPicPr>
          <p:cNvPr id="43" name="Picture 42">
            <a:extLst>
              <a:ext uri="{FF2B5EF4-FFF2-40B4-BE49-F238E27FC236}">
                <a16:creationId xmlns:a16="http://schemas.microsoft.com/office/drawing/2014/main" id="{DC7939D6-970E-BFFE-EF39-B18624CB5BB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1822" r="14146"/>
          <a:stretch/>
        </p:blipFill>
        <p:spPr>
          <a:xfrm>
            <a:off x="6616649" y="1587031"/>
            <a:ext cx="1687767" cy="1757211"/>
          </a:xfrm>
          <a:prstGeom prst="rect">
            <a:avLst/>
          </a:prstGeom>
          <a:ln>
            <a:solidFill>
              <a:schemeClr val="tx1"/>
            </a:solidFill>
          </a:ln>
        </p:spPr>
      </p:pic>
      <p:grpSp>
        <p:nvGrpSpPr>
          <p:cNvPr id="60" name="Group 59">
            <a:extLst>
              <a:ext uri="{FF2B5EF4-FFF2-40B4-BE49-F238E27FC236}">
                <a16:creationId xmlns:a16="http://schemas.microsoft.com/office/drawing/2014/main" id="{0DA03476-36AF-949E-2150-B347967AAA9B}"/>
              </a:ext>
            </a:extLst>
          </p:cNvPr>
          <p:cNvGrpSpPr/>
          <p:nvPr/>
        </p:nvGrpSpPr>
        <p:grpSpPr>
          <a:xfrm>
            <a:off x="802260" y="3821729"/>
            <a:ext cx="1687766" cy="1757211"/>
            <a:chOff x="802260" y="1587031"/>
            <a:chExt cx="1687766" cy="1757211"/>
          </a:xfrm>
        </p:grpSpPr>
        <p:sp>
          <p:nvSpPr>
            <p:cNvPr id="61" name="Rectangle 60">
              <a:extLst>
                <a:ext uri="{FF2B5EF4-FFF2-40B4-BE49-F238E27FC236}">
                  <a16:creationId xmlns:a16="http://schemas.microsoft.com/office/drawing/2014/main" id="{6912D1AE-160D-D201-1218-47594B0CC359}"/>
                </a:ext>
              </a:extLst>
            </p:cNvPr>
            <p:cNvSpPr/>
            <p:nvPr/>
          </p:nvSpPr>
          <p:spPr>
            <a:xfrm>
              <a:off x="802260" y="1587031"/>
              <a:ext cx="1687766" cy="17572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
          <p:nvSpPr>
            <p:cNvPr id="62" name="TextBox 61">
              <a:extLst>
                <a:ext uri="{FF2B5EF4-FFF2-40B4-BE49-F238E27FC236}">
                  <a16:creationId xmlns:a16="http://schemas.microsoft.com/office/drawing/2014/main" id="{65A7144E-F2E3-A4C7-34A2-DDEE4677BDC5}"/>
                </a:ext>
              </a:extLst>
            </p:cNvPr>
            <p:cNvSpPr txBox="1"/>
            <p:nvPr/>
          </p:nvSpPr>
          <p:spPr>
            <a:xfrm>
              <a:off x="802260" y="1951386"/>
              <a:ext cx="1687766" cy="1107996"/>
            </a:xfrm>
            <a:prstGeom prst="rect">
              <a:avLst/>
            </a:prstGeom>
            <a:noFill/>
          </p:spPr>
          <p:txBody>
            <a:bodyPr wrap="square" rtlCol="0">
              <a:spAutoFit/>
            </a:bodyPr>
            <a:lstStyle/>
            <a:p>
              <a:pPr algn="ctr"/>
              <a:r>
                <a:rPr lang="es-ES" sz="6600" b="1" dirty="0">
                  <a:solidFill>
                    <a:schemeClr val="bg1"/>
                  </a:solidFill>
                  <a:latin typeface="Roboto" panose="02000000000000000000" pitchFamily="2" charset="0"/>
                </a:rPr>
                <a:t>?</a:t>
              </a:r>
            </a:p>
          </p:txBody>
        </p:sp>
      </p:grpSp>
      <p:pic>
        <p:nvPicPr>
          <p:cNvPr id="63" name="Picture 62">
            <a:extLst>
              <a:ext uri="{FF2B5EF4-FFF2-40B4-BE49-F238E27FC236}">
                <a16:creationId xmlns:a16="http://schemas.microsoft.com/office/drawing/2014/main" id="{1DC12EE8-0101-2CBF-A8EA-9423D25B55C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2138" b="19924"/>
          <a:stretch/>
        </p:blipFill>
        <p:spPr>
          <a:xfrm>
            <a:off x="802259" y="3821729"/>
            <a:ext cx="1687767" cy="1757211"/>
          </a:xfrm>
          <a:prstGeom prst="rect">
            <a:avLst/>
          </a:prstGeom>
          <a:ln>
            <a:solidFill>
              <a:schemeClr val="tx1"/>
            </a:solidFill>
          </a:ln>
        </p:spPr>
      </p:pic>
      <p:grpSp>
        <p:nvGrpSpPr>
          <p:cNvPr id="64" name="Group 63">
            <a:extLst>
              <a:ext uri="{FF2B5EF4-FFF2-40B4-BE49-F238E27FC236}">
                <a16:creationId xmlns:a16="http://schemas.microsoft.com/office/drawing/2014/main" id="{922A1F27-C3FB-0518-5AAC-B268091A0A25}"/>
              </a:ext>
            </a:extLst>
          </p:cNvPr>
          <p:cNvGrpSpPr/>
          <p:nvPr/>
        </p:nvGrpSpPr>
        <p:grpSpPr>
          <a:xfrm>
            <a:off x="2746138" y="3821729"/>
            <a:ext cx="1687766" cy="1757211"/>
            <a:chOff x="802260" y="1587031"/>
            <a:chExt cx="1687766" cy="1757211"/>
          </a:xfrm>
        </p:grpSpPr>
        <p:sp>
          <p:nvSpPr>
            <p:cNvPr id="65" name="Rectangle 64">
              <a:extLst>
                <a:ext uri="{FF2B5EF4-FFF2-40B4-BE49-F238E27FC236}">
                  <a16:creationId xmlns:a16="http://schemas.microsoft.com/office/drawing/2014/main" id="{524C2457-EA6A-719C-83E1-F960CD895939}"/>
                </a:ext>
              </a:extLst>
            </p:cNvPr>
            <p:cNvSpPr/>
            <p:nvPr/>
          </p:nvSpPr>
          <p:spPr>
            <a:xfrm>
              <a:off x="802260" y="1587031"/>
              <a:ext cx="1687766" cy="17572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
          <p:nvSpPr>
            <p:cNvPr id="66" name="TextBox 65">
              <a:extLst>
                <a:ext uri="{FF2B5EF4-FFF2-40B4-BE49-F238E27FC236}">
                  <a16:creationId xmlns:a16="http://schemas.microsoft.com/office/drawing/2014/main" id="{459CF0E9-970E-0322-8A2D-307AC75AF318}"/>
                </a:ext>
              </a:extLst>
            </p:cNvPr>
            <p:cNvSpPr txBox="1"/>
            <p:nvPr/>
          </p:nvSpPr>
          <p:spPr>
            <a:xfrm>
              <a:off x="802260" y="1951386"/>
              <a:ext cx="1687766" cy="1107996"/>
            </a:xfrm>
            <a:prstGeom prst="rect">
              <a:avLst/>
            </a:prstGeom>
            <a:noFill/>
          </p:spPr>
          <p:txBody>
            <a:bodyPr wrap="square" rtlCol="0">
              <a:spAutoFit/>
            </a:bodyPr>
            <a:lstStyle/>
            <a:p>
              <a:pPr algn="ctr"/>
              <a:r>
                <a:rPr lang="es-ES" sz="6600" b="1" dirty="0">
                  <a:solidFill>
                    <a:schemeClr val="bg1"/>
                  </a:solidFill>
                  <a:latin typeface="Roboto" panose="02000000000000000000" pitchFamily="2" charset="0"/>
                </a:rPr>
                <a:t>?</a:t>
              </a:r>
            </a:p>
          </p:txBody>
        </p:sp>
      </p:grpSp>
      <p:pic>
        <p:nvPicPr>
          <p:cNvPr id="67" name="Picture 66">
            <a:extLst>
              <a:ext uri="{FF2B5EF4-FFF2-40B4-BE49-F238E27FC236}">
                <a16:creationId xmlns:a16="http://schemas.microsoft.com/office/drawing/2014/main" id="{B87B16DF-A6FA-37AB-C026-4DCEA03FE53C}"/>
              </a:ext>
            </a:extLst>
          </p:cNvPr>
          <p:cNvPicPr>
            <a:picLocks noChangeAspect="1"/>
          </p:cNvPicPr>
          <p:nvPr/>
        </p:nvPicPr>
        <p:blipFill>
          <a:blip r:embed="rId7" cstate="screen">
            <a:extLst>
              <a:ext uri="{28A0092B-C50C-407E-A947-70E740481C1C}">
                <a14:useLocalDpi xmlns:a14="http://schemas.microsoft.com/office/drawing/2010/main"/>
              </a:ext>
            </a:extLst>
          </a:blip>
          <a:srcRect l="23888" r="23888"/>
          <a:stretch/>
        </p:blipFill>
        <p:spPr>
          <a:xfrm>
            <a:off x="2746137" y="3821729"/>
            <a:ext cx="1687767" cy="1757211"/>
          </a:xfrm>
          <a:prstGeom prst="rect">
            <a:avLst/>
          </a:prstGeom>
          <a:ln>
            <a:solidFill>
              <a:schemeClr val="tx1"/>
            </a:solidFill>
          </a:ln>
        </p:spPr>
      </p:pic>
      <p:grpSp>
        <p:nvGrpSpPr>
          <p:cNvPr id="68" name="Group 67">
            <a:extLst>
              <a:ext uri="{FF2B5EF4-FFF2-40B4-BE49-F238E27FC236}">
                <a16:creationId xmlns:a16="http://schemas.microsoft.com/office/drawing/2014/main" id="{FEDA38C1-AD58-BFBD-BD06-03FD45BF1C9C}"/>
              </a:ext>
            </a:extLst>
          </p:cNvPr>
          <p:cNvGrpSpPr/>
          <p:nvPr/>
        </p:nvGrpSpPr>
        <p:grpSpPr>
          <a:xfrm>
            <a:off x="4682103" y="3821729"/>
            <a:ext cx="1687766" cy="1757211"/>
            <a:chOff x="802260" y="1587031"/>
            <a:chExt cx="1687766" cy="1757211"/>
          </a:xfrm>
        </p:grpSpPr>
        <p:sp>
          <p:nvSpPr>
            <p:cNvPr id="69" name="Rectangle 68">
              <a:extLst>
                <a:ext uri="{FF2B5EF4-FFF2-40B4-BE49-F238E27FC236}">
                  <a16:creationId xmlns:a16="http://schemas.microsoft.com/office/drawing/2014/main" id="{99D14EA9-A2E4-7C3F-6B7D-AAE1848D65EA}"/>
                </a:ext>
              </a:extLst>
            </p:cNvPr>
            <p:cNvSpPr/>
            <p:nvPr/>
          </p:nvSpPr>
          <p:spPr>
            <a:xfrm>
              <a:off x="802260" y="1587031"/>
              <a:ext cx="1687766" cy="17572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
          <p:nvSpPr>
            <p:cNvPr id="70" name="TextBox 69">
              <a:extLst>
                <a:ext uri="{FF2B5EF4-FFF2-40B4-BE49-F238E27FC236}">
                  <a16:creationId xmlns:a16="http://schemas.microsoft.com/office/drawing/2014/main" id="{AF13A45B-3E1F-1521-9D7B-3CC0C88CCE9A}"/>
                </a:ext>
              </a:extLst>
            </p:cNvPr>
            <p:cNvSpPr txBox="1"/>
            <p:nvPr/>
          </p:nvSpPr>
          <p:spPr>
            <a:xfrm>
              <a:off x="802260" y="1951386"/>
              <a:ext cx="1687766" cy="1107996"/>
            </a:xfrm>
            <a:prstGeom prst="rect">
              <a:avLst/>
            </a:prstGeom>
            <a:noFill/>
          </p:spPr>
          <p:txBody>
            <a:bodyPr wrap="square" rtlCol="0">
              <a:spAutoFit/>
            </a:bodyPr>
            <a:lstStyle/>
            <a:p>
              <a:pPr algn="ctr"/>
              <a:r>
                <a:rPr lang="es-ES" sz="6600" b="1" dirty="0">
                  <a:solidFill>
                    <a:schemeClr val="bg1"/>
                  </a:solidFill>
                  <a:latin typeface="Roboto" panose="02000000000000000000" pitchFamily="2" charset="0"/>
                </a:rPr>
                <a:t>?</a:t>
              </a:r>
            </a:p>
          </p:txBody>
        </p:sp>
      </p:grpSp>
      <p:pic>
        <p:nvPicPr>
          <p:cNvPr id="71" name="Picture 70">
            <a:extLst>
              <a:ext uri="{FF2B5EF4-FFF2-40B4-BE49-F238E27FC236}">
                <a16:creationId xmlns:a16="http://schemas.microsoft.com/office/drawing/2014/main" id="{8BDBBD7E-5639-1951-D692-49E6268E046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4467" b="26151"/>
          <a:stretch/>
        </p:blipFill>
        <p:spPr>
          <a:xfrm>
            <a:off x="4682102" y="3821729"/>
            <a:ext cx="1687767" cy="1757211"/>
          </a:xfrm>
          <a:prstGeom prst="rect">
            <a:avLst/>
          </a:prstGeom>
          <a:ln>
            <a:solidFill>
              <a:schemeClr val="tx1"/>
            </a:solidFill>
          </a:ln>
        </p:spPr>
      </p:pic>
      <p:grpSp>
        <p:nvGrpSpPr>
          <p:cNvPr id="72" name="Group 71">
            <a:extLst>
              <a:ext uri="{FF2B5EF4-FFF2-40B4-BE49-F238E27FC236}">
                <a16:creationId xmlns:a16="http://schemas.microsoft.com/office/drawing/2014/main" id="{D5130AA9-388E-C931-F698-BC65A8E64FCB}"/>
              </a:ext>
            </a:extLst>
          </p:cNvPr>
          <p:cNvGrpSpPr/>
          <p:nvPr/>
        </p:nvGrpSpPr>
        <p:grpSpPr>
          <a:xfrm>
            <a:off x="6616650" y="3821729"/>
            <a:ext cx="1687766" cy="1757211"/>
            <a:chOff x="802260" y="1587031"/>
            <a:chExt cx="1687766" cy="1757211"/>
          </a:xfrm>
        </p:grpSpPr>
        <p:sp>
          <p:nvSpPr>
            <p:cNvPr id="73" name="Rectangle 72">
              <a:extLst>
                <a:ext uri="{FF2B5EF4-FFF2-40B4-BE49-F238E27FC236}">
                  <a16:creationId xmlns:a16="http://schemas.microsoft.com/office/drawing/2014/main" id="{67BBB545-A190-A5EA-A543-FF2092769870}"/>
                </a:ext>
              </a:extLst>
            </p:cNvPr>
            <p:cNvSpPr/>
            <p:nvPr/>
          </p:nvSpPr>
          <p:spPr>
            <a:xfrm>
              <a:off x="802260" y="1587031"/>
              <a:ext cx="1687766" cy="17572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
          <p:nvSpPr>
            <p:cNvPr id="74" name="TextBox 73">
              <a:extLst>
                <a:ext uri="{FF2B5EF4-FFF2-40B4-BE49-F238E27FC236}">
                  <a16:creationId xmlns:a16="http://schemas.microsoft.com/office/drawing/2014/main" id="{391CCE86-C22F-D7E7-0B8A-18C0EE084E48}"/>
                </a:ext>
              </a:extLst>
            </p:cNvPr>
            <p:cNvSpPr txBox="1"/>
            <p:nvPr/>
          </p:nvSpPr>
          <p:spPr>
            <a:xfrm>
              <a:off x="802260" y="1951386"/>
              <a:ext cx="1687766" cy="1107996"/>
            </a:xfrm>
            <a:prstGeom prst="rect">
              <a:avLst/>
            </a:prstGeom>
            <a:noFill/>
          </p:spPr>
          <p:txBody>
            <a:bodyPr wrap="square" rtlCol="0">
              <a:spAutoFit/>
            </a:bodyPr>
            <a:lstStyle/>
            <a:p>
              <a:pPr algn="ctr"/>
              <a:r>
                <a:rPr lang="es-ES" sz="6600" b="1" dirty="0">
                  <a:solidFill>
                    <a:schemeClr val="bg1"/>
                  </a:solidFill>
                  <a:latin typeface="Roboto" panose="02000000000000000000" pitchFamily="2" charset="0"/>
                </a:rPr>
                <a:t>?</a:t>
              </a:r>
            </a:p>
          </p:txBody>
        </p:sp>
      </p:grpSp>
      <p:pic>
        <p:nvPicPr>
          <p:cNvPr id="75" name="Picture 74">
            <a:extLst>
              <a:ext uri="{FF2B5EF4-FFF2-40B4-BE49-F238E27FC236}">
                <a16:creationId xmlns:a16="http://schemas.microsoft.com/office/drawing/2014/main" id="{D713FCC2-A982-510F-ED27-59A9C9398041}"/>
              </a:ext>
            </a:extLst>
          </p:cNvPr>
          <p:cNvPicPr>
            <a:picLocks noChangeAspect="1"/>
          </p:cNvPicPr>
          <p:nvPr/>
        </p:nvPicPr>
        <p:blipFill>
          <a:blip r:embed="rId9" cstate="screen">
            <a:extLst>
              <a:ext uri="{28A0092B-C50C-407E-A947-70E740481C1C}">
                <a14:useLocalDpi xmlns:a14="http://schemas.microsoft.com/office/drawing/2010/main"/>
              </a:ext>
            </a:extLst>
          </a:blip>
          <a:srcRect l="15708" r="15708"/>
          <a:stretch/>
        </p:blipFill>
        <p:spPr>
          <a:xfrm>
            <a:off x="6616649" y="3821729"/>
            <a:ext cx="1687767" cy="1757211"/>
          </a:xfrm>
          <a:prstGeom prst="rect">
            <a:avLst/>
          </a:prstGeom>
          <a:ln>
            <a:solidFill>
              <a:schemeClr val="tx1"/>
            </a:solidFill>
          </a:ln>
        </p:spPr>
      </p:pic>
    </p:spTree>
    <p:extLst>
      <p:ext uri="{BB962C8B-B14F-4D97-AF65-F5344CB8AC3E}">
        <p14:creationId xmlns:p14="http://schemas.microsoft.com/office/powerpoint/2010/main" val="20871385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nextCondLst>
                <p:cond evt="onClick" delay="0">
                  <p:tgtEl>
                    <p:spTgt spid="31"/>
                  </p:tgtEl>
                </p:cond>
              </p:nextCondLst>
            </p:seq>
            <p:seq concurrent="1" nextAc="seek">
              <p:cTn id="8" restart="whenNotActive" fill="hold" evtFilter="cancelBubble" nodeType="interactiveSeq">
                <p:stCondLst>
                  <p:cond evt="onClick" delay="0">
                    <p:tgtEl>
                      <p:spTgt spid="3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childTnLst>
              </p:cTn>
              <p:nextCondLst>
                <p:cond evt="onClick" delay="0">
                  <p:tgtEl>
                    <p:spTgt spid="32"/>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childTnLst>
                    </p:cTn>
                  </p:par>
                </p:childTnLst>
              </p:cTn>
              <p:nextCondLst>
                <p:cond evt="onClick" delay="0">
                  <p:tgtEl>
                    <p:spTgt spid="36"/>
                  </p:tgtEl>
                </p:cond>
              </p:nextCondLst>
            </p:seq>
            <p:seq concurrent="1" nextAc="seek">
              <p:cTn id="20" restart="whenNotActive" fill="hold" evtFilter="cancelBubble" nodeType="interactiveSeq">
                <p:stCondLst>
                  <p:cond evt="onClick" delay="0">
                    <p:tgtEl>
                      <p:spTgt spid="40"/>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childTnLst>
                    </p:cTn>
                  </p:par>
                </p:childTnLst>
              </p:cTn>
              <p:nextCondLst>
                <p:cond evt="onClick" delay="0">
                  <p:tgtEl>
                    <p:spTgt spid="40"/>
                  </p:tgtEl>
                </p:cond>
              </p:nextCondLst>
            </p:seq>
            <p:seq concurrent="1" nextAc="seek">
              <p:cTn id="26" restart="whenNotActive" fill="hold" evtFilter="cancelBubble" nodeType="interactiveSeq">
                <p:stCondLst>
                  <p:cond evt="onClick" delay="0">
                    <p:tgtEl>
                      <p:spTgt spid="60"/>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childTnLst>
                                </p:cTn>
                              </p:par>
                            </p:childTnLst>
                          </p:cTn>
                        </p:par>
                      </p:childTnLst>
                    </p:cTn>
                  </p:par>
                </p:childTnLst>
              </p:cTn>
              <p:nextCondLst>
                <p:cond evt="onClick" delay="0">
                  <p:tgtEl>
                    <p:spTgt spid="60"/>
                  </p:tgtEl>
                </p:cond>
              </p:nextCondLst>
            </p:seq>
            <p:seq concurrent="1" nextAc="seek">
              <p:cTn id="32" restart="whenNotActive" fill="hold" evtFilter="cancelBubble" nodeType="interactiveSeq">
                <p:stCondLst>
                  <p:cond evt="onClick" delay="0">
                    <p:tgtEl>
                      <p:spTgt spid="64"/>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500"/>
                                        <p:tgtEl>
                                          <p:spTgt spid="67"/>
                                        </p:tgtEl>
                                      </p:cBhvr>
                                    </p:animEffect>
                                  </p:childTnLst>
                                </p:cTn>
                              </p:par>
                            </p:childTnLst>
                          </p:cTn>
                        </p:par>
                      </p:childTnLst>
                    </p:cTn>
                  </p:par>
                </p:childTnLst>
              </p:cTn>
              <p:nextCondLst>
                <p:cond evt="onClick" delay="0">
                  <p:tgtEl>
                    <p:spTgt spid="64"/>
                  </p:tgtEl>
                </p:cond>
              </p:nextCondLst>
            </p:seq>
            <p:seq concurrent="1" nextAc="seek">
              <p:cTn id="38" restart="whenNotActive" fill="hold" evtFilter="cancelBubble" nodeType="interactiveSeq">
                <p:stCondLst>
                  <p:cond evt="onClick" delay="0">
                    <p:tgtEl>
                      <p:spTgt spid="6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fade">
                                      <p:cBhvr>
                                        <p:cTn id="43" dur="500"/>
                                        <p:tgtEl>
                                          <p:spTgt spid="71"/>
                                        </p:tgtEl>
                                      </p:cBhvr>
                                    </p:animEffect>
                                  </p:childTnLst>
                                </p:cTn>
                              </p:par>
                            </p:childTnLst>
                          </p:cTn>
                        </p:par>
                      </p:childTnLst>
                    </p:cTn>
                  </p:par>
                </p:childTnLst>
              </p:cTn>
              <p:nextCondLst>
                <p:cond evt="onClick" delay="0">
                  <p:tgtEl>
                    <p:spTgt spid="68"/>
                  </p:tgtEl>
                </p:cond>
              </p:nextCondLst>
            </p:seq>
            <p:seq concurrent="1" nextAc="seek">
              <p:cTn id="44" restart="whenNotActive" fill="hold" evtFilter="cancelBubble" nodeType="interactiveSeq">
                <p:stCondLst>
                  <p:cond evt="onClick" delay="0">
                    <p:tgtEl>
                      <p:spTgt spid="72"/>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fade">
                                      <p:cBhvr>
                                        <p:cTn id="49" dur="500"/>
                                        <p:tgtEl>
                                          <p:spTgt spid="75"/>
                                        </p:tgtEl>
                                      </p:cBhvr>
                                    </p:animEffect>
                                  </p:childTnLst>
                                </p:cTn>
                              </p:par>
                            </p:childTnLst>
                          </p:cTn>
                        </p:par>
                      </p:childTnLst>
                    </p:cTn>
                  </p:par>
                </p:childTnLst>
              </p:cTn>
              <p:nextCondLst>
                <p:cond evt="onClick" delay="0">
                  <p:tgtEl>
                    <p:spTgt spid="7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p:cNvSpPr/>
          <p:nvPr/>
        </p:nvSpPr>
        <p:spPr>
          <a:xfrm>
            <a:off x="755651" y="1398319"/>
            <a:ext cx="7632700" cy="464331"/>
          </a:xfrm>
          <a:prstGeom prst="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0" lvl="0" indent="0" rtl="0">
              <a:spcBef>
                <a:spcPts val="0"/>
              </a:spcBef>
              <a:spcAft>
                <a:spcPts val="0"/>
              </a:spcAft>
              <a:buNone/>
            </a:pPr>
            <a:r>
              <a:rPr lang="en-US" sz="1600" dirty="0">
                <a:latin typeface="Roboto" panose="02000000000000000000" pitchFamily="2" charset="0"/>
              </a:rPr>
              <a:t>When we compare two people, actions, or things, we use </a:t>
            </a:r>
            <a:r>
              <a:rPr lang="en-US" sz="1600" b="1" dirty="0">
                <a:latin typeface="Roboto" panose="02000000000000000000" pitchFamily="2" charset="0"/>
              </a:rPr>
              <a:t>comparative adjectives</a:t>
            </a:r>
            <a:r>
              <a:rPr lang="en-US" sz="1600" dirty="0">
                <a:latin typeface="Roboto" panose="02000000000000000000" pitchFamily="2" charset="0"/>
              </a:rPr>
              <a:t>. </a:t>
            </a:r>
          </a:p>
        </p:txBody>
      </p:sp>
      <p:sp>
        <p:nvSpPr>
          <p:cNvPr id="2" name="Text">
            <a:extLst>
              <a:ext uri="{FF2B5EF4-FFF2-40B4-BE49-F238E27FC236}">
                <a16:creationId xmlns:a16="http://schemas.microsoft.com/office/drawing/2014/main" id="{4CBA9B03-401D-CAF4-0D0A-AC7EB56D60FB}"/>
              </a:ext>
            </a:extLst>
          </p:cNvPr>
          <p:cNvSpPr/>
          <p:nvPr/>
        </p:nvSpPr>
        <p:spPr>
          <a:xfrm>
            <a:off x="755650" y="4567030"/>
            <a:ext cx="7632700" cy="738664"/>
          </a:xfrm>
          <a:prstGeom prst="rect">
            <a:avLst/>
          </a:prstGeom>
        </p:spPr>
        <p:txBody>
          <a:bodyPr wrap="square" lIns="0" tIns="0" rIns="0" bIns="0">
            <a:spAutoFit/>
          </a:bodyPr>
          <a:lstStyle/>
          <a:p>
            <a:pPr marL="0" lvl="0" indent="0" rtl="0">
              <a:spcBef>
                <a:spcPts val="0"/>
              </a:spcBef>
              <a:spcAft>
                <a:spcPts val="0"/>
              </a:spcAft>
              <a:buNone/>
            </a:pPr>
            <a:r>
              <a:rPr lang="en-US" sz="1600" dirty="0">
                <a:latin typeface="Roboto" panose="02000000000000000000" pitchFamily="2" charset="0"/>
              </a:rPr>
              <a:t>Look at the picture above. The man on the left is </a:t>
            </a:r>
            <a:r>
              <a:rPr lang="en-US" sz="1600" b="1" dirty="0">
                <a:latin typeface="Roboto" panose="02000000000000000000" pitchFamily="2" charset="0"/>
              </a:rPr>
              <a:t>happier</a:t>
            </a:r>
            <a:r>
              <a:rPr lang="en-US" sz="1600" dirty="0">
                <a:latin typeface="Roboto" panose="02000000000000000000" pitchFamily="2" charset="0"/>
              </a:rPr>
              <a:t> than the man on the right.</a:t>
            </a:r>
          </a:p>
          <a:p>
            <a:pPr marL="0" lvl="0" indent="0" rtl="0">
              <a:spcBef>
                <a:spcPts val="0"/>
              </a:spcBef>
              <a:spcAft>
                <a:spcPts val="0"/>
              </a:spcAft>
              <a:buNone/>
            </a:pPr>
            <a:endParaRPr lang="en-US" sz="1600" dirty="0">
              <a:latin typeface="Roboto" panose="02000000000000000000" pitchFamily="2" charset="0"/>
            </a:endParaRPr>
          </a:p>
          <a:p>
            <a:pPr marL="0" lvl="0" indent="0" rtl="0">
              <a:spcBef>
                <a:spcPts val="0"/>
              </a:spcBef>
              <a:spcAft>
                <a:spcPts val="0"/>
              </a:spcAft>
              <a:buNone/>
            </a:pPr>
            <a:r>
              <a:rPr lang="en-US" sz="1600" dirty="0">
                <a:latin typeface="Roboto" panose="02000000000000000000" pitchFamily="2" charset="0"/>
              </a:rPr>
              <a:t>So, the man on the right is </a:t>
            </a:r>
            <a:r>
              <a:rPr lang="en-US" sz="1600" u="sng" dirty="0">
                <a:latin typeface="Roboto" panose="02000000000000000000" pitchFamily="2" charset="0"/>
              </a:rPr>
              <a:t> 	     </a:t>
            </a:r>
            <a:r>
              <a:rPr lang="en-US" sz="1600" dirty="0">
                <a:latin typeface="Roboto" panose="02000000000000000000" pitchFamily="2" charset="0"/>
              </a:rPr>
              <a:t> than the man on the left. </a:t>
            </a:r>
          </a:p>
        </p:txBody>
      </p:sp>
      <p:sp>
        <p:nvSpPr>
          <p:cNvPr id="6" name="Title">
            <a:extLst>
              <a:ext uri="{FF2B5EF4-FFF2-40B4-BE49-F238E27FC236}">
                <a16:creationId xmlns:a16="http://schemas.microsoft.com/office/drawing/2014/main" id="{7C9708CC-4F91-09DA-E91C-BC647222093B}"/>
              </a:ext>
            </a:extLst>
          </p:cNvPr>
          <p:cNvSpPr txBox="1">
            <a:spLocks/>
          </p:cNvSpPr>
          <p:nvPr/>
        </p:nvSpPr>
        <p:spPr>
          <a:xfrm>
            <a:off x="457198" y="501353"/>
            <a:ext cx="8220075" cy="67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US" dirty="0">
                <a:effectLst>
                  <a:outerShdw dist="50800" dir="3600000" algn="ctr" rotWithShape="0">
                    <a:srgbClr val="25B7BC"/>
                  </a:outerShdw>
                </a:effectLst>
                <a:latin typeface="Roboto" panose="02000000000000000000" pitchFamily="2" charset="0"/>
              </a:rPr>
              <a:t>What are Comparative Adjectives?</a:t>
            </a:r>
            <a:endParaRPr lang="en-GB" dirty="0">
              <a:effectLst>
                <a:outerShdw dist="50800" dir="3600000" algn="ctr" rotWithShape="0">
                  <a:srgbClr val="25B7BC"/>
                </a:outerShdw>
              </a:effectLst>
              <a:latin typeface="Roboto" panose="02000000000000000000" pitchFamily="2" charset="0"/>
            </a:endParaRPr>
          </a:p>
        </p:txBody>
      </p:sp>
      <p:sp>
        <p:nvSpPr>
          <p:cNvPr id="4" name="Text">
            <a:extLst>
              <a:ext uri="{FF2B5EF4-FFF2-40B4-BE49-F238E27FC236}">
                <a16:creationId xmlns:a16="http://schemas.microsoft.com/office/drawing/2014/main" id="{8FEF6C91-16B0-4139-972D-EC322BC9A7E7}"/>
              </a:ext>
            </a:extLst>
          </p:cNvPr>
          <p:cNvSpPr/>
          <p:nvPr/>
        </p:nvSpPr>
        <p:spPr>
          <a:xfrm>
            <a:off x="750885" y="4562061"/>
            <a:ext cx="7632700" cy="738664"/>
          </a:xfrm>
          <a:prstGeom prst="rect">
            <a:avLst/>
          </a:prstGeom>
          <a:solidFill>
            <a:schemeClr val="bg1"/>
          </a:solidFill>
        </p:spPr>
        <p:txBody>
          <a:bodyPr wrap="square" lIns="0" tIns="0" rIns="0" bIns="0">
            <a:spAutoFit/>
          </a:bodyPr>
          <a:lstStyle/>
          <a:p>
            <a:pPr marL="0" lvl="0" indent="0" rtl="0">
              <a:spcBef>
                <a:spcPts val="0"/>
              </a:spcBef>
              <a:spcAft>
                <a:spcPts val="0"/>
              </a:spcAft>
              <a:buNone/>
            </a:pPr>
            <a:r>
              <a:rPr lang="en-US" sz="1600" dirty="0">
                <a:latin typeface="Roboto" panose="02000000000000000000" pitchFamily="2" charset="0"/>
              </a:rPr>
              <a:t>Look at the picture above. The man on the left is </a:t>
            </a:r>
            <a:r>
              <a:rPr lang="en-US" sz="1600" b="1" dirty="0">
                <a:latin typeface="Roboto" panose="02000000000000000000" pitchFamily="2" charset="0"/>
              </a:rPr>
              <a:t>happier</a:t>
            </a:r>
            <a:r>
              <a:rPr lang="en-US" sz="1600" dirty="0">
                <a:latin typeface="Roboto" panose="02000000000000000000" pitchFamily="2" charset="0"/>
              </a:rPr>
              <a:t> than the man on the right.</a:t>
            </a:r>
          </a:p>
          <a:p>
            <a:pPr marL="0" lvl="0" indent="0" rtl="0">
              <a:spcBef>
                <a:spcPts val="0"/>
              </a:spcBef>
              <a:spcAft>
                <a:spcPts val="0"/>
              </a:spcAft>
              <a:buNone/>
            </a:pPr>
            <a:endParaRPr lang="en-US" sz="1600" dirty="0">
              <a:latin typeface="Roboto" panose="02000000000000000000" pitchFamily="2" charset="0"/>
            </a:endParaRPr>
          </a:p>
          <a:p>
            <a:pPr marL="0" lvl="0" indent="0" rtl="0">
              <a:spcBef>
                <a:spcPts val="0"/>
              </a:spcBef>
              <a:spcAft>
                <a:spcPts val="0"/>
              </a:spcAft>
              <a:buNone/>
            </a:pPr>
            <a:r>
              <a:rPr lang="en-US" sz="1600" dirty="0">
                <a:latin typeface="Roboto" panose="02000000000000000000" pitchFamily="2" charset="0"/>
              </a:rPr>
              <a:t>So, the man on the right is </a:t>
            </a:r>
            <a:r>
              <a:rPr lang="en-US" sz="1600" b="1" dirty="0">
                <a:latin typeface="Roboto" panose="02000000000000000000" pitchFamily="2" charset="0"/>
              </a:rPr>
              <a:t>sadder</a:t>
            </a:r>
            <a:r>
              <a:rPr lang="en-US" sz="1600" dirty="0">
                <a:latin typeface="Roboto" panose="02000000000000000000" pitchFamily="2" charset="0"/>
              </a:rPr>
              <a:t> than the man on the left.</a:t>
            </a:r>
          </a:p>
        </p:txBody>
      </p:sp>
      <p:sp>
        <p:nvSpPr>
          <p:cNvPr id="5" name="Text Box">
            <a:extLst>
              <a:ext uri="{FF2B5EF4-FFF2-40B4-BE49-F238E27FC236}">
                <a16:creationId xmlns:a16="http://schemas.microsoft.com/office/drawing/2014/main" id="{D0196D66-5C06-5CD6-E5CF-8D4409FD0D83}"/>
              </a:ext>
            </a:extLst>
          </p:cNvPr>
          <p:cNvSpPr/>
          <p:nvPr/>
        </p:nvSpPr>
        <p:spPr>
          <a:xfrm>
            <a:off x="750885" y="5572213"/>
            <a:ext cx="7632700" cy="464331"/>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0" lvl="0" indent="0" rtl="0">
              <a:spcBef>
                <a:spcPts val="0"/>
              </a:spcBef>
              <a:spcAft>
                <a:spcPts val="0"/>
              </a:spcAft>
              <a:buNone/>
            </a:pPr>
            <a:r>
              <a:rPr lang="en-US" sz="1600" dirty="0">
                <a:latin typeface="Roboto" panose="02000000000000000000" pitchFamily="2" charset="0"/>
              </a:rPr>
              <a:t>When comparing like this, we use ‘than’ after the comparative adjective.</a:t>
            </a:r>
          </a:p>
        </p:txBody>
      </p:sp>
      <p:pic>
        <p:nvPicPr>
          <p:cNvPr id="8" name="Picture 7" descr="A close-up of a person&#10;&#10;Description automatically generated with medium confidence">
            <a:extLst>
              <a:ext uri="{FF2B5EF4-FFF2-40B4-BE49-F238E27FC236}">
                <a16:creationId xmlns:a16="http://schemas.microsoft.com/office/drawing/2014/main" id="{877C9032-C568-AB9E-9ECE-1A3A06FEBE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7991" y="2064223"/>
            <a:ext cx="3938487" cy="2291297"/>
          </a:xfrm>
          <a:prstGeom prst="rect">
            <a:avLst/>
          </a:prstGeom>
        </p:spPr>
      </p:pic>
    </p:spTree>
    <p:extLst>
      <p:ext uri="{BB962C8B-B14F-4D97-AF65-F5344CB8AC3E}">
        <p14:creationId xmlns:p14="http://schemas.microsoft.com/office/powerpoint/2010/main" val="279308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a:extLst>
              <a:ext uri="{FF2B5EF4-FFF2-40B4-BE49-F238E27FC236}">
                <a16:creationId xmlns:a16="http://schemas.microsoft.com/office/drawing/2014/main" id="{4CBA9B03-401D-CAF4-0D0A-AC7EB56D60FB}"/>
              </a:ext>
            </a:extLst>
          </p:cNvPr>
          <p:cNvSpPr/>
          <p:nvPr/>
        </p:nvSpPr>
        <p:spPr>
          <a:xfrm>
            <a:off x="1063560" y="1254663"/>
            <a:ext cx="7128718" cy="553998"/>
          </a:xfrm>
          <a:prstGeom prst="rect">
            <a:avLst/>
          </a:prstGeom>
        </p:spPr>
        <p:txBody>
          <a:bodyPr wrap="square" lIns="0" tIns="0" rIns="0" bIns="0">
            <a:spAutoFit/>
          </a:bodyPr>
          <a:lstStyle/>
          <a:p>
            <a:pPr lvl="0"/>
            <a:r>
              <a:rPr lang="en-US" dirty="0">
                <a:latin typeface="Roboto" panose="02000000000000000000" pitchFamily="2" charset="0"/>
              </a:rPr>
              <a:t>Usually, we can make a comparative adjective by adding ‘er’ to the adjective, like in these examples:</a:t>
            </a:r>
          </a:p>
        </p:txBody>
      </p:sp>
      <p:sp>
        <p:nvSpPr>
          <p:cNvPr id="6" name="Title">
            <a:extLst>
              <a:ext uri="{FF2B5EF4-FFF2-40B4-BE49-F238E27FC236}">
                <a16:creationId xmlns:a16="http://schemas.microsoft.com/office/drawing/2014/main" id="{7C9708CC-4F91-09DA-E91C-BC647222093B}"/>
              </a:ext>
            </a:extLst>
          </p:cNvPr>
          <p:cNvSpPr txBox="1">
            <a:spLocks/>
          </p:cNvSpPr>
          <p:nvPr/>
        </p:nvSpPr>
        <p:spPr>
          <a:xfrm>
            <a:off x="457198" y="501353"/>
            <a:ext cx="8220075" cy="67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US" dirty="0">
                <a:effectLst>
                  <a:outerShdw dist="50800" dir="3600000" algn="ctr" rotWithShape="0">
                    <a:srgbClr val="25B7BC"/>
                  </a:outerShdw>
                </a:effectLst>
                <a:latin typeface="Roboto" panose="02000000000000000000" pitchFamily="2" charset="0"/>
              </a:rPr>
              <a:t>What are Comparative Adjectives?</a:t>
            </a:r>
            <a:endParaRPr lang="en-GB" dirty="0">
              <a:effectLst>
                <a:outerShdw dist="50800" dir="3600000" algn="ctr" rotWithShape="0">
                  <a:srgbClr val="25B7BC"/>
                </a:outerShdw>
              </a:effectLst>
              <a:latin typeface="Roboto" panose="02000000000000000000" pitchFamily="2" charset="0"/>
            </a:endParaRPr>
          </a:p>
        </p:txBody>
      </p:sp>
      <p:pic>
        <p:nvPicPr>
          <p:cNvPr id="7" name="Picture 6">
            <a:extLst>
              <a:ext uri="{FF2B5EF4-FFF2-40B4-BE49-F238E27FC236}">
                <a16:creationId xmlns:a16="http://schemas.microsoft.com/office/drawing/2014/main" id="{EB293D50-3399-DA6C-772D-FED6148FA172}"/>
              </a:ext>
            </a:extLst>
          </p:cNvPr>
          <p:cNvPicPr>
            <a:picLocks noChangeAspect="1"/>
          </p:cNvPicPr>
          <p:nvPr/>
        </p:nvPicPr>
        <p:blipFill>
          <a:blip r:embed="rId2" cstate="screen">
            <a:extLst>
              <a:ext uri="{28A0092B-C50C-407E-A947-70E740481C1C}">
                <a14:useLocalDpi xmlns:a14="http://schemas.microsoft.com/office/drawing/2010/main"/>
              </a:ext>
            </a:extLst>
          </a:blip>
          <a:srcRect l="17944" r="17944"/>
          <a:stretch/>
        </p:blipFill>
        <p:spPr>
          <a:xfrm>
            <a:off x="867617" y="2473439"/>
            <a:ext cx="1687767" cy="1757211"/>
          </a:xfrm>
          <a:prstGeom prst="rect">
            <a:avLst/>
          </a:prstGeom>
          <a:ln>
            <a:solidFill>
              <a:schemeClr val="tx1"/>
            </a:solidFill>
          </a:ln>
        </p:spPr>
      </p:pic>
      <p:pic>
        <p:nvPicPr>
          <p:cNvPr id="9" name="Picture 8">
            <a:extLst>
              <a:ext uri="{FF2B5EF4-FFF2-40B4-BE49-F238E27FC236}">
                <a16:creationId xmlns:a16="http://schemas.microsoft.com/office/drawing/2014/main" id="{23B1E657-AD69-63D6-36BE-FC51B1846F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5559" b="5059"/>
          <a:stretch/>
        </p:blipFill>
        <p:spPr>
          <a:xfrm>
            <a:off x="2713189" y="2473439"/>
            <a:ext cx="1687767" cy="1757211"/>
          </a:xfrm>
          <a:prstGeom prst="rect">
            <a:avLst/>
          </a:prstGeom>
          <a:ln>
            <a:solidFill>
              <a:schemeClr val="tx1"/>
            </a:solidFill>
          </a:ln>
        </p:spPr>
      </p:pic>
      <p:sp>
        <p:nvSpPr>
          <p:cNvPr id="10" name="TextBox 16">
            <a:extLst>
              <a:ext uri="{FF2B5EF4-FFF2-40B4-BE49-F238E27FC236}">
                <a16:creationId xmlns:a16="http://schemas.microsoft.com/office/drawing/2014/main" id="{C9EC9354-7F13-200B-1989-C2BB5BD8600B}"/>
              </a:ext>
            </a:extLst>
          </p:cNvPr>
          <p:cNvSpPr txBox="1"/>
          <p:nvPr/>
        </p:nvSpPr>
        <p:spPr>
          <a:xfrm>
            <a:off x="867619" y="4334313"/>
            <a:ext cx="1687766"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Roboto" panose="02000000000000000000" pitchFamily="2" charset="0"/>
              </a:rPr>
              <a:t>Dark</a:t>
            </a:r>
          </a:p>
        </p:txBody>
      </p:sp>
      <p:sp>
        <p:nvSpPr>
          <p:cNvPr id="11" name="TextBox 16">
            <a:extLst>
              <a:ext uri="{FF2B5EF4-FFF2-40B4-BE49-F238E27FC236}">
                <a16:creationId xmlns:a16="http://schemas.microsoft.com/office/drawing/2014/main" id="{9381E289-6C42-25DC-E6C3-32411E61A413}"/>
              </a:ext>
            </a:extLst>
          </p:cNvPr>
          <p:cNvSpPr txBox="1"/>
          <p:nvPr/>
        </p:nvSpPr>
        <p:spPr>
          <a:xfrm>
            <a:off x="2713190" y="4334313"/>
            <a:ext cx="1687766"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Roboto" panose="02000000000000000000" pitchFamily="2" charset="0"/>
              </a:rPr>
              <a:t>Dark</a:t>
            </a:r>
            <a:r>
              <a:rPr lang="en-US" b="1" dirty="0">
                <a:solidFill>
                  <a:schemeClr val="bg1"/>
                </a:solidFill>
                <a:latin typeface="Roboto" panose="02000000000000000000" pitchFamily="2" charset="0"/>
              </a:rPr>
              <a:t>er</a:t>
            </a:r>
          </a:p>
        </p:txBody>
      </p:sp>
      <p:sp>
        <p:nvSpPr>
          <p:cNvPr id="12" name="Arrow: Right 11">
            <a:extLst>
              <a:ext uri="{FF2B5EF4-FFF2-40B4-BE49-F238E27FC236}">
                <a16:creationId xmlns:a16="http://schemas.microsoft.com/office/drawing/2014/main" id="{6B2FE9C0-2CC5-E916-E068-A33D898AE9C9}"/>
              </a:ext>
            </a:extLst>
          </p:cNvPr>
          <p:cNvSpPr/>
          <p:nvPr/>
        </p:nvSpPr>
        <p:spPr>
          <a:xfrm>
            <a:off x="2424755" y="3262067"/>
            <a:ext cx="381741" cy="333866"/>
          </a:xfrm>
          <a:prstGeom prst="rightArrow">
            <a:avLst/>
          </a:prstGeom>
          <a:solidFill>
            <a:srgbClr val="85B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pic>
        <p:nvPicPr>
          <p:cNvPr id="18" name="Picture 17">
            <a:extLst>
              <a:ext uri="{FF2B5EF4-FFF2-40B4-BE49-F238E27FC236}">
                <a16:creationId xmlns:a16="http://schemas.microsoft.com/office/drawing/2014/main" id="{D5A4D834-933A-8D07-1748-ABEEE7D10633}"/>
              </a:ext>
            </a:extLst>
          </p:cNvPr>
          <p:cNvPicPr>
            <a:picLocks noChangeAspect="1"/>
          </p:cNvPicPr>
          <p:nvPr/>
        </p:nvPicPr>
        <p:blipFill>
          <a:blip r:embed="rId4" cstate="screen">
            <a:extLst>
              <a:ext uri="{28A0092B-C50C-407E-A947-70E740481C1C}">
                <a14:useLocalDpi xmlns:a14="http://schemas.microsoft.com/office/drawing/2010/main"/>
              </a:ext>
            </a:extLst>
          </a:blip>
          <a:srcRect l="15608" r="15608"/>
          <a:stretch/>
        </p:blipFill>
        <p:spPr>
          <a:xfrm>
            <a:off x="4733600" y="2473439"/>
            <a:ext cx="1687767" cy="1757211"/>
          </a:xfrm>
          <a:prstGeom prst="rect">
            <a:avLst/>
          </a:prstGeom>
          <a:ln>
            <a:solidFill>
              <a:schemeClr val="tx1"/>
            </a:solidFill>
          </a:ln>
        </p:spPr>
      </p:pic>
      <p:pic>
        <p:nvPicPr>
          <p:cNvPr id="19" name="Picture 18">
            <a:extLst>
              <a:ext uri="{FF2B5EF4-FFF2-40B4-BE49-F238E27FC236}">
                <a16:creationId xmlns:a16="http://schemas.microsoft.com/office/drawing/2014/main" id="{6EF69A2E-69CC-E628-9ED2-11386DED850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3884" r="14887"/>
          <a:stretch/>
        </p:blipFill>
        <p:spPr>
          <a:xfrm>
            <a:off x="6579172" y="2473439"/>
            <a:ext cx="1687767" cy="1757211"/>
          </a:xfrm>
          <a:prstGeom prst="rect">
            <a:avLst/>
          </a:prstGeom>
          <a:ln>
            <a:solidFill>
              <a:schemeClr val="tx1"/>
            </a:solidFill>
          </a:ln>
        </p:spPr>
      </p:pic>
      <p:sp>
        <p:nvSpPr>
          <p:cNvPr id="20" name="TextBox 16">
            <a:extLst>
              <a:ext uri="{FF2B5EF4-FFF2-40B4-BE49-F238E27FC236}">
                <a16:creationId xmlns:a16="http://schemas.microsoft.com/office/drawing/2014/main" id="{2B8575A9-7864-256B-315B-D4F3533E1F26}"/>
              </a:ext>
            </a:extLst>
          </p:cNvPr>
          <p:cNvSpPr txBox="1"/>
          <p:nvPr/>
        </p:nvSpPr>
        <p:spPr>
          <a:xfrm>
            <a:off x="4733602" y="4334313"/>
            <a:ext cx="1687766" cy="369332"/>
          </a:xfrm>
          <a:prstGeom prst="rect">
            <a:avLst/>
          </a:prstGeom>
          <a:solidFill>
            <a:srgbClr val="25B7BC"/>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Roboto" panose="02000000000000000000" pitchFamily="2" charset="0"/>
              </a:rPr>
              <a:t>Fast</a:t>
            </a:r>
          </a:p>
        </p:txBody>
      </p:sp>
      <p:sp>
        <p:nvSpPr>
          <p:cNvPr id="21" name="TextBox 16">
            <a:extLst>
              <a:ext uri="{FF2B5EF4-FFF2-40B4-BE49-F238E27FC236}">
                <a16:creationId xmlns:a16="http://schemas.microsoft.com/office/drawing/2014/main" id="{CC97307F-5F3E-6CDD-2AE9-62CC611CCCEC}"/>
              </a:ext>
            </a:extLst>
          </p:cNvPr>
          <p:cNvSpPr txBox="1"/>
          <p:nvPr/>
        </p:nvSpPr>
        <p:spPr>
          <a:xfrm>
            <a:off x="6579173" y="4334313"/>
            <a:ext cx="1687766" cy="369332"/>
          </a:xfrm>
          <a:prstGeom prst="rect">
            <a:avLst/>
          </a:prstGeom>
          <a:solidFill>
            <a:srgbClr val="009386"/>
          </a:solidFill>
          <a:ln>
            <a:solidFill>
              <a:srgbClr val="23232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Roboto" panose="02000000000000000000" pitchFamily="2" charset="0"/>
              </a:rPr>
              <a:t>Fast</a:t>
            </a:r>
            <a:r>
              <a:rPr lang="en-US" b="1" dirty="0">
                <a:solidFill>
                  <a:schemeClr val="bg1"/>
                </a:solidFill>
                <a:latin typeface="Roboto" panose="02000000000000000000" pitchFamily="2" charset="0"/>
              </a:rPr>
              <a:t>er</a:t>
            </a:r>
          </a:p>
        </p:txBody>
      </p:sp>
      <p:sp>
        <p:nvSpPr>
          <p:cNvPr id="22" name="Arrow: Right 21">
            <a:extLst>
              <a:ext uri="{FF2B5EF4-FFF2-40B4-BE49-F238E27FC236}">
                <a16:creationId xmlns:a16="http://schemas.microsoft.com/office/drawing/2014/main" id="{88B0E9EC-C328-F151-026C-D2DC497CE138}"/>
              </a:ext>
            </a:extLst>
          </p:cNvPr>
          <p:cNvSpPr/>
          <p:nvPr/>
        </p:nvSpPr>
        <p:spPr>
          <a:xfrm>
            <a:off x="6290738" y="3262067"/>
            <a:ext cx="381741" cy="333866"/>
          </a:xfrm>
          <a:prstGeom prst="rightArrow">
            <a:avLst/>
          </a:prstGeom>
          <a:solidFill>
            <a:srgbClr val="85B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Roboto" panose="02000000000000000000" pitchFamily="2" charset="0"/>
            </a:endParaRPr>
          </a:p>
        </p:txBody>
      </p:sp>
    </p:spTree>
    <p:extLst>
      <p:ext uri="{BB962C8B-B14F-4D97-AF65-F5344CB8AC3E}">
        <p14:creationId xmlns:p14="http://schemas.microsoft.com/office/powerpoint/2010/main" val="98424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a:extLst>
              <a:ext uri="{FF2B5EF4-FFF2-40B4-BE49-F238E27FC236}">
                <a16:creationId xmlns:a16="http://schemas.microsoft.com/office/drawing/2014/main" id="{4CBA9B03-401D-CAF4-0D0A-AC7EB56D60FB}"/>
              </a:ext>
            </a:extLst>
          </p:cNvPr>
          <p:cNvSpPr/>
          <p:nvPr/>
        </p:nvSpPr>
        <p:spPr>
          <a:xfrm>
            <a:off x="1063560" y="1254663"/>
            <a:ext cx="7128718" cy="276999"/>
          </a:xfrm>
          <a:prstGeom prst="rect">
            <a:avLst/>
          </a:prstGeom>
        </p:spPr>
        <p:txBody>
          <a:bodyPr wrap="square" lIns="0" tIns="0" rIns="0" bIns="0">
            <a:spAutoFit/>
          </a:bodyPr>
          <a:lstStyle/>
          <a:p>
            <a:pPr lvl="0"/>
            <a:r>
              <a:rPr lang="en-US" dirty="0">
                <a:latin typeface="Roboto" panose="02000000000000000000" pitchFamily="2" charset="0"/>
              </a:rPr>
              <a:t>However, there are some important rules when it comes to spelling.</a:t>
            </a:r>
          </a:p>
        </p:txBody>
      </p:sp>
      <p:sp>
        <p:nvSpPr>
          <p:cNvPr id="3" name="Text Box">
            <a:extLst>
              <a:ext uri="{FF2B5EF4-FFF2-40B4-BE49-F238E27FC236}">
                <a16:creationId xmlns:a16="http://schemas.microsoft.com/office/drawing/2014/main" id="{2AFFAEE7-8EF3-76CF-98F9-16411ECE277A}"/>
              </a:ext>
            </a:extLst>
          </p:cNvPr>
          <p:cNvSpPr/>
          <p:nvPr/>
        </p:nvSpPr>
        <p:spPr>
          <a:xfrm>
            <a:off x="447867" y="1672176"/>
            <a:ext cx="2911153" cy="495108"/>
          </a:xfrm>
          <a:prstGeom prst="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96000" lvl="0" indent="0" algn="ctr" rtl="0">
              <a:spcBef>
                <a:spcPts val="0"/>
              </a:spcBef>
              <a:spcAft>
                <a:spcPts val="0"/>
              </a:spcAft>
              <a:buNone/>
            </a:pPr>
            <a:r>
              <a:rPr lang="en-US" dirty="0">
                <a:latin typeface="Roboto" panose="02000000000000000000" pitchFamily="2" charset="0"/>
              </a:rPr>
              <a:t>Spelling Exception 1</a:t>
            </a:r>
          </a:p>
        </p:txBody>
      </p:sp>
      <p:sp>
        <p:nvSpPr>
          <p:cNvPr id="4" name="Text">
            <a:extLst>
              <a:ext uri="{FF2B5EF4-FFF2-40B4-BE49-F238E27FC236}">
                <a16:creationId xmlns:a16="http://schemas.microsoft.com/office/drawing/2014/main" id="{01746897-85F9-638D-ED24-72C726B99EA1}"/>
              </a:ext>
            </a:extLst>
          </p:cNvPr>
          <p:cNvSpPr/>
          <p:nvPr/>
        </p:nvSpPr>
        <p:spPr>
          <a:xfrm>
            <a:off x="1063560" y="2374574"/>
            <a:ext cx="7128718" cy="830997"/>
          </a:xfrm>
          <a:prstGeom prst="rect">
            <a:avLst/>
          </a:prstGeom>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Two or more syllable words that end in ‘y’</a:t>
            </a:r>
          </a:p>
          <a:p>
            <a:pPr marL="0" lvl="0" indent="0" algn="l" rtl="0">
              <a:spcBef>
                <a:spcPts val="0"/>
              </a:spcBef>
              <a:spcAft>
                <a:spcPts val="0"/>
              </a:spcAft>
              <a:buNone/>
            </a:pPr>
            <a:r>
              <a:rPr lang="en-US" dirty="0">
                <a:latin typeface="Roboto" panose="02000000000000000000" pitchFamily="2" charset="0"/>
              </a:rPr>
              <a:t>If a word has two or more syllables and ends in ‘y’, we remove the ‘y’ and add ‘</a:t>
            </a:r>
            <a:r>
              <a:rPr lang="en-US" dirty="0" err="1">
                <a:latin typeface="Roboto" panose="02000000000000000000" pitchFamily="2" charset="0"/>
              </a:rPr>
              <a:t>ier</a:t>
            </a:r>
            <a:r>
              <a:rPr lang="en-US" dirty="0">
                <a:latin typeface="Roboto" panose="02000000000000000000" pitchFamily="2" charset="0"/>
              </a:rPr>
              <a:t>’ to make a comparative adjective. So…</a:t>
            </a:r>
          </a:p>
        </p:txBody>
      </p:sp>
      <p:sp>
        <p:nvSpPr>
          <p:cNvPr id="5" name="Text">
            <a:extLst>
              <a:ext uri="{FF2B5EF4-FFF2-40B4-BE49-F238E27FC236}">
                <a16:creationId xmlns:a16="http://schemas.microsoft.com/office/drawing/2014/main" id="{2E47A778-A5EF-F4E8-E7F6-ED8B7BCC249F}"/>
              </a:ext>
            </a:extLst>
          </p:cNvPr>
          <p:cNvSpPr/>
          <p:nvPr/>
        </p:nvSpPr>
        <p:spPr>
          <a:xfrm>
            <a:off x="1063560" y="3373014"/>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Happy</a:t>
            </a:r>
            <a:endParaRPr lang="en-US" b="1" dirty="0">
              <a:solidFill>
                <a:srgbClr val="689429"/>
              </a:solidFill>
              <a:latin typeface="Roboto" panose="02000000000000000000" pitchFamily="2" charset="0"/>
            </a:endParaRPr>
          </a:p>
        </p:txBody>
      </p:sp>
      <p:sp>
        <p:nvSpPr>
          <p:cNvPr id="13" name="Text">
            <a:extLst>
              <a:ext uri="{FF2B5EF4-FFF2-40B4-BE49-F238E27FC236}">
                <a16:creationId xmlns:a16="http://schemas.microsoft.com/office/drawing/2014/main" id="{C23D086F-9A6D-434B-4D08-5F89672ADA8F}"/>
              </a:ext>
            </a:extLst>
          </p:cNvPr>
          <p:cNvSpPr/>
          <p:nvPr/>
        </p:nvSpPr>
        <p:spPr>
          <a:xfrm>
            <a:off x="1063559" y="3373014"/>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Happy</a:t>
            </a:r>
            <a:r>
              <a:rPr lang="en-US" dirty="0">
                <a:latin typeface="Roboto" panose="02000000000000000000" pitchFamily="2" charset="0"/>
              </a:rPr>
              <a:t> becomes</a:t>
            </a:r>
            <a:endParaRPr lang="en-US" b="1" dirty="0">
              <a:solidFill>
                <a:srgbClr val="689429"/>
              </a:solidFill>
              <a:latin typeface="Roboto" panose="02000000000000000000" pitchFamily="2" charset="0"/>
            </a:endParaRPr>
          </a:p>
        </p:txBody>
      </p:sp>
      <p:sp>
        <p:nvSpPr>
          <p:cNvPr id="8" name="Text">
            <a:extLst>
              <a:ext uri="{FF2B5EF4-FFF2-40B4-BE49-F238E27FC236}">
                <a16:creationId xmlns:a16="http://schemas.microsoft.com/office/drawing/2014/main" id="{9CC501FC-F002-2522-B224-D1D11E8DEF4D}"/>
              </a:ext>
            </a:extLst>
          </p:cNvPr>
          <p:cNvSpPr/>
          <p:nvPr/>
        </p:nvSpPr>
        <p:spPr>
          <a:xfrm>
            <a:off x="1063559" y="3373014"/>
            <a:ext cx="2491403" cy="276999"/>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Happy</a:t>
            </a:r>
            <a:r>
              <a:rPr lang="en-US" dirty="0">
                <a:latin typeface="Roboto" panose="02000000000000000000" pitchFamily="2" charset="0"/>
              </a:rPr>
              <a:t> becomes </a:t>
            </a:r>
            <a:r>
              <a:rPr lang="en-US" b="1" dirty="0">
                <a:latin typeface="Roboto" panose="02000000000000000000" pitchFamily="2" charset="0"/>
              </a:rPr>
              <a:t>happi</a:t>
            </a:r>
            <a:r>
              <a:rPr lang="en-US" b="1" dirty="0">
                <a:solidFill>
                  <a:srgbClr val="689429"/>
                </a:solidFill>
                <a:latin typeface="Roboto" panose="02000000000000000000" pitchFamily="2" charset="0"/>
              </a:rPr>
              <a:t>er</a:t>
            </a:r>
          </a:p>
        </p:txBody>
      </p:sp>
      <p:sp>
        <p:nvSpPr>
          <p:cNvPr id="14" name="Text">
            <a:extLst>
              <a:ext uri="{FF2B5EF4-FFF2-40B4-BE49-F238E27FC236}">
                <a16:creationId xmlns:a16="http://schemas.microsoft.com/office/drawing/2014/main" id="{4A3B9507-ECF4-DEAE-57E0-91FBD09DF2A6}"/>
              </a:ext>
            </a:extLst>
          </p:cNvPr>
          <p:cNvSpPr/>
          <p:nvPr/>
        </p:nvSpPr>
        <p:spPr>
          <a:xfrm>
            <a:off x="1063559" y="3788973"/>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Rainy</a:t>
            </a:r>
            <a:endParaRPr lang="en-US" b="1" dirty="0">
              <a:solidFill>
                <a:srgbClr val="689429"/>
              </a:solidFill>
              <a:latin typeface="Roboto" panose="02000000000000000000" pitchFamily="2" charset="0"/>
            </a:endParaRPr>
          </a:p>
        </p:txBody>
      </p:sp>
      <p:sp>
        <p:nvSpPr>
          <p:cNvPr id="15" name="Text">
            <a:extLst>
              <a:ext uri="{FF2B5EF4-FFF2-40B4-BE49-F238E27FC236}">
                <a16:creationId xmlns:a16="http://schemas.microsoft.com/office/drawing/2014/main" id="{D2F3ACA3-5096-540B-F1CC-1793FD464AB0}"/>
              </a:ext>
            </a:extLst>
          </p:cNvPr>
          <p:cNvSpPr/>
          <p:nvPr/>
        </p:nvSpPr>
        <p:spPr>
          <a:xfrm>
            <a:off x="1063558" y="3788973"/>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Rainy</a:t>
            </a:r>
            <a:r>
              <a:rPr lang="en-US" dirty="0">
                <a:latin typeface="Roboto" panose="02000000000000000000" pitchFamily="2" charset="0"/>
              </a:rPr>
              <a:t> becomes</a:t>
            </a:r>
            <a:endParaRPr lang="en-US" b="1" dirty="0">
              <a:solidFill>
                <a:srgbClr val="689429"/>
              </a:solidFill>
              <a:latin typeface="Roboto" panose="02000000000000000000" pitchFamily="2" charset="0"/>
            </a:endParaRPr>
          </a:p>
        </p:txBody>
      </p:sp>
      <p:sp>
        <p:nvSpPr>
          <p:cNvPr id="16" name="Text">
            <a:extLst>
              <a:ext uri="{FF2B5EF4-FFF2-40B4-BE49-F238E27FC236}">
                <a16:creationId xmlns:a16="http://schemas.microsoft.com/office/drawing/2014/main" id="{7D1B081A-0F41-C1D0-5589-A77774FF884F}"/>
              </a:ext>
            </a:extLst>
          </p:cNvPr>
          <p:cNvSpPr/>
          <p:nvPr/>
        </p:nvSpPr>
        <p:spPr>
          <a:xfrm>
            <a:off x="1063558" y="3788973"/>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Rainy</a:t>
            </a:r>
            <a:r>
              <a:rPr lang="en-US" dirty="0">
                <a:latin typeface="Roboto" panose="02000000000000000000" pitchFamily="2" charset="0"/>
              </a:rPr>
              <a:t> becomes </a:t>
            </a:r>
            <a:r>
              <a:rPr lang="en-US" b="1" dirty="0">
                <a:latin typeface="Roboto" panose="02000000000000000000" pitchFamily="2" charset="0"/>
              </a:rPr>
              <a:t>raini</a:t>
            </a:r>
            <a:r>
              <a:rPr lang="en-US" b="1" dirty="0">
                <a:solidFill>
                  <a:srgbClr val="689429"/>
                </a:solidFill>
                <a:latin typeface="Roboto" panose="02000000000000000000" pitchFamily="2" charset="0"/>
              </a:rPr>
              <a:t>er</a:t>
            </a:r>
          </a:p>
        </p:txBody>
      </p:sp>
      <p:sp>
        <p:nvSpPr>
          <p:cNvPr id="17" name="Text">
            <a:extLst>
              <a:ext uri="{FF2B5EF4-FFF2-40B4-BE49-F238E27FC236}">
                <a16:creationId xmlns:a16="http://schemas.microsoft.com/office/drawing/2014/main" id="{EBA0B99C-E553-61F4-4912-F0233D757741}"/>
              </a:ext>
            </a:extLst>
          </p:cNvPr>
          <p:cNvSpPr/>
          <p:nvPr/>
        </p:nvSpPr>
        <p:spPr>
          <a:xfrm>
            <a:off x="1063558" y="4204932"/>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Sunny</a:t>
            </a:r>
            <a:endParaRPr lang="en-US" b="1" dirty="0">
              <a:solidFill>
                <a:srgbClr val="689429"/>
              </a:solidFill>
              <a:latin typeface="Roboto" panose="02000000000000000000" pitchFamily="2" charset="0"/>
            </a:endParaRPr>
          </a:p>
        </p:txBody>
      </p:sp>
      <p:sp>
        <p:nvSpPr>
          <p:cNvPr id="23" name="Text">
            <a:extLst>
              <a:ext uri="{FF2B5EF4-FFF2-40B4-BE49-F238E27FC236}">
                <a16:creationId xmlns:a16="http://schemas.microsoft.com/office/drawing/2014/main" id="{F2F5F4CA-8EAA-D2EF-2416-A4248C2A302D}"/>
              </a:ext>
            </a:extLst>
          </p:cNvPr>
          <p:cNvSpPr/>
          <p:nvPr/>
        </p:nvSpPr>
        <p:spPr>
          <a:xfrm>
            <a:off x="1063557" y="4204932"/>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Sunny</a:t>
            </a:r>
            <a:r>
              <a:rPr lang="en-US" dirty="0">
                <a:latin typeface="Roboto" panose="02000000000000000000" pitchFamily="2" charset="0"/>
              </a:rPr>
              <a:t> becomes…</a:t>
            </a:r>
            <a:endParaRPr lang="en-US" b="1" dirty="0">
              <a:solidFill>
                <a:srgbClr val="689429"/>
              </a:solidFill>
              <a:latin typeface="Roboto" panose="02000000000000000000" pitchFamily="2" charset="0"/>
            </a:endParaRPr>
          </a:p>
        </p:txBody>
      </p:sp>
      <p:sp>
        <p:nvSpPr>
          <p:cNvPr id="25" name="Text">
            <a:extLst>
              <a:ext uri="{FF2B5EF4-FFF2-40B4-BE49-F238E27FC236}">
                <a16:creationId xmlns:a16="http://schemas.microsoft.com/office/drawing/2014/main" id="{363409B8-96A5-A14A-7CFE-B492A98D9B15}"/>
              </a:ext>
            </a:extLst>
          </p:cNvPr>
          <p:cNvSpPr/>
          <p:nvPr/>
        </p:nvSpPr>
        <p:spPr>
          <a:xfrm>
            <a:off x="1063557" y="4693331"/>
            <a:ext cx="4329537" cy="553998"/>
          </a:xfrm>
          <a:prstGeom prst="rect">
            <a:avLst/>
          </a:prstGeom>
        </p:spPr>
        <p:txBody>
          <a:bodyPr wrap="square" lIns="0" tIns="0" rIns="0" bIns="0">
            <a:spAutoFit/>
          </a:bodyPr>
          <a:lstStyle/>
          <a:p>
            <a:pPr lvl="0"/>
            <a:r>
              <a:rPr lang="en-US" dirty="0">
                <a:latin typeface="Roboto" panose="02000000000000000000" pitchFamily="2" charset="0"/>
              </a:rPr>
              <a:t>Remember: one syllable words that end in ‘y’ add an ‘er’ as normal.</a:t>
            </a:r>
          </a:p>
        </p:txBody>
      </p:sp>
      <p:sp>
        <p:nvSpPr>
          <p:cNvPr id="26" name="Text">
            <a:extLst>
              <a:ext uri="{FF2B5EF4-FFF2-40B4-BE49-F238E27FC236}">
                <a16:creationId xmlns:a16="http://schemas.microsoft.com/office/drawing/2014/main" id="{F56A8474-474C-847A-8DA1-C5973165D235}"/>
              </a:ext>
            </a:extLst>
          </p:cNvPr>
          <p:cNvSpPr/>
          <p:nvPr/>
        </p:nvSpPr>
        <p:spPr>
          <a:xfrm>
            <a:off x="1063559" y="5407008"/>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Dry</a:t>
            </a:r>
            <a:endParaRPr lang="en-US" b="1" dirty="0">
              <a:solidFill>
                <a:srgbClr val="689429"/>
              </a:solidFill>
              <a:latin typeface="Roboto" panose="02000000000000000000" pitchFamily="2" charset="0"/>
            </a:endParaRPr>
          </a:p>
        </p:txBody>
      </p:sp>
      <p:sp>
        <p:nvSpPr>
          <p:cNvPr id="27" name="Text">
            <a:extLst>
              <a:ext uri="{FF2B5EF4-FFF2-40B4-BE49-F238E27FC236}">
                <a16:creationId xmlns:a16="http://schemas.microsoft.com/office/drawing/2014/main" id="{94141C18-5605-2067-C4CE-4B1A94E02681}"/>
              </a:ext>
            </a:extLst>
          </p:cNvPr>
          <p:cNvSpPr/>
          <p:nvPr/>
        </p:nvSpPr>
        <p:spPr>
          <a:xfrm>
            <a:off x="1063558" y="5407008"/>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Dry</a:t>
            </a:r>
            <a:r>
              <a:rPr lang="en-US" dirty="0">
                <a:latin typeface="Roboto" panose="02000000000000000000" pitchFamily="2" charset="0"/>
              </a:rPr>
              <a:t> becomes</a:t>
            </a:r>
            <a:endParaRPr lang="en-US" b="1" dirty="0">
              <a:solidFill>
                <a:srgbClr val="689429"/>
              </a:solidFill>
              <a:latin typeface="Roboto" panose="02000000000000000000" pitchFamily="2" charset="0"/>
            </a:endParaRPr>
          </a:p>
        </p:txBody>
      </p:sp>
      <p:sp>
        <p:nvSpPr>
          <p:cNvPr id="28" name="Text">
            <a:extLst>
              <a:ext uri="{FF2B5EF4-FFF2-40B4-BE49-F238E27FC236}">
                <a16:creationId xmlns:a16="http://schemas.microsoft.com/office/drawing/2014/main" id="{059D3F9D-291A-9136-04EE-707741DA38F0}"/>
              </a:ext>
            </a:extLst>
          </p:cNvPr>
          <p:cNvSpPr/>
          <p:nvPr/>
        </p:nvSpPr>
        <p:spPr>
          <a:xfrm>
            <a:off x="1063558" y="5410611"/>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Dry</a:t>
            </a:r>
            <a:r>
              <a:rPr lang="en-US" dirty="0">
                <a:latin typeface="Roboto" panose="02000000000000000000" pitchFamily="2" charset="0"/>
              </a:rPr>
              <a:t> becomes </a:t>
            </a:r>
            <a:r>
              <a:rPr lang="en-US" b="1" dirty="0">
                <a:latin typeface="Roboto" panose="02000000000000000000" pitchFamily="2" charset="0"/>
              </a:rPr>
              <a:t>dry</a:t>
            </a:r>
            <a:r>
              <a:rPr lang="en-US" b="1" dirty="0">
                <a:solidFill>
                  <a:srgbClr val="689429"/>
                </a:solidFill>
                <a:latin typeface="Roboto" panose="02000000000000000000" pitchFamily="2" charset="0"/>
              </a:rPr>
              <a:t>er</a:t>
            </a:r>
          </a:p>
        </p:txBody>
      </p:sp>
      <p:sp>
        <p:nvSpPr>
          <p:cNvPr id="29" name="Text">
            <a:extLst>
              <a:ext uri="{FF2B5EF4-FFF2-40B4-BE49-F238E27FC236}">
                <a16:creationId xmlns:a16="http://schemas.microsoft.com/office/drawing/2014/main" id="{3CFE6955-7F57-1B69-358D-A00C822DA312}"/>
              </a:ext>
            </a:extLst>
          </p:cNvPr>
          <p:cNvSpPr/>
          <p:nvPr/>
        </p:nvSpPr>
        <p:spPr>
          <a:xfrm>
            <a:off x="1063558" y="5826621"/>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Shy</a:t>
            </a:r>
            <a:endParaRPr lang="en-US" b="1" dirty="0">
              <a:solidFill>
                <a:srgbClr val="689429"/>
              </a:solidFill>
              <a:latin typeface="Roboto" panose="02000000000000000000" pitchFamily="2" charset="0"/>
            </a:endParaRPr>
          </a:p>
        </p:txBody>
      </p:sp>
      <p:sp>
        <p:nvSpPr>
          <p:cNvPr id="30" name="Text">
            <a:extLst>
              <a:ext uri="{FF2B5EF4-FFF2-40B4-BE49-F238E27FC236}">
                <a16:creationId xmlns:a16="http://schemas.microsoft.com/office/drawing/2014/main" id="{C407E4BA-5DE1-835F-0AE6-3DC04086AE86}"/>
              </a:ext>
            </a:extLst>
          </p:cNvPr>
          <p:cNvSpPr/>
          <p:nvPr/>
        </p:nvSpPr>
        <p:spPr>
          <a:xfrm>
            <a:off x="1063557" y="5822967"/>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Shy</a:t>
            </a:r>
            <a:r>
              <a:rPr lang="en-US" dirty="0">
                <a:latin typeface="Roboto" panose="02000000000000000000" pitchFamily="2" charset="0"/>
              </a:rPr>
              <a:t> becomes…</a:t>
            </a:r>
            <a:endParaRPr lang="en-US" b="1" dirty="0">
              <a:solidFill>
                <a:srgbClr val="689429"/>
              </a:solidFill>
              <a:latin typeface="Roboto" panose="02000000000000000000" pitchFamily="2" charset="0"/>
            </a:endParaRPr>
          </a:p>
        </p:txBody>
      </p:sp>
      <p:pic>
        <p:nvPicPr>
          <p:cNvPr id="32" name="Picture 31" descr="A picture containing text&#10;&#10;Description automatically generated">
            <a:extLst>
              <a:ext uri="{FF2B5EF4-FFF2-40B4-BE49-F238E27FC236}">
                <a16:creationId xmlns:a16="http://schemas.microsoft.com/office/drawing/2014/main" id="{3598DA15-B0DC-2AFC-E872-70C16512D4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28827" y="3205571"/>
            <a:ext cx="2311487" cy="6858000"/>
          </a:xfrm>
          <a:prstGeom prst="rect">
            <a:avLst/>
          </a:prstGeom>
        </p:spPr>
      </p:pic>
      <p:sp>
        <p:nvSpPr>
          <p:cNvPr id="33" name="Title">
            <a:extLst>
              <a:ext uri="{FF2B5EF4-FFF2-40B4-BE49-F238E27FC236}">
                <a16:creationId xmlns:a16="http://schemas.microsoft.com/office/drawing/2014/main" id="{59C564B0-3224-849E-9711-0E2D6E76B76F}"/>
              </a:ext>
            </a:extLst>
          </p:cNvPr>
          <p:cNvSpPr txBox="1">
            <a:spLocks/>
          </p:cNvSpPr>
          <p:nvPr/>
        </p:nvSpPr>
        <p:spPr>
          <a:xfrm>
            <a:off x="457198" y="609643"/>
            <a:ext cx="8220075" cy="67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US" dirty="0">
                <a:effectLst>
                  <a:outerShdw dist="50800" dir="3600000" algn="ctr" rotWithShape="0">
                    <a:srgbClr val="25B7BC"/>
                  </a:outerShdw>
                </a:effectLst>
                <a:latin typeface="Roboto" panose="02000000000000000000" pitchFamily="2" charset="0"/>
              </a:rPr>
              <a:t>Exceptions</a:t>
            </a:r>
            <a:endParaRPr lang="en-GB" dirty="0">
              <a:effectLst>
                <a:outerShdw dist="50800" dir="3600000" algn="ctr" rotWithShape="0">
                  <a:srgbClr val="25B7BC"/>
                </a:outerShdw>
              </a:effectLst>
              <a:latin typeface="Roboto" panose="02000000000000000000" pitchFamily="2" charset="0"/>
            </a:endParaRPr>
          </a:p>
        </p:txBody>
      </p:sp>
    </p:spTree>
    <p:extLst>
      <p:ext uri="{BB962C8B-B14F-4D97-AF65-F5344CB8AC3E}">
        <p14:creationId xmlns:p14="http://schemas.microsoft.com/office/powerpoint/2010/main" val="401059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 calcmode="lin" valueType="num">
                                      <p:cBhvr additive="base">
                                        <p:cTn id="10" dur="500" fill="hold"/>
                                        <p:tgtEl>
                                          <p:spTgt spid="32"/>
                                        </p:tgtEl>
                                        <p:attrNameLst>
                                          <p:attrName>ppt_x</p:attrName>
                                        </p:attrNameLst>
                                      </p:cBhvr>
                                      <p:tavLst>
                                        <p:tav tm="0">
                                          <p:val>
                                            <p:strVal val="#ppt_x"/>
                                          </p:val>
                                        </p:tav>
                                        <p:tav tm="100000">
                                          <p:val>
                                            <p:strVal val="#ppt_x"/>
                                          </p:val>
                                        </p:tav>
                                      </p:tavLst>
                                    </p:anim>
                                    <p:anim calcmode="lin" valueType="num">
                                      <p:cBhvr additive="base">
                                        <p:cTn id="11" dur="500" fill="hold"/>
                                        <p:tgtEl>
                                          <p:spTgt spid="32"/>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13" grpId="0" animBg="1"/>
      <p:bldP spid="8" grpId="0" animBg="1"/>
      <p:bldP spid="14" grpId="0" animBg="1"/>
      <p:bldP spid="15" grpId="0" animBg="1"/>
      <p:bldP spid="16" grpId="0" animBg="1"/>
      <p:bldP spid="17" grpId="0" animBg="1"/>
      <p:bldP spid="23" grpId="0" animBg="1"/>
      <p:bldP spid="25" grpId="0"/>
      <p:bldP spid="26" grpId="0" animBg="1"/>
      <p:bldP spid="27" grpId="0" animBg="1"/>
      <p:bldP spid="28"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a:extLst>
              <a:ext uri="{FF2B5EF4-FFF2-40B4-BE49-F238E27FC236}">
                <a16:creationId xmlns:a16="http://schemas.microsoft.com/office/drawing/2014/main" id="{2AFFAEE7-8EF3-76CF-98F9-16411ECE277A}"/>
              </a:ext>
            </a:extLst>
          </p:cNvPr>
          <p:cNvSpPr/>
          <p:nvPr/>
        </p:nvSpPr>
        <p:spPr>
          <a:xfrm>
            <a:off x="447867" y="1494896"/>
            <a:ext cx="2911153" cy="495108"/>
          </a:xfrm>
          <a:prstGeom prst="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96000" lvl="0" indent="0" algn="ctr" rtl="0">
              <a:spcBef>
                <a:spcPts val="0"/>
              </a:spcBef>
              <a:spcAft>
                <a:spcPts val="0"/>
              </a:spcAft>
              <a:buNone/>
            </a:pPr>
            <a:r>
              <a:rPr lang="en-US" dirty="0">
                <a:latin typeface="Roboto" panose="02000000000000000000" pitchFamily="2" charset="0"/>
              </a:rPr>
              <a:t>Spelling Exception 2</a:t>
            </a:r>
          </a:p>
        </p:txBody>
      </p:sp>
      <p:sp>
        <p:nvSpPr>
          <p:cNvPr id="4" name="Text">
            <a:extLst>
              <a:ext uri="{FF2B5EF4-FFF2-40B4-BE49-F238E27FC236}">
                <a16:creationId xmlns:a16="http://schemas.microsoft.com/office/drawing/2014/main" id="{01746897-85F9-638D-ED24-72C726B99EA1}"/>
              </a:ext>
            </a:extLst>
          </p:cNvPr>
          <p:cNvSpPr/>
          <p:nvPr/>
        </p:nvSpPr>
        <p:spPr>
          <a:xfrm>
            <a:off x="1063560" y="2411898"/>
            <a:ext cx="7128718" cy="830997"/>
          </a:xfrm>
          <a:prstGeom prst="rect">
            <a:avLst/>
          </a:prstGeom>
        </p:spPr>
        <p:txBody>
          <a:bodyPr wrap="square" lIns="0" tIns="0" rIns="0" bIns="0">
            <a:spAutoFit/>
          </a:bodyPr>
          <a:lstStyle/>
          <a:p>
            <a:pPr lvl="0"/>
            <a:r>
              <a:rPr lang="en-US" b="1" dirty="0">
                <a:latin typeface="Roboto" panose="02000000000000000000" pitchFamily="2" charset="0"/>
              </a:rPr>
              <a:t>The word ends in ‘e’</a:t>
            </a:r>
          </a:p>
          <a:p>
            <a:pPr lvl="0"/>
            <a:r>
              <a:rPr lang="en-US" dirty="0">
                <a:latin typeface="Roboto" panose="02000000000000000000" pitchFamily="2" charset="0"/>
              </a:rPr>
              <a:t>If an adjective ends in ‘e’, you only need to add the ‘r’ to make a comparative adjective.</a:t>
            </a:r>
          </a:p>
        </p:txBody>
      </p:sp>
      <p:sp>
        <p:nvSpPr>
          <p:cNvPr id="5" name="Text">
            <a:extLst>
              <a:ext uri="{FF2B5EF4-FFF2-40B4-BE49-F238E27FC236}">
                <a16:creationId xmlns:a16="http://schemas.microsoft.com/office/drawing/2014/main" id="{2E47A778-A5EF-F4E8-E7F6-ED8B7BCC249F}"/>
              </a:ext>
            </a:extLst>
          </p:cNvPr>
          <p:cNvSpPr/>
          <p:nvPr/>
        </p:nvSpPr>
        <p:spPr>
          <a:xfrm>
            <a:off x="1063560" y="3410338"/>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Large</a:t>
            </a:r>
            <a:endParaRPr lang="en-US" b="1" dirty="0">
              <a:solidFill>
                <a:srgbClr val="689429"/>
              </a:solidFill>
              <a:latin typeface="Roboto" panose="02000000000000000000" pitchFamily="2" charset="0"/>
            </a:endParaRPr>
          </a:p>
        </p:txBody>
      </p:sp>
      <p:sp>
        <p:nvSpPr>
          <p:cNvPr id="13" name="Text">
            <a:extLst>
              <a:ext uri="{FF2B5EF4-FFF2-40B4-BE49-F238E27FC236}">
                <a16:creationId xmlns:a16="http://schemas.microsoft.com/office/drawing/2014/main" id="{C23D086F-9A6D-434B-4D08-5F89672ADA8F}"/>
              </a:ext>
            </a:extLst>
          </p:cNvPr>
          <p:cNvSpPr/>
          <p:nvPr/>
        </p:nvSpPr>
        <p:spPr>
          <a:xfrm>
            <a:off x="1063559" y="3404589"/>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Large</a:t>
            </a:r>
            <a:r>
              <a:rPr lang="en-US" dirty="0">
                <a:latin typeface="Roboto" panose="02000000000000000000" pitchFamily="2" charset="0"/>
              </a:rPr>
              <a:t> becomes</a:t>
            </a:r>
            <a:endParaRPr lang="en-US" b="1" dirty="0">
              <a:solidFill>
                <a:srgbClr val="689429"/>
              </a:solidFill>
              <a:latin typeface="Roboto" panose="02000000000000000000" pitchFamily="2" charset="0"/>
            </a:endParaRPr>
          </a:p>
        </p:txBody>
      </p:sp>
      <p:sp>
        <p:nvSpPr>
          <p:cNvPr id="8" name="Text">
            <a:extLst>
              <a:ext uri="{FF2B5EF4-FFF2-40B4-BE49-F238E27FC236}">
                <a16:creationId xmlns:a16="http://schemas.microsoft.com/office/drawing/2014/main" id="{9CC501FC-F002-2522-B224-D1D11E8DEF4D}"/>
              </a:ext>
            </a:extLst>
          </p:cNvPr>
          <p:cNvSpPr/>
          <p:nvPr/>
        </p:nvSpPr>
        <p:spPr>
          <a:xfrm>
            <a:off x="1063559" y="3398840"/>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Large</a:t>
            </a:r>
            <a:r>
              <a:rPr lang="en-US" dirty="0">
                <a:latin typeface="Roboto" panose="02000000000000000000" pitchFamily="2" charset="0"/>
              </a:rPr>
              <a:t> becomes </a:t>
            </a:r>
            <a:r>
              <a:rPr lang="en-US" b="1" dirty="0">
                <a:latin typeface="Roboto" panose="02000000000000000000" pitchFamily="2" charset="0"/>
              </a:rPr>
              <a:t>large</a:t>
            </a:r>
            <a:r>
              <a:rPr lang="en-US" b="1" dirty="0">
                <a:solidFill>
                  <a:srgbClr val="689429"/>
                </a:solidFill>
                <a:latin typeface="Roboto" panose="02000000000000000000" pitchFamily="2" charset="0"/>
              </a:rPr>
              <a:t>r</a:t>
            </a:r>
          </a:p>
        </p:txBody>
      </p:sp>
      <p:sp>
        <p:nvSpPr>
          <p:cNvPr id="14" name="Text">
            <a:extLst>
              <a:ext uri="{FF2B5EF4-FFF2-40B4-BE49-F238E27FC236}">
                <a16:creationId xmlns:a16="http://schemas.microsoft.com/office/drawing/2014/main" id="{4A3B9507-ECF4-DEAE-57E0-91FBD09DF2A6}"/>
              </a:ext>
            </a:extLst>
          </p:cNvPr>
          <p:cNvSpPr/>
          <p:nvPr/>
        </p:nvSpPr>
        <p:spPr>
          <a:xfrm>
            <a:off x="1063559" y="3799583"/>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Fake</a:t>
            </a:r>
            <a:endParaRPr lang="en-US" b="1" dirty="0">
              <a:solidFill>
                <a:srgbClr val="689429"/>
              </a:solidFill>
              <a:latin typeface="Roboto" panose="02000000000000000000" pitchFamily="2" charset="0"/>
            </a:endParaRPr>
          </a:p>
        </p:txBody>
      </p:sp>
      <p:sp>
        <p:nvSpPr>
          <p:cNvPr id="15" name="Text">
            <a:extLst>
              <a:ext uri="{FF2B5EF4-FFF2-40B4-BE49-F238E27FC236}">
                <a16:creationId xmlns:a16="http://schemas.microsoft.com/office/drawing/2014/main" id="{D2F3ACA3-5096-540B-F1CC-1793FD464AB0}"/>
              </a:ext>
            </a:extLst>
          </p:cNvPr>
          <p:cNvSpPr/>
          <p:nvPr/>
        </p:nvSpPr>
        <p:spPr>
          <a:xfrm>
            <a:off x="1063558" y="3799583"/>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Fake</a:t>
            </a:r>
            <a:r>
              <a:rPr lang="en-US" dirty="0">
                <a:latin typeface="Roboto" panose="02000000000000000000" pitchFamily="2" charset="0"/>
              </a:rPr>
              <a:t> becomes</a:t>
            </a:r>
            <a:endParaRPr lang="en-US" b="1" dirty="0">
              <a:solidFill>
                <a:srgbClr val="689429"/>
              </a:solidFill>
              <a:latin typeface="Roboto" panose="02000000000000000000" pitchFamily="2" charset="0"/>
            </a:endParaRPr>
          </a:p>
        </p:txBody>
      </p:sp>
      <p:sp>
        <p:nvSpPr>
          <p:cNvPr id="16" name="Text">
            <a:extLst>
              <a:ext uri="{FF2B5EF4-FFF2-40B4-BE49-F238E27FC236}">
                <a16:creationId xmlns:a16="http://schemas.microsoft.com/office/drawing/2014/main" id="{7D1B081A-0F41-C1D0-5589-A77774FF884F}"/>
              </a:ext>
            </a:extLst>
          </p:cNvPr>
          <p:cNvSpPr/>
          <p:nvPr/>
        </p:nvSpPr>
        <p:spPr>
          <a:xfrm>
            <a:off x="1063558" y="3799583"/>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Fake</a:t>
            </a:r>
            <a:r>
              <a:rPr lang="en-US" dirty="0">
                <a:latin typeface="Roboto" panose="02000000000000000000" pitchFamily="2" charset="0"/>
              </a:rPr>
              <a:t> becomes </a:t>
            </a:r>
            <a:r>
              <a:rPr lang="en-US" b="1" dirty="0">
                <a:latin typeface="Roboto" panose="02000000000000000000" pitchFamily="2" charset="0"/>
              </a:rPr>
              <a:t>fake</a:t>
            </a:r>
            <a:r>
              <a:rPr lang="en-US" b="1" dirty="0">
                <a:solidFill>
                  <a:srgbClr val="689429"/>
                </a:solidFill>
                <a:latin typeface="Roboto" panose="02000000000000000000" pitchFamily="2" charset="0"/>
              </a:rPr>
              <a:t>r</a:t>
            </a:r>
          </a:p>
        </p:txBody>
      </p:sp>
      <p:sp>
        <p:nvSpPr>
          <p:cNvPr id="17" name="Text">
            <a:extLst>
              <a:ext uri="{FF2B5EF4-FFF2-40B4-BE49-F238E27FC236}">
                <a16:creationId xmlns:a16="http://schemas.microsoft.com/office/drawing/2014/main" id="{EBA0B99C-E553-61F4-4912-F0233D757741}"/>
              </a:ext>
            </a:extLst>
          </p:cNvPr>
          <p:cNvSpPr/>
          <p:nvPr/>
        </p:nvSpPr>
        <p:spPr>
          <a:xfrm>
            <a:off x="1063558" y="4201493"/>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Tame</a:t>
            </a:r>
            <a:endParaRPr lang="en-US" b="1" dirty="0">
              <a:solidFill>
                <a:srgbClr val="689429"/>
              </a:solidFill>
              <a:latin typeface="Roboto" panose="02000000000000000000" pitchFamily="2" charset="0"/>
            </a:endParaRPr>
          </a:p>
        </p:txBody>
      </p:sp>
      <p:sp>
        <p:nvSpPr>
          <p:cNvPr id="23" name="Text">
            <a:extLst>
              <a:ext uri="{FF2B5EF4-FFF2-40B4-BE49-F238E27FC236}">
                <a16:creationId xmlns:a16="http://schemas.microsoft.com/office/drawing/2014/main" id="{F2F5F4CA-8EAA-D2EF-2416-A4248C2A302D}"/>
              </a:ext>
            </a:extLst>
          </p:cNvPr>
          <p:cNvSpPr/>
          <p:nvPr/>
        </p:nvSpPr>
        <p:spPr>
          <a:xfrm>
            <a:off x="1063557" y="4201493"/>
            <a:ext cx="2491403" cy="275648"/>
          </a:xfrm>
          <a:prstGeom prst="rect">
            <a:avLst/>
          </a:prstGeom>
          <a:solidFill>
            <a:schemeClr val="bg1"/>
          </a:solidFill>
        </p:spPr>
        <p:txBody>
          <a:bodyPr wrap="square" lIns="0" tIns="0" rIns="0" bIns="0">
            <a:spAutoFit/>
          </a:bodyPr>
          <a:lstStyle/>
          <a:p>
            <a:pPr marL="0" lvl="0" indent="0" algn="l" rtl="0">
              <a:spcBef>
                <a:spcPts val="0"/>
              </a:spcBef>
              <a:spcAft>
                <a:spcPts val="0"/>
              </a:spcAft>
              <a:buNone/>
            </a:pPr>
            <a:r>
              <a:rPr lang="en-US" b="1" dirty="0">
                <a:latin typeface="Roboto" panose="02000000000000000000" pitchFamily="2" charset="0"/>
              </a:rPr>
              <a:t>Tame</a:t>
            </a:r>
            <a:r>
              <a:rPr lang="en-US" dirty="0">
                <a:latin typeface="Roboto" panose="02000000000000000000" pitchFamily="2" charset="0"/>
              </a:rPr>
              <a:t> becomes…</a:t>
            </a:r>
            <a:endParaRPr lang="en-US" b="1" dirty="0">
              <a:solidFill>
                <a:srgbClr val="689429"/>
              </a:solidFill>
              <a:latin typeface="Roboto" panose="02000000000000000000" pitchFamily="2" charset="0"/>
            </a:endParaRPr>
          </a:p>
        </p:txBody>
      </p:sp>
      <p:pic>
        <p:nvPicPr>
          <p:cNvPr id="2" name="Picture 1">
            <a:extLst>
              <a:ext uri="{FF2B5EF4-FFF2-40B4-BE49-F238E27FC236}">
                <a16:creationId xmlns:a16="http://schemas.microsoft.com/office/drawing/2014/main" id="{3638DE12-C91F-39EC-8CF0-471828EEA51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075480" y="3228666"/>
            <a:ext cx="2311487" cy="6811810"/>
          </a:xfrm>
          <a:prstGeom prst="rect">
            <a:avLst/>
          </a:prstGeom>
        </p:spPr>
      </p:pic>
      <p:sp>
        <p:nvSpPr>
          <p:cNvPr id="7" name="Title">
            <a:extLst>
              <a:ext uri="{FF2B5EF4-FFF2-40B4-BE49-F238E27FC236}">
                <a16:creationId xmlns:a16="http://schemas.microsoft.com/office/drawing/2014/main" id="{BD5864AF-F3E5-D604-080E-2B610FFC2CE1}"/>
              </a:ext>
            </a:extLst>
          </p:cNvPr>
          <p:cNvSpPr txBox="1">
            <a:spLocks/>
          </p:cNvSpPr>
          <p:nvPr/>
        </p:nvSpPr>
        <p:spPr>
          <a:xfrm>
            <a:off x="457198" y="609643"/>
            <a:ext cx="8220075" cy="67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US" dirty="0">
                <a:effectLst>
                  <a:outerShdw dist="50800" dir="3600000" algn="ctr" rotWithShape="0">
                    <a:srgbClr val="25B7BC"/>
                  </a:outerShdw>
                </a:effectLst>
                <a:latin typeface="Roboto" panose="02000000000000000000" pitchFamily="2" charset="0"/>
              </a:rPr>
              <a:t>Exceptions</a:t>
            </a:r>
            <a:endParaRPr lang="en-GB" dirty="0">
              <a:effectLst>
                <a:outerShdw dist="50800" dir="3600000" algn="ctr" rotWithShape="0">
                  <a:srgbClr val="25B7BC"/>
                </a:outerShdw>
              </a:effectLst>
              <a:latin typeface="Roboto" panose="02000000000000000000" pitchFamily="2" charset="0"/>
            </a:endParaRPr>
          </a:p>
        </p:txBody>
      </p:sp>
    </p:spTree>
    <p:extLst>
      <p:ext uri="{BB962C8B-B14F-4D97-AF65-F5344CB8AC3E}">
        <p14:creationId xmlns:p14="http://schemas.microsoft.com/office/powerpoint/2010/main" val="169388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13" grpId="0" animBg="1"/>
      <p:bldP spid="8" grpId="0" animBg="1"/>
      <p:bldP spid="14" grpId="0" animBg="1"/>
      <p:bldP spid="15" grpId="0" animBg="1"/>
      <p:bldP spid="16" grpId="0" animBg="1"/>
      <p:bldP spid="17" grpId="0" animBg="1"/>
      <p:bldP spid="23" grpId="0" animBg="1"/>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AEAE8EFC-84E1-44A5-B19D-1CAE340B02B6}" vid="{010B92F8-2E9D-4993-ABC6-5071BBCC9E2D}"/>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245</TotalTime>
  <Words>1730</Words>
  <Application>Microsoft Office PowerPoint</Application>
  <PresentationFormat>On-screen Show (4:3)</PresentationFormat>
  <Paragraphs>300</Paragraphs>
  <Slides>25</Slides>
  <Notes>0</Notes>
  <HiddenSlides>2</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Twinkl</vt:lpstr>
      <vt:lpstr>Wingdings</vt:lpstr>
      <vt:lpstr>Calibri</vt:lpstr>
      <vt:lpstr>Arial</vt:lpstr>
      <vt:lpstr>Roboto</vt:lpstr>
      <vt:lpstr>Slide Layouts</vt:lpstr>
      <vt:lpstr>Disclaimers/Guidance</vt:lpstr>
      <vt:lpstr>PowerPoint Presentation</vt:lpstr>
      <vt:lpstr>PowerPoint Presentation</vt:lpstr>
      <vt:lpstr>PowerPoint Presentation</vt:lpstr>
      <vt:lpstr>In this lesson, we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Indy Miller</dc:creator>
  <cp:lastModifiedBy>Alice Kendall</cp:lastModifiedBy>
  <cp:revision>6</cp:revision>
  <dcterms:created xsi:type="dcterms:W3CDTF">2023-04-17T07:15:39Z</dcterms:created>
  <dcterms:modified xsi:type="dcterms:W3CDTF">2023-12-09T08:22:28Z</dcterms:modified>
</cp:coreProperties>
</file>