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A65"/>
    <a:srgbClr val="242254"/>
    <a:srgbClr val="AFDEF9"/>
    <a:srgbClr val="FFE000"/>
    <a:srgbClr val="F9B000"/>
    <a:srgbClr val="4A3682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600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443F3-17A7-B058-8E67-0BCDF75A1D9C}"/>
              </a:ext>
            </a:extLst>
          </p:cNvPr>
          <p:cNvSpPr txBox="1"/>
          <p:nvPr/>
        </p:nvSpPr>
        <p:spPr>
          <a:xfrm>
            <a:off x="2548890" y="5554980"/>
            <a:ext cx="4309110" cy="738664"/>
          </a:xfrm>
          <a:prstGeom prst="rect">
            <a:avLst/>
          </a:prstGeom>
          <a:solidFill>
            <a:srgbClr val="282A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Y2 Science T3 W5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7F54B36-CDB9-4EEE-AFBB-1583ACCC6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3" y="1759481"/>
            <a:ext cx="2358076" cy="21816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9F070D-1867-42AB-99EA-0B9916D6BAE0}"/>
              </a:ext>
            </a:extLst>
          </p:cNvPr>
          <p:cNvSpPr/>
          <p:nvPr/>
        </p:nvSpPr>
        <p:spPr>
          <a:xfrm>
            <a:off x="2091829" y="2304620"/>
            <a:ext cx="169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think of any?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D7638D-8301-431C-92CC-8FE9FBCA44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9" r="65860"/>
          <a:stretch/>
        </p:blipFill>
        <p:spPr>
          <a:xfrm>
            <a:off x="1698003" y="3315855"/>
            <a:ext cx="805052" cy="625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3278F5-5CFA-47B3-BA0A-E7BBCB5DFB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3" r="78003"/>
          <a:stretch/>
        </p:blipFill>
        <p:spPr>
          <a:xfrm>
            <a:off x="1698003" y="3574473"/>
            <a:ext cx="518724" cy="366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F7722E-B76D-4786-9F69-7AE39C503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14"/>
          <a:stretch/>
        </p:blipFill>
        <p:spPr>
          <a:xfrm>
            <a:off x="280383" y="3574472"/>
            <a:ext cx="1999456" cy="3283528"/>
          </a:xfrm>
          <a:prstGeom prst="rect">
            <a:avLst/>
          </a:prstGeom>
        </p:spPr>
      </p:pic>
      <p:pic>
        <p:nvPicPr>
          <p:cNvPr id="19" name="Google Shape;112;p9">
            <a:extLst>
              <a:ext uri="{FF2B5EF4-FFF2-40B4-BE49-F238E27FC236}">
                <a16:creationId xmlns:a16="http://schemas.microsoft.com/office/drawing/2014/main" id="{1BFC01D2-4519-4A86-B3A7-40C7DF74D31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6199" y="2024331"/>
            <a:ext cx="2156349" cy="145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821DA-F64F-42CA-B0B7-7C1F6C31B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66" y="3861311"/>
            <a:ext cx="1564844" cy="22950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045E4D-5645-4723-B356-9F40262854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54" y="3880875"/>
            <a:ext cx="1565502" cy="229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63950-64FC-4D6D-9F87-493E59DB87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4200156"/>
            <a:ext cx="1308051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D5886-B53B-4821-90BA-B9F540CF70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99" y="4329261"/>
            <a:ext cx="2632451" cy="1827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1611B8-0AA7-4867-A8F9-6EBF089AA1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44" y="2011333"/>
            <a:ext cx="2210102" cy="161716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BC23E65-E49C-4186-8872-13DBD76AE167}"/>
              </a:ext>
            </a:extLst>
          </p:cNvPr>
          <p:cNvSpPr/>
          <p:nvPr/>
        </p:nvSpPr>
        <p:spPr>
          <a:xfrm>
            <a:off x="6180643" y="1707727"/>
            <a:ext cx="1782961" cy="1782961"/>
          </a:xfrm>
          <a:prstGeom prst="ellipse">
            <a:avLst/>
          </a:prstGeom>
          <a:solidFill>
            <a:srgbClr val="AFDEF9">
              <a:alpha val="52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FF62FC8-A8FD-41F0-8A20-63A58E4BF839}"/>
              </a:ext>
            </a:extLst>
          </p:cNvPr>
          <p:cNvSpPr/>
          <p:nvPr/>
        </p:nvSpPr>
        <p:spPr>
          <a:xfrm>
            <a:off x="-120748" y="646555"/>
            <a:ext cx="6941068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We use many different appliances in our school.</a:t>
            </a:r>
          </a:p>
        </p:txBody>
      </p:sp>
    </p:spTree>
    <p:extLst>
      <p:ext uri="{BB962C8B-B14F-4D97-AF65-F5344CB8AC3E}">
        <p14:creationId xmlns:p14="http://schemas.microsoft.com/office/powerpoint/2010/main" val="25932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7" grpId="0" animBg="1"/>
      <p:bldP spid="27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6AA83-440B-409F-96FD-688BAA14B0AA}"/>
              </a:ext>
            </a:extLst>
          </p:cNvPr>
          <p:cNvSpPr/>
          <p:nvPr/>
        </p:nvSpPr>
        <p:spPr>
          <a:xfrm>
            <a:off x="1265977" y="4795083"/>
            <a:ext cx="2096059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people</a:t>
            </a:r>
            <a:endParaRPr lang="en-GB" dirty="0">
              <a:solidFill>
                <a:srgbClr val="242254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-162962" y="1288365"/>
            <a:ext cx="3590014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>
                <a:solidFill>
                  <a:srgbClr val="242254"/>
                </a:solidFill>
              </a:rPr>
              <a:t>Energy gives</a:t>
            </a:r>
            <a:endParaRPr lang="en-GB" dirty="0">
              <a:solidFill>
                <a:srgbClr val="242254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0CF33-1215-41A8-B5D9-D8D97B99C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4" y="2570924"/>
            <a:ext cx="2787487" cy="277193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E30166-07A0-4606-8E76-12EA7ED9E058}"/>
              </a:ext>
            </a:extLst>
          </p:cNvPr>
          <p:cNvSpPr/>
          <p:nvPr/>
        </p:nvSpPr>
        <p:spPr>
          <a:xfrm>
            <a:off x="5106154" y="5561070"/>
            <a:ext cx="4037846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rgbClr val="242254"/>
                </a:solidFill>
              </a:rPr>
              <a:t>the power to work everyday</a:t>
            </a:r>
            <a:endParaRPr lang="en-GB" dirty="0">
              <a:solidFill>
                <a:srgbClr val="242254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86978D-9B75-4843-ADA0-F05A5A092A4D}"/>
              </a:ext>
            </a:extLst>
          </p:cNvPr>
          <p:cNvSpPr/>
          <p:nvPr/>
        </p:nvSpPr>
        <p:spPr>
          <a:xfrm>
            <a:off x="5489470" y="1695392"/>
            <a:ext cx="2158239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r"/>
            <a:r>
              <a:rPr lang="en-US" dirty="0">
                <a:solidFill>
                  <a:srgbClr val="242254"/>
                </a:solidFill>
              </a:rPr>
              <a:t>animals</a:t>
            </a:r>
            <a:endParaRPr lang="en-GB" dirty="0">
              <a:solidFill>
                <a:srgbClr val="24225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67426A-6CFA-4C0D-88DC-A7CFF0462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592">
            <a:off x="3257222" y="1605725"/>
            <a:ext cx="2793254" cy="134895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F191F4-0989-4D85-8BF2-476E84938C28}"/>
              </a:ext>
            </a:extLst>
          </p:cNvPr>
          <p:cNvSpPr/>
          <p:nvPr/>
        </p:nvSpPr>
        <p:spPr>
          <a:xfrm>
            <a:off x="4335101" y="3678848"/>
            <a:ext cx="2789976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rgbClr val="242254"/>
                </a:solidFill>
              </a:rPr>
              <a:t>and appliances </a:t>
            </a:r>
            <a:endParaRPr lang="en-GB" dirty="0">
              <a:solidFill>
                <a:srgbClr val="24225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BA3BBF-40FC-4417-91DC-2EA7D5AAD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3" y="3282625"/>
            <a:ext cx="1458902" cy="2060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C75A7-4482-40E4-B9DC-96F25A339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26525" r="23346" b="35382"/>
          <a:stretch/>
        </p:blipFill>
        <p:spPr>
          <a:xfrm>
            <a:off x="6995446" y="3829220"/>
            <a:ext cx="784936" cy="7849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8E9F1E-CFBE-4632-907B-D579520E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-331" r="1493" b="261"/>
          <a:stretch/>
        </p:blipFill>
        <p:spPr>
          <a:xfrm>
            <a:off x="431377" y="408709"/>
            <a:ext cx="8281247" cy="6040582"/>
          </a:xfrm>
          <a:prstGeom prst="roundRect">
            <a:avLst>
              <a:gd name="adj" fmla="val 2835"/>
            </a:avLst>
          </a:prstGeom>
        </p:spPr>
      </p:pic>
      <p:sp>
        <p:nvSpPr>
          <p:cNvPr id="3" name="Rectangle: Rounded Corners 2"/>
          <p:cNvSpPr/>
          <p:nvPr/>
        </p:nvSpPr>
        <p:spPr>
          <a:xfrm>
            <a:off x="-479833" y="1402664"/>
            <a:ext cx="5051834" cy="1467180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The sun is the biggest </a:t>
            </a:r>
            <a:br>
              <a:rPr lang="en-US" dirty="0">
                <a:solidFill>
                  <a:srgbClr val="242254"/>
                </a:solidFill>
              </a:rPr>
            </a:br>
            <a:r>
              <a:rPr lang="en-US" dirty="0">
                <a:solidFill>
                  <a:srgbClr val="242254"/>
                </a:solidFill>
              </a:rPr>
              <a:t>source of energy we have.</a:t>
            </a:r>
          </a:p>
          <a:p>
            <a:pPr algn="r"/>
            <a:r>
              <a:rPr lang="en-US" dirty="0">
                <a:solidFill>
                  <a:srgbClr val="242254"/>
                </a:solidFill>
              </a:rPr>
              <a:t>Plants use the energy</a:t>
            </a:r>
            <a:br>
              <a:rPr lang="en-US" dirty="0">
                <a:solidFill>
                  <a:srgbClr val="242254"/>
                </a:solidFill>
              </a:rPr>
            </a:br>
            <a:r>
              <a:rPr lang="en-US" dirty="0">
                <a:solidFill>
                  <a:srgbClr val="242254"/>
                </a:solidFill>
              </a:rPr>
              <a:t> from the sun to grow.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Solar Energy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7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-280656" y="1432132"/>
            <a:ext cx="5379130" cy="854246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Humans and animals get most </a:t>
            </a:r>
            <a:br>
              <a:rPr lang="en-US" dirty="0">
                <a:solidFill>
                  <a:srgbClr val="242254"/>
                </a:solidFill>
              </a:rPr>
            </a:br>
            <a:r>
              <a:rPr lang="en-US" dirty="0">
                <a:solidFill>
                  <a:srgbClr val="242254"/>
                </a:solidFill>
              </a:rPr>
              <a:t>of their energy from eating food.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Food Energy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CFC66-6C15-4F57-A71A-1D997FCE4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2" y="2232321"/>
            <a:ext cx="5754254" cy="4428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CD5E6-A105-45F9-8A55-E4ACAE691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6" y="5218637"/>
            <a:ext cx="2711410" cy="9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-208230" y="1751527"/>
            <a:ext cx="4355357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Electricity is a source of energy.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Electricity</a:t>
            </a:r>
            <a:endParaRPr lang="en-GB" sz="36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DCADD8-612C-4CE6-A1FC-A8AB2FFDB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71" y="2419989"/>
            <a:ext cx="2504259" cy="3672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ABF21-EFFE-497B-BFF4-36F867A8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44" y="2419989"/>
            <a:ext cx="2505312" cy="36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-389298" y="1350205"/>
            <a:ext cx="4065372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Electricity is made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Electrical Energy</a:t>
            </a:r>
            <a:endParaRPr lang="en-GB" sz="3600" dirty="0">
              <a:latin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F5C7A5-BED5-41D9-BC63-11E64938F677}"/>
              </a:ext>
            </a:extLst>
          </p:cNvPr>
          <p:cNvGrpSpPr/>
          <p:nvPr/>
        </p:nvGrpSpPr>
        <p:grpSpPr>
          <a:xfrm>
            <a:off x="539750" y="2160931"/>
            <a:ext cx="2542492" cy="2503193"/>
            <a:chOff x="539750" y="2160931"/>
            <a:chExt cx="2542492" cy="250319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E93057-6E4D-4686-BC27-D868EBE578EE}"/>
                </a:ext>
              </a:extLst>
            </p:cNvPr>
            <p:cNvSpPr/>
            <p:nvPr/>
          </p:nvSpPr>
          <p:spPr>
            <a:xfrm>
              <a:off x="593830" y="2175712"/>
              <a:ext cx="2488412" cy="2488412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oogle Shape;74;p6">
              <a:extLst>
                <a:ext uri="{FF2B5EF4-FFF2-40B4-BE49-F238E27FC236}">
                  <a16:creationId xmlns:a16="http://schemas.microsoft.com/office/drawing/2014/main" id="{904B1C60-0D22-4E01-9CF7-E58F65F64D2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39750" y="2160931"/>
              <a:ext cx="2332547" cy="20014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A75F0A8-F9D4-4B70-9BC4-65367EC6C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3" r="1364"/>
          <a:stretch/>
        </p:blipFill>
        <p:spPr>
          <a:xfrm>
            <a:off x="3255660" y="2140539"/>
            <a:ext cx="2488412" cy="2488412"/>
          </a:xfrm>
          <a:prstGeom prst="ellipse">
            <a:avLst/>
          </a:prstGeom>
          <a:ln w="38100">
            <a:solidFill>
              <a:srgbClr val="F9B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7D82B3-C61C-45D3-838B-A8E0A7D6F3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876" r="2536" b="30664"/>
          <a:stretch/>
        </p:blipFill>
        <p:spPr>
          <a:xfrm>
            <a:off x="6115840" y="2140538"/>
            <a:ext cx="2488413" cy="2488413"/>
          </a:xfrm>
          <a:prstGeom prst="ellipse">
            <a:avLst/>
          </a:prstGeom>
          <a:ln w="38100">
            <a:solidFill>
              <a:srgbClr val="F9B000"/>
            </a:solidFill>
          </a:ln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5878E8-EDA1-4835-98DA-2FC27366A02E}"/>
              </a:ext>
            </a:extLst>
          </p:cNvPr>
          <p:cNvSpPr/>
          <p:nvPr/>
        </p:nvSpPr>
        <p:spPr>
          <a:xfrm>
            <a:off x="593830" y="4818360"/>
            <a:ext cx="2488412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rgbClr val="242254"/>
                </a:solidFill>
              </a:rPr>
              <a:t>in big power stations, 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BF4AEA-1B48-4BA4-B54C-8A861A50A44A}"/>
              </a:ext>
            </a:extLst>
          </p:cNvPr>
          <p:cNvSpPr/>
          <p:nvPr/>
        </p:nvSpPr>
        <p:spPr>
          <a:xfrm>
            <a:off x="3255660" y="4818360"/>
            <a:ext cx="2488412" cy="1160713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rgbClr val="242254"/>
                </a:solidFill>
              </a:rPr>
              <a:t>by collecting the sun's energy into solar panels,</a:t>
            </a:r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B312E5A-F05D-430A-AF59-FA000434E4A6}"/>
              </a:ext>
            </a:extLst>
          </p:cNvPr>
          <p:cNvSpPr/>
          <p:nvPr/>
        </p:nvSpPr>
        <p:spPr>
          <a:xfrm>
            <a:off x="5971571" y="4818360"/>
            <a:ext cx="2488412" cy="1467180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rgbClr val="242254"/>
                </a:solidFill>
              </a:rPr>
              <a:t>and by converting wind energy with the use of wind turbines.</a:t>
            </a:r>
            <a:endParaRPr lang="en-GB" dirty="0">
              <a:solidFill>
                <a:srgbClr val="2422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-624688" y="5449631"/>
            <a:ext cx="4965780" cy="854246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This electricity then travels along </a:t>
            </a:r>
            <a:br>
              <a:rPr lang="en-US" dirty="0">
                <a:solidFill>
                  <a:srgbClr val="242254"/>
                </a:solidFill>
              </a:rPr>
            </a:br>
            <a:r>
              <a:rPr lang="en-US" dirty="0">
                <a:solidFill>
                  <a:srgbClr val="242254"/>
                </a:solidFill>
              </a:rPr>
              <a:t>wires into our homes. 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Electrical Energy</a:t>
            </a:r>
            <a:endParaRPr lang="en-GB" sz="36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6CF028-1CE8-4F0E-8972-BF9A15929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399035"/>
            <a:ext cx="6022201" cy="392185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B3039B4-AE2D-412A-BBE0-3820C7446890}"/>
              </a:ext>
            </a:extLst>
          </p:cNvPr>
          <p:cNvSpPr/>
          <p:nvPr/>
        </p:nvSpPr>
        <p:spPr>
          <a:xfrm>
            <a:off x="580160" y="3990110"/>
            <a:ext cx="175490" cy="175490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3A19EB-F072-475F-8E31-93C24FAA9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07" y="3075709"/>
            <a:ext cx="3741075" cy="354645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FEB3EFF-B5D0-4773-9563-78BB23C6E392}"/>
              </a:ext>
            </a:extLst>
          </p:cNvPr>
          <p:cNvSpPr/>
          <p:nvPr/>
        </p:nvSpPr>
        <p:spPr>
          <a:xfrm>
            <a:off x="5883564" y="5403584"/>
            <a:ext cx="678387" cy="678387"/>
          </a:xfrm>
          <a:prstGeom prst="ellipse">
            <a:avLst/>
          </a:prstGeom>
          <a:solidFill>
            <a:srgbClr val="FFE000">
              <a:alpha val="68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069 L 0.01198 -0.00046 C 0.01493 -0.00023 0.01805 -0.00023 0.021 0.0007 C 0.02673 0.00255 0.03211 0.00625 0.03819 0.00741 C 0.04583 0.00903 0.05364 0.00834 0.06146 0.0088 C 0.08194 0.01575 0.06597 0.01088 0.11684 0.00463 C 0.11927 0.0044 0.1217 0.00278 0.12396 0.00209 C 0.12586 0.00139 0.13142 -0.00046 0.13316 -0.00069 C 0.13819 -0.00138 0.14323 -0.00162 0.14826 -0.00208 C 0.16371 -0.00625 0.15798 -0.00416 0.18663 -0.01944 C 0.19288 -0.02291 0.18993 -0.02152 0.19566 -0.02361 C 0.1967 -0.02453 0.19757 -0.02546 0.19878 -0.02615 C 0.19965 -0.02685 0.20069 -0.02731 0.20173 -0.02754 C 0.20434 -0.02847 0.20711 -0.02916 0.20989 -0.03032 C 0.2118 -0.03125 0.21389 -0.03217 0.21597 -0.03287 C 0.21718 -0.03333 0.21857 -0.03356 0.21996 -0.03425 C 0.22135 -0.03495 0.22257 -0.03611 0.22396 -0.03703 C 0.22708 -0.03888 0.22934 -0.03888 0.23298 -0.03981 C 0.23472 -0.0405 0.23646 -0.04143 0.23802 -0.04236 C 0.23906 -0.04282 0.24218 -0.04375 0.24114 -0.04375 C 0.23975 -0.04375 0.23593 -0.04166 0.23715 -0.04236 C 0.23906 -0.04375 0.24323 -0.04513 0.24323 -0.0449 C 0.25225 -0.04467 0.26128 -0.04444 0.27031 -0.04375 C 0.27187 -0.04351 0.27309 -0.04282 0.27448 -0.04236 C 0.27725 -0.04143 0.28055 -0.04074 0.2835 -0.03981 C 0.28455 -0.03935 0.28559 -0.03842 0.28663 -0.03842 C 0.30069 -0.0375 0.31475 -0.0375 0.32899 -0.03703 C 0.33073 -0.03657 0.33229 -0.03564 0.33402 -0.03564 C 0.35399 -0.03564 0.3408 -0.03657 0.35225 -0.03842 C 0.35573 -0.03888 0.35955 -0.03935 0.36336 -0.03981 C 0.37691 -0.04421 0.3618 -0.03958 0.39461 -0.04375 C 0.396 -0.04398 0.39739 -0.04467 0.39861 -0.04513 C 0.40034 -0.0456 0.40208 -0.04583 0.40364 -0.04652 C 0.40468 -0.04675 0.40573 -0.04745 0.40677 -0.04768 C 0.40816 -0.04838 0.40937 -0.04861 0.41076 -0.04907 C 0.4118 -0.04953 0.41284 -0.05023 0.41389 -0.05046 C 0.41545 -0.05092 0.41718 -0.05115 0.41892 -0.05185 C 0.42465 -0.05393 0.43038 -0.05625 0.43611 -0.05856 C 0.43698 -0.05949 0.43802 -0.06041 0.43906 -0.06134 C 0.44739 -0.06689 0.45659 -0.0706 0.46423 -0.07731 C 0.46527 -0.07824 0.46649 -0.07916 0.46736 -0.08009 C 0.4684 -0.08125 0.46944 -0.08287 0.47031 -0.08402 C 0.47413 -0.08379 0.47777 -0.08379 0.48142 -0.08287 C 0.48402 -0.08194 0.48611 -0.07986 0.48854 -0.0787 C 0.49288 -0.07685 0.49722 -0.07476 0.50173 -0.07338 C 0.50399 -0.07268 0.50642 -0.07268 0.50868 -0.07199 C 0.52291 -0.06851 0.49201 -0.07245 0.52795 -0.06944 C 0.5375 -0.0662 0.5375 -0.06574 0.55312 -0.06527 C 0.5585 -0.06504 0.56389 -0.0662 0.56927 -0.06666 C 0.571 -0.06666 0.57274 -0.06666 0.57448 -0.06666 " pathEditMode="relative" rAng="0" ptsTypes="AAAAAAAAAAAAAAAAAAAAAAAAAAAAAAAAAAAAAAAAAAAAAAAA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3B63ED-8BC8-4D8B-8D5D-57B1C68A55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1066" r="2879" b="2385"/>
          <a:stretch/>
        </p:blipFill>
        <p:spPr>
          <a:xfrm>
            <a:off x="447962" y="428794"/>
            <a:ext cx="8238840" cy="5981941"/>
          </a:xfrm>
          <a:prstGeom prst="roundRect">
            <a:avLst>
              <a:gd name="adj" fmla="val 2616"/>
            </a:avLst>
          </a:prstGeom>
        </p:spPr>
      </p:pic>
      <p:sp>
        <p:nvSpPr>
          <p:cNvPr id="3" name="Rectangle: Rounded Corners 2"/>
          <p:cNvSpPr/>
          <p:nvPr/>
        </p:nvSpPr>
        <p:spPr>
          <a:xfrm>
            <a:off x="-212436" y="4978895"/>
            <a:ext cx="4360763" cy="854246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Most appliances use electricity </a:t>
            </a:r>
            <a:br>
              <a:rPr lang="en-US" dirty="0">
                <a:solidFill>
                  <a:srgbClr val="242254"/>
                </a:solidFill>
              </a:rPr>
            </a:br>
            <a:r>
              <a:rPr lang="en-US" dirty="0">
                <a:solidFill>
                  <a:srgbClr val="242254"/>
                </a:solidFill>
              </a:rPr>
              <a:t>as a source of energy.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405003"/>
            <a:ext cx="8220075" cy="994306"/>
          </a:xfrm>
        </p:spPr>
        <p:txBody>
          <a:bodyPr/>
          <a:lstStyle/>
          <a:p>
            <a:r>
              <a:rPr lang="en-GB" sz="3600" dirty="0"/>
              <a:t>Appliances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0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7F54B36-CDB9-4EEE-AFBB-1583ACCC6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3" y="1759481"/>
            <a:ext cx="2358076" cy="21816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9F070D-1867-42AB-99EA-0B9916D6BAE0}"/>
              </a:ext>
            </a:extLst>
          </p:cNvPr>
          <p:cNvSpPr/>
          <p:nvPr/>
        </p:nvSpPr>
        <p:spPr>
          <a:xfrm>
            <a:off x="2091829" y="2304620"/>
            <a:ext cx="169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think of any?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6EFE83-CA7A-40DD-A360-B866CDDAF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8"/>
          <a:stretch/>
        </p:blipFill>
        <p:spPr>
          <a:xfrm>
            <a:off x="244876" y="3232705"/>
            <a:ext cx="2397722" cy="3625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D7638D-8301-431C-92CC-8FE9FBCA44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9" r="65860"/>
          <a:stretch/>
        </p:blipFill>
        <p:spPr>
          <a:xfrm>
            <a:off x="1698003" y="3315855"/>
            <a:ext cx="805052" cy="625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3278F5-5CFA-47B3-BA0A-E7BBCB5DFB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3" r="78003"/>
          <a:stretch/>
        </p:blipFill>
        <p:spPr>
          <a:xfrm>
            <a:off x="1698003" y="3574473"/>
            <a:ext cx="518724" cy="366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70388D-74AD-4CFE-9EE5-1480ECB46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36" y="4127313"/>
            <a:ext cx="1399986" cy="20577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A9601E-8600-49A5-A69E-197E7EE0B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5" y="1938962"/>
            <a:ext cx="1803507" cy="18226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37BF54-07AD-4042-B1C0-8DDAFF1398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48" y="4032212"/>
            <a:ext cx="1458902" cy="20606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7A15F3-9DFB-4211-A171-D06973DA6C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t="26525" r="23346" b="35382"/>
          <a:stretch/>
        </p:blipFill>
        <p:spPr>
          <a:xfrm>
            <a:off x="7262841" y="4578807"/>
            <a:ext cx="784936" cy="784936"/>
          </a:xfrm>
          <a:prstGeom prst="ellipse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C7A1711-D80E-4F8D-A3B4-F4C5B5507AB8}"/>
              </a:ext>
            </a:extLst>
          </p:cNvPr>
          <p:cNvSpPr/>
          <p:nvPr/>
        </p:nvSpPr>
        <p:spPr>
          <a:xfrm>
            <a:off x="2623398" y="4817017"/>
            <a:ext cx="678387" cy="678387"/>
          </a:xfrm>
          <a:prstGeom prst="ellipse">
            <a:avLst/>
          </a:prstGeom>
          <a:solidFill>
            <a:srgbClr val="FFE000">
              <a:alpha val="68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D1ED33D-C7C6-4359-BF46-881A0B1B8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93" y="4397100"/>
            <a:ext cx="1651768" cy="17880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57C1A9-322F-4987-9848-E1A65DCAD8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92" y="1816209"/>
            <a:ext cx="2814570" cy="191076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9C5EB88-B3D5-4950-8BE5-0994A82823C8}"/>
              </a:ext>
            </a:extLst>
          </p:cNvPr>
          <p:cNvSpPr/>
          <p:nvPr/>
        </p:nvSpPr>
        <p:spPr>
          <a:xfrm>
            <a:off x="5665447" y="2304620"/>
            <a:ext cx="1386723" cy="928085"/>
          </a:xfrm>
          <a:prstGeom prst="rect">
            <a:avLst/>
          </a:prstGeom>
          <a:solidFill>
            <a:srgbClr val="FFE000">
              <a:alpha val="62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73DC317-30CE-46E5-B1B1-2838DE3A60A7}"/>
              </a:ext>
            </a:extLst>
          </p:cNvPr>
          <p:cNvSpPr/>
          <p:nvPr/>
        </p:nvSpPr>
        <p:spPr>
          <a:xfrm>
            <a:off x="-120748" y="646555"/>
            <a:ext cx="6941068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>
                <a:solidFill>
                  <a:srgbClr val="242254"/>
                </a:solidFill>
              </a:rPr>
              <a:t>We use many different appliances in our homes. </a:t>
            </a:r>
          </a:p>
        </p:txBody>
      </p:sp>
    </p:spTree>
    <p:extLst>
      <p:ext uri="{BB962C8B-B14F-4D97-AF65-F5344CB8AC3E}">
        <p14:creationId xmlns:p14="http://schemas.microsoft.com/office/powerpoint/2010/main" val="1348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9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1" grpId="0" animBg="1"/>
      <p:bldP spid="38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240</TotalTime>
  <Words>151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Twinkl</vt:lpstr>
      <vt:lpstr>Arial</vt:lpstr>
      <vt:lpstr>Office Theme</vt:lpstr>
      <vt:lpstr>PowerPoint Presentation</vt:lpstr>
      <vt:lpstr>Energy</vt:lpstr>
      <vt:lpstr>Solar Energy</vt:lpstr>
      <vt:lpstr>Food Energy</vt:lpstr>
      <vt:lpstr>Electricity</vt:lpstr>
      <vt:lpstr>Electrical Energy</vt:lpstr>
      <vt:lpstr>Electrical Energy</vt:lpstr>
      <vt:lpstr>Appliances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Wouters</dc:creator>
  <cp:lastModifiedBy>Eman Hany</cp:lastModifiedBy>
  <cp:revision>22</cp:revision>
  <dcterms:created xsi:type="dcterms:W3CDTF">2020-06-19T10:05:52Z</dcterms:created>
  <dcterms:modified xsi:type="dcterms:W3CDTF">2023-05-26T18:08:13Z</dcterms:modified>
</cp:coreProperties>
</file>