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3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3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5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74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0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8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92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6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6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3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4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5606-3979-4156-A51E-07FAD4190C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03B4-E036-404F-896B-0905E5347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89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B07B-E511-C300-9035-4C115B14D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5.4 other ways of making salts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8A3CB-2B43-4D25-BF2C-786A222A6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5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CC6A-E117-4601-E5AB-8B8C31D4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191D3-1086-DC89-91EB-B6D57C8E0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89" y="3784752"/>
            <a:ext cx="9307266" cy="294745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282398-9A2D-18DC-FC47-B3DA97669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95"/>
            <a:ext cx="9423755" cy="331890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8818AE2-3BFC-65B5-3E97-5C71E5C4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791" y="0"/>
            <a:ext cx="3092209" cy="17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4286B-81CF-D11A-D926-4E560D23F413}"/>
              </a:ext>
            </a:extLst>
          </p:cNvPr>
          <p:cNvSpPr txBox="1"/>
          <p:nvPr/>
        </p:nvSpPr>
        <p:spPr>
          <a:xfrm>
            <a:off x="9795641" y="281421"/>
            <a:ext cx="80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Lb</a:t>
            </a:r>
            <a:r>
              <a:rPr lang="en-US" dirty="0">
                <a:solidFill>
                  <a:schemeClr val="bg1"/>
                </a:solidFill>
              </a:rPr>
              <a:t> PG 183</a:t>
            </a:r>
          </a:p>
        </p:txBody>
      </p:sp>
    </p:spTree>
    <p:extLst>
      <p:ext uri="{BB962C8B-B14F-4D97-AF65-F5344CB8AC3E}">
        <p14:creationId xmlns:p14="http://schemas.microsoft.com/office/powerpoint/2010/main" val="2327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8ECF-5B26-0720-AAEB-32127394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D6CA7-6338-A264-74C8-011F6DA0E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24"/>
          <a:stretch/>
        </p:blipFill>
        <p:spPr>
          <a:xfrm>
            <a:off x="-4150" y="0"/>
            <a:ext cx="9103941" cy="33238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2D65A-AAE0-A9AA-8C63-7352E343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04" y="3534105"/>
            <a:ext cx="3304547" cy="2443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14DBD-316C-69AE-6DA3-820D73E1A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951" y="3534105"/>
            <a:ext cx="2639949" cy="268302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C02F391-CACB-E076-4698-A7C77745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791" y="0"/>
            <a:ext cx="3092209" cy="17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0AA39F-21A5-3A87-B32C-96AB47FF59F2}"/>
              </a:ext>
            </a:extLst>
          </p:cNvPr>
          <p:cNvSpPr txBox="1"/>
          <p:nvPr/>
        </p:nvSpPr>
        <p:spPr>
          <a:xfrm>
            <a:off x="9616966" y="283779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LB</a:t>
            </a:r>
          </a:p>
          <a:p>
            <a:r>
              <a:rPr lang="en-US" dirty="0">
                <a:solidFill>
                  <a:schemeClr val="bg1"/>
                </a:solidFill>
              </a:rPr>
              <a:t>PG</a:t>
            </a:r>
          </a:p>
          <a:p>
            <a:r>
              <a:rPr lang="en-US" dirty="0">
                <a:solidFill>
                  <a:schemeClr val="bg1"/>
                </a:solidFill>
              </a:rPr>
              <a:t>184</a:t>
            </a:r>
          </a:p>
        </p:txBody>
      </p:sp>
    </p:spTree>
    <p:extLst>
      <p:ext uri="{BB962C8B-B14F-4D97-AF65-F5344CB8AC3E}">
        <p14:creationId xmlns:p14="http://schemas.microsoft.com/office/powerpoint/2010/main" val="266106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34A3-2AA9-B682-40F6-117832FE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D6088-A3B8-B4E0-DF45-CF23DDD8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95489-5DCC-F004-1A96-22BFCB64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87"/>
            <a:ext cx="12192000" cy="68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CC01-CF30-EB52-63A0-CB594A67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984" y="504497"/>
            <a:ext cx="4521201" cy="13532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Salts in Rocks</a:t>
            </a:r>
          </a:p>
        </p:txBody>
      </p:sp>
      <p:sp>
        <p:nvSpPr>
          <p:cNvPr id="5131" name="Content Placeholder 5125">
            <a:extLst>
              <a:ext uri="{FF2B5EF4-FFF2-40B4-BE49-F238E27FC236}">
                <a16:creationId xmlns:a16="http://schemas.microsoft.com/office/drawing/2014/main" id="{5082BD3B-0F4A-9776-8286-EA5CA685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6133370" cy="437440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latin typeface="TimesNRMTStd-Regular"/>
              </a:rPr>
              <a:t>The blue-green </a:t>
            </a:r>
            <a:r>
              <a:rPr lang="en-US" sz="2800" b="0" i="0" u="none" strike="noStrike" baseline="0" dirty="0" err="1">
                <a:latin typeface="TimesNRMTStd-Regular"/>
              </a:rPr>
              <a:t>colours</a:t>
            </a:r>
            <a:r>
              <a:rPr lang="en-US" sz="2800" b="0" i="0" u="none" strike="noStrike" baseline="0" dirty="0">
                <a:latin typeface="TimesNRMTStd-Regular"/>
              </a:rPr>
              <a:t> in these rocks in the Atacama Desert in Chile tell you that they contain </a:t>
            </a:r>
            <a:r>
              <a:rPr lang="en-US" sz="3200" b="1" i="0" u="none" strike="noStrike" baseline="0" dirty="0">
                <a:solidFill>
                  <a:srgbClr val="00B0F0"/>
                </a:solidFill>
                <a:latin typeface="TimesNRMTStd-Regular"/>
              </a:rPr>
              <a:t>copper salts</a:t>
            </a:r>
            <a:r>
              <a:rPr lang="en-US" sz="2800" b="0" i="0" u="none" strike="noStrike" baseline="0" dirty="0">
                <a:latin typeface="TimesNRMTStd-Regular"/>
              </a:rPr>
              <a:t>. This bright blue-green mineral in the rock is called </a:t>
            </a:r>
            <a:r>
              <a:rPr lang="en-US" sz="2800" b="1" i="0" u="none" strike="noStrike" baseline="0" dirty="0">
                <a:solidFill>
                  <a:srgbClr val="00B0F0"/>
                </a:solidFill>
                <a:latin typeface="TimesNRMTStd-Regular"/>
              </a:rPr>
              <a:t>malachite</a:t>
            </a:r>
            <a:r>
              <a:rPr lang="en-US" sz="2800" b="0" i="0" u="none" strike="noStrike" baseline="0" dirty="0">
                <a:latin typeface="TimesNRMTStd-Regular"/>
              </a:rPr>
              <a:t>. It is made from </a:t>
            </a:r>
            <a:r>
              <a:rPr lang="en-US" sz="3600" b="1" i="0" u="none" strike="noStrike" baseline="0" dirty="0">
                <a:solidFill>
                  <a:srgbClr val="00B0F0"/>
                </a:solidFill>
                <a:latin typeface="TimesNRMTStd-Regular"/>
              </a:rPr>
              <a:t>copper carbonate.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AFFED8C-7B49-3B6F-87FC-8E1B3E180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9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7EF6-C164-1B37-2452-FF40EE2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636" y="639315"/>
            <a:ext cx="9270124" cy="12930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/>
              <a:t>Forming salts by </a:t>
            </a:r>
            <a:r>
              <a:rPr lang="en-US" dirty="0" err="1"/>
              <a:t>neutralisation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F88E-70B1-B95A-6888-4302EE48A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23BCF-235D-2DB8-029E-A4BCD3D2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20" y="2194560"/>
            <a:ext cx="9478588" cy="1453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1EC422-C98B-185F-5566-8D9B568F5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" y="4343163"/>
            <a:ext cx="12108184" cy="1542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45A3D0-2645-1D21-FAE7-AF4ED841BC87}"/>
              </a:ext>
            </a:extLst>
          </p:cNvPr>
          <p:cNvSpPr/>
          <p:nvPr/>
        </p:nvSpPr>
        <p:spPr>
          <a:xfrm>
            <a:off x="378372" y="4393324"/>
            <a:ext cx="6074980" cy="567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4D69-CE84-E2ED-DE7A-E74613141D02}"/>
              </a:ext>
            </a:extLst>
          </p:cNvPr>
          <p:cNvSpPr/>
          <p:nvPr/>
        </p:nvSpPr>
        <p:spPr>
          <a:xfrm>
            <a:off x="6918435" y="4393324"/>
            <a:ext cx="4424855" cy="567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0D77A-66F2-F8D7-E69E-6D0AD53CF4E0}"/>
              </a:ext>
            </a:extLst>
          </p:cNvPr>
          <p:cNvSpPr/>
          <p:nvPr/>
        </p:nvSpPr>
        <p:spPr>
          <a:xfrm>
            <a:off x="7196959" y="5139558"/>
            <a:ext cx="4424855" cy="567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4964-AC21-B3CD-991A-594CCAD6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B115-801B-40F7-01AB-68E8C938B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2" y="2669488"/>
            <a:ext cx="10820400" cy="4024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800" dirty="0"/>
              <a:t>by using the universal indicator if it turns red or yellow it is acidic solution; if the solutions is alkali,  it turns blue or purple.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8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800" dirty="0"/>
              <a:t>A neutral solution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Turns litmus blue, turns universal indicator to purple or blue, PH greater than 7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843278-F489-19DB-D1FF-8563C38B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791" y="0"/>
            <a:ext cx="3092209" cy="17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4201FA-F3BA-9DB0-E30A-ECFBED86C334}"/>
              </a:ext>
            </a:extLst>
          </p:cNvPr>
          <p:cNvSpPr txBox="1"/>
          <p:nvPr/>
        </p:nvSpPr>
        <p:spPr>
          <a:xfrm>
            <a:off x="9616964" y="441207"/>
            <a:ext cx="81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LB PG 186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E5805-5C83-CCD9-2FB6-2141B4A6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9" y="164387"/>
            <a:ext cx="8804445" cy="2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E67D-75AA-6354-EE01-73F56B45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26" y="703110"/>
            <a:ext cx="8894136" cy="129302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Think like a scientist</a:t>
            </a:r>
            <a:br>
              <a:rPr lang="en-US" dirty="0"/>
            </a:br>
            <a:r>
              <a:rPr lang="en-US" dirty="0"/>
              <a:t>Preparing a salt by </a:t>
            </a:r>
            <a:r>
              <a:rPr lang="en-US" dirty="0" err="1"/>
              <a:t>neutralisation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E7D900-FF18-DF5F-EBF6-CFE9C8EF8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9099" y="4942202"/>
            <a:ext cx="1987652" cy="1797142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ADCB2FE-D5DD-2323-DB86-B2C394EF0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51" y="1"/>
            <a:ext cx="2378149" cy="13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5A3B3-BD3E-0D91-47AA-9BA801EE4F22}"/>
              </a:ext>
            </a:extLst>
          </p:cNvPr>
          <p:cNvSpPr txBox="1"/>
          <p:nvPr/>
        </p:nvSpPr>
        <p:spPr>
          <a:xfrm>
            <a:off x="10100932" y="316149"/>
            <a:ext cx="114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LB PG </a:t>
            </a:r>
          </a:p>
          <a:p>
            <a:r>
              <a:rPr lang="en-US" dirty="0">
                <a:solidFill>
                  <a:schemeClr val="bg1"/>
                </a:solidFill>
              </a:rPr>
              <a:t>186-187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9904E-A2ED-8D9F-E198-9751AFD54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49" y="2307414"/>
            <a:ext cx="9072124" cy="3847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45294-DA65-76D6-D430-F4E54B289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055" y="2055019"/>
            <a:ext cx="2540131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8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8228-1AF8-8840-861B-75391092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6142074" cy="106442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/>
              <a:t>Alkali and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0DD4-72E6-BF61-2362-FF02B977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TimesNRMTStd-Regular"/>
              </a:rPr>
              <a:t>When a metal oxide dissolves in water, it forms an </a:t>
            </a:r>
            <a:r>
              <a:rPr lang="en-US" sz="2800" b="0" i="0" u="none" strike="noStrike" baseline="0" dirty="0">
                <a:solidFill>
                  <a:schemeClr val="accent1"/>
                </a:solidFill>
                <a:latin typeface="TimesNRMTStd-Regular"/>
              </a:rPr>
              <a:t>alkaline solution.</a:t>
            </a:r>
          </a:p>
          <a:p>
            <a:pPr algn="l"/>
            <a:r>
              <a:rPr lang="en-US" sz="2800" b="0" i="0" u="none" strike="noStrike" baseline="0" dirty="0">
                <a:latin typeface="TimesNRMTStd-Regular"/>
              </a:rPr>
              <a:t>Metal oxides are called </a:t>
            </a:r>
            <a:r>
              <a:rPr lang="en-US" sz="2800" b="1" i="0" u="none" strike="noStrike" baseline="0" dirty="0">
                <a:solidFill>
                  <a:schemeClr val="accent1"/>
                </a:solidFill>
                <a:latin typeface="TimesNRMTStd-Bold"/>
              </a:rPr>
              <a:t>bases</a:t>
            </a:r>
            <a:r>
              <a:rPr lang="en-US" sz="2800" b="0" i="0" u="none" strike="noStrike" baseline="0" dirty="0">
                <a:latin typeface="TimesNRMTStd-Regular"/>
              </a:rPr>
              <a:t>. </a:t>
            </a:r>
          </a:p>
          <a:p>
            <a:pPr algn="l"/>
            <a:r>
              <a:rPr lang="en-US" sz="2800" b="0" i="0" u="none" strike="noStrike" baseline="0" dirty="0">
                <a:latin typeface="TimesNRMTStd-Regular"/>
              </a:rPr>
              <a:t> metal bases form alkalis when they dissolve in water.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40F39-EF9E-D89D-4501-CFEC006C9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25" y="4030981"/>
            <a:ext cx="8824657" cy="1349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D45074-6C5F-4339-69C8-1A74FB6233ED}"/>
              </a:ext>
            </a:extLst>
          </p:cNvPr>
          <p:cNvSpPr txBox="1"/>
          <p:nvPr/>
        </p:nvSpPr>
        <p:spPr>
          <a:xfrm>
            <a:off x="2895600" y="5484225"/>
            <a:ext cx="178626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44BA5-D434-26DF-6E35-A1156FBAD10D}"/>
              </a:ext>
            </a:extLst>
          </p:cNvPr>
          <p:cNvSpPr txBox="1"/>
          <p:nvPr/>
        </p:nvSpPr>
        <p:spPr>
          <a:xfrm>
            <a:off x="7510131" y="5484225"/>
            <a:ext cx="178626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Alkali</a:t>
            </a:r>
          </a:p>
        </p:txBody>
      </p:sp>
    </p:spTree>
    <p:extLst>
      <p:ext uri="{BB962C8B-B14F-4D97-AF65-F5344CB8AC3E}">
        <p14:creationId xmlns:p14="http://schemas.microsoft.com/office/powerpoint/2010/main" val="279424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558D-B415-2CC5-1641-E8D75E52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F9E2F-4E56-AB1F-24B9-B6D066A7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/>
              <a:t>Some metal oxides are </a:t>
            </a:r>
            <a:r>
              <a:rPr lang="en-US" sz="2800" b="1" dirty="0">
                <a:solidFill>
                  <a:schemeClr val="accent1"/>
                </a:solidFill>
              </a:rPr>
              <a:t>not soluble </a:t>
            </a:r>
            <a:r>
              <a:rPr lang="en-US" sz="2800" dirty="0"/>
              <a:t>in water </a:t>
            </a:r>
            <a:r>
              <a:rPr lang="en-US" sz="2800" b="0" i="0" u="none" strike="noStrike" baseline="0" dirty="0"/>
              <a:t>for example iron and copper oxide. </a:t>
            </a:r>
          </a:p>
          <a:p>
            <a:pPr algn="l">
              <a:lnSpc>
                <a:spcPct val="100000"/>
              </a:lnSpc>
            </a:pPr>
            <a:r>
              <a:rPr lang="en-US" sz="2800" b="0" i="0" u="none" strike="noStrike" baseline="0" dirty="0"/>
              <a:t>So they do not form alkalis. But they can still react with acids to </a:t>
            </a:r>
            <a:r>
              <a:rPr lang="en-US" sz="2400" b="0" i="0" u="none" strike="noStrike" baseline="0" dirty="0"/>
              <a:t>form salts</a:t>
            </a:r>
            <a:r>
              <a:rPr lang="en-US" sz="2400" b="0" i="0" u="none" strike="noStrike" baseline="0" dirty="0">
                <a:latin typeface="TimesNRMTStd-Regular"/>
              </a:rPr>
              <a:t>.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6B7856-7465-1935-EFAD-B557308135A8}"/>
              </a:ext>
            </a:extLst>
          </p:cNvPr>
          <p:cNvSpPr txBox="1">
            <a:spLocks/>
          </p:cNvSpPr>
          <p:nvPr/>
        </p:nvSpPr>
        <p:spPr>
          <a:xfrm>
            <a:off x="2895600" y="764373"/>
            <a:ext cx="6142074" cy="10644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/>
              <a:t>Alkali and bases</a:t>
            </a:r>
            <a:endParaRPr lang="en-US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31BDB-C783-578F-39C4-B76BA7E3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68" y="4529604"/>
            <a:ext cx="9974864" cy="12545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E248AD-8F78-3146-219D-C2CB981D86DF}"/>
              </a:ext>
            </a:extLst>
          </p:cNvPr>
          <p:cNvSpPr/>
          <p:nvPr/>
        </p:nvSpPr>
        <p:spPr>
          <a:xfrm>
            <a:off x="6358271" y="4603898"/>
            <a:ext cx="3923414" cy="104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88065-668B-BEB6-91C6-B4481A778D9E}"/>
              </a:ext>
            </a:extLst>
          </p:cNvPr>
          <p:cNvSpPr/>
          <p:nvPr/>
        </p:nvSpPr>
        <p:spPr>
          <a:xfrm>
            <a:off x="1297172" y="5146158"/>
            <a:ext cx="4221126" cy="637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9229-DF82-75CB-9A4D-6909A61C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2F3813-8326-459E-45D7-7EDEB4A0B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35" y="0"/>
            <a:ext cx="8854724" cy="3040912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E6FF66F-376C-E4CA-79C2-836EE9E4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51" y="1"/>
            <a:ext cx="2378149" cy="13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DC1EF-F82F-AB7C-13E0-9EA0D4E6A584}"/>
              </a:ext>
            </a:extLst>
          </p:cNvPr>
          <p:cNvSpPr txBox="1"/>
          <p:nvPr/>
        </p:nvSpPr>
        <p:spPr>
          <a:xfrm>
            <a:off x="10132828" y="297712"/>
            <a:ext cx="946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LB PG 188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A381BE-93CA-5488-065C-B8375C60D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23" y="3211032"/>
            <a:ext cx="8610600" cy="34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E28E-B4E3-4ADE-A301-C91A58ED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A955AE-12D4-5E38-D840-530D73DFC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857" y="2305774"/>
            <a:ext cx="8949997" cy="2706885"/>
          </a:xfrm>
        </p:spPr>
      </p:pic>
    </p:spTree>
    <p:extLst>
      <p:ext uri="{BB962C8B-B14F-4D97-AF65-F5344CB8AC3E}">
        <p14:creationId xmlns:p14="http://schemas.microsoft.com/office/powerpoint/2010/main" val="322047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258D-B4CD-CEDC-CEA8-CDDB909E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693" y="82212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B3AA-FCA9-EB53-AD09-289BCA5E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i="0" u="none" strike="noStrike" baseline="0" dirty="0">
                <a:solidFill>
                  <a:srgbClr val="FF5A00"/>
                </a:solidFill>
                <a:latin typeface="AvenirLTStd-Medium"/>
              </a:rPr>
              <a:t>bases</a:t>
            </a:r>
          </a:p>
          <a:p>
            <a:pPr algn="ctr"/>
            <a:r>
              <a:rPr lang="en-US" sz="4400" b="0" i="0" u="none" strike="noStrike" baseline="0" dirty="0" err="1">
                <a:solidFill>
                  <a:srgbClr val="FF5A00"/>
                </a:solidFill>
                <a:latin typeface="AvenirLTStd-Medium"/>
              </a:rPr>
              <a:t>crystallise</a:t>
            </a:r>
            <a:endParaRPr lang="en-US" sz="4400" b="0" i="0" u="none" strike="noStrike" baseline="0" dirty="0">
              <a:solidFill>
                <a:srgbClr val="FF5A00"/>
              </a:solidFill>
              <a:latin typeface="AvenirLTStd-Medium"/>
            </a:endParaRPr>
          </a:p>
          <a:p>
            <a:pPr algn="ctr"/>
            <a:r>
              <a:rPr lang="en-US" sz="4400" b="0" i="0" u="none" strike="noStrike" baseline="0" dirty="0">
                <a:solidFill>
                  <a:srgbClr val="FF5A00"/>
                </a:solidFill>
                <a:latin typeface="AvenirLTStd-Medium"/>
              </a:rPr>
              <a:t>erodes</a:t>
            </a:r>
          </a:p>
          <a:p>
            <a:pPr algn="ctr"/>
            <a:r>
              <a:rPr lang="en-US" sz="4400" b="0" i="0" u="none" strike="noStrike" baseline="0" dirty="0">
                <a:solidFill>
                  <a:srgbClr val="FF5A00"/>
                </a:solidFill>
                <a:latin typeface="AvenirLTStd-Medium"/>
              </a:rPr>
              <a:t>limestone</a:t>
            </a:r>
          </a:p>
          <a:p>
            <a:pPr algn="ctr"/>
            <a:r>
              <a:rPr lang="en-US" sz="4400" b="0" i="0" u="none" strike="noStrike" baseline="0" dirty="0" err="1">
                <a:solidFill>
                  <a:srgbClr val="FF5A00"/>
                </a:solidFill>
                <a:latin typeface="AvenirLTStd-Medium"/>
              </a:rPr>
              <a:t>neutralisation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006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E5A0-6733-F85F-08D8-C7008922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7172-2315-37CB-3615-1CBE3E4B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Make a list of properties of acids and alkali </a:t>
            </a:r>
          </a:p>
          <a:p>
            <a:r>
              <a:rPr lang="en-US" sz="4000" dirty="0"/>
              <a:t>For example:</a:t>
            </a:r>
          </a:p>
          <a:p>
            <a:pPr lvl="1"/>
            <a:r>
              <a:rPr lang="en-US" sz="3800" dirty="0"/>
              <a:t>PH</a:t>
            </a:r>
          </a:p>
          <a:p>
            <a:pPr lvl="1"/>
            <a:r>
              <a:rPr lang="en-US" sz="3800" dirty="0"/>
              <a:t>Universal indicator </a:t>
            </a:r>
          </a:p>
          <a:p>
            <a:pPr lvl="1"/>
            <a:r>
              <a:rPr lang="en-US" sz="3800" dirty="0"/>
              <a:t>What element they contain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4960E4-D212-6ED6-841D-0F5CEA69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93" y="0"/>
            <a:ext cx="5950267" cy="18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7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36B7-619E-AFD3-95F1-474EEF90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38" y="417065"/>
            <a:ext cx="4738679" cy="9517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/>
              <a:t>What is the salt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7F9A10-E195-70A0-DD3B-3D8EAF5EF7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7" y="1664770"/>
            <a:ext cx="2950141" cy="14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615F4D-A4C7-8C8F-6CAD-B7075243EDB2}"/>
              </a:ext>
            </a:extLst>
          </p:cNvPr>
          <p:cNvSpPr txBox="1"/>
          <p:nvPr/>
        </p:nvSpPr>
        <p:spPr>
          <a:xfrm>
            <a:off x="399508" y="3178648"/>
            <a:ext cx="25603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Silver nitrate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521CBBD-3505-339E-E683-D148C556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51" y="1683620"/>
            <a:ext cx="2891372" cy="14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94D2ED-3DC4-F867-7FA6-E9498ACCD554}"/>
              </a:ext>
            </a:extLst>
          </p:cNvPr>
          <p:cNvSpPr txBox="1"/>
          <p:nvPr/>
        </p:nvSpPr>
        <p:spPr>
          <a:xfrm>
            <a:off x="3666473" y="3177766"/>
            <a:ext cx="260556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Calcium chlorides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1C3480-1C18-14E5-F387-47F442EA05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178"/>
          <a:stretch/>
        </p:blipFill>
        <p:spPr>
          <a:xfrm>
            <a:off x="6701572" y="1693345"/>
            <a:ext cx="2704248" cy="14058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71E158-D1DA-FE3F-DC12-7EED40B943A4}"/>
              </a:ext>
            </a:extLst>
          </p:cNvPr>
          <p:cNvSpPr txBox="1"/>
          <p:nvPr/>
        </p:nvSpPr>
        <p:spPr>
          <a:xfrm>
            <a:off x="6785062" y="3177766"/>
            <a:ext cx="25603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Iron sulfate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492B6483-30CF-9B21-F625-4432E9BC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7" y="4043391"/>
            <a:ext cx="27622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845A63-8BE2-361B-D588-FC511F521355}"/>
              </a:ext>
            </a:extLst>
          </p:cNvPr>
          <p:cNvSpPr txBox="1"/>
          <p:nvPr/>
        </p:nvSpPr>
        <p:spPr>
          <a:xfrm>
            <a:off x="320741" y="5550958"/>
            <a:ext cx="260556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Copper chlorides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DE97C046-53C3-72EF-19A1-2526E3F1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73" y="3970989"/>
            <a:ext cx="2762250" cy="14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9AB963-9287-0E31-0FE5-94CEBEF66E2C}"/>
              </a:ext>
            </a:extLst>
          </p:cNvPr>
          <p:cNvSpPr txBox="1"/>
          <p:nvPr/>
        </p:nvSpPr>
        <p:spPr>
          <a:xfrm>
            <a:off x="3711714" y="5503082"/>
            <a:ext cx="25603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Magnesium sulfate</a:t>
            </a: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DCE01F76-66BA-69C1-0455-43F805588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1" r="18467" b="27162"/>
          <a:stretch/>
        </p:blipFill>
        <p:spPr bwMode="auto">
          <a:xfrm>
            <a:off x="6652661" y="3970989"/>
            <a:ext cx="2825123" cy="14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91D933-F00F-C004-088D-80E1E13B6C96}"/>
              </a:ext>
            </a:extLst>
          </p:cNvPr>
          <p:cNvSpPr txBox="1"/>
          <p:nvPr/>
        </p:nvSpPr>
        <p:spPr>
          <a:xfrm>
            <a:off x="6652661" y="5490888"/>
            <a:ext cx="289526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Magnesium carbonate</a:t>
            </a:r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2AA1FFB7-C810-98FA-D45D-70B840E30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49506" r="55237" b="26877"/>
          <a:stretch/>
        </p:blipFill>
        <p:spPr bwMode="auto">
          <a:xfrm>
            <a:off x="9712552" y="1693345"/>
            <a:ext cx="2328652" cy="13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176C23-0C77-53D8-ABBA-7CBE1570ADCA}"/>
              </a:ext>
            </a:extLst>
          </p:cNvPr>
          <p:cNvSpPr txBox="1"/>
          <p:nvPr/>
        </p:nvSpPr>
        <p:spPr>
          <a:xfrm>
            <a:off x="9596718" y="3206453"/>
            <a:ext cx="25603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Sodium chloride</a:t>
            </a: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7F1DE3FA-EDDA-852A-4393-82FE9B4A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45" y="3970990"/>
            <a:ext cx="2304793" cy="14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5F6017-9BDA-25F8-AB57-2C5DFD3044F0}"/>
              </a:ext>
            </a:extLst>
          </p:cNvPr>
          <p:cNvSpPr txBox="1"/>
          <p:nvPr/>
        </p:nvSpPr>
        <p:spPr>
          <a:xfrm>
            <a:off x="9852245" y="5509356"/>
            <a:ext cx="23047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Aluminum nitrate</a:t>
            </a:r>
          </a:p>
        </p:txBody>
      </p:sp>
    </p:spTree>
    <p:extLst>
      <p:ext uri="{BB962C8B-B14F-4D97-AF65-F5344CB8AC3E}">
        <p14:creationId xmlns:p14="http://schemas.microsoft.com/office/powerpoint/2010/main" val="40882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44A5-198F-5248-B5AC-2D3AD070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191" y="249850"/>
            <a:ext cx="8610600" cy="12930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b="1" dirty="0"/>
              <a:t>Metal carbonates and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493A-311D-43C2-5708-69852CE47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82247-33EE-E709-ED0F-1C462A17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77"/>
          <a:stretch/>
        </p:blipFill>
        <p:spPr>
          <a:xfrm>
            <a:off x="685800" y="2194560"/>
            <a:ext cx="6720840" cy="23266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FBB67B-1799-85C6-EC4F-349ADAFE82A9}"/>
              </a:ext>
            </a:extLst>
          </p:cNvPr>
          <p:cNvSpPr/>
          <p:nvPr/>
        </p:nvSpPr>
        <p:spPr>
          <a:xfrm>
            <a:off x="4988559" y="2468880"/>
            <a:ext cx="2653899" cy="19304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2DA73070-5ECF-03D8-39CE-7EA6E2FFBB11}"/>
              </a:ext>
            </a:extLst>
          </p:cNvPr>
          <p:cNvSpPr/>
          <p:nvPr/>
        </p:nvSpPr>
        <p:spPr>
          <a:xfrm>
            <a:off x="7180446" y="2194560"/>
            <a:ext cx="1886552" cy="47163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98191265-7678-3390-0456-9EB78288C4C0}"/>
              </a:ext>
            </a:extLst>
          </p:cNvPr>
          <p:cNvSpPr/>
          <p:nvPr/>
        </p:nvSpPr>
        <p:spPr>
          <a:xfrm>
            <a:off x="7777213" y="3166712"/>
            <a:ext cx="818147" cy="83739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B101A-8A59-B791-5FB4-06525280ED67}"/>
              </a:ext>
            </a:extLst>
          </p:cNvPr>
          <p:cNvSpPr txBox="1"/>
          <p:nvPr/>
        </p:nvSpPr>
        <p:spPr>
          <a:xfrm>
            <a:off x="8813531" y="3166712"/>
            <a:ext cx="188655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Metal</a:t>
            </a: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8612AEDF-EB0B-4174-42DB-9B581C2FA00F}"/>
              </a:ext>
            </a:extLst>
          </p:cNvPr>
          <p:cNvSpPr/>
          <p:nvPr/>
        </p:nvSpPr>
        <p:spPr>
          <a:xfrm>
            <a:off x="11001676" y="3686476"/>
            <a:ext cx="943541" cy="16651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D85AE-90EA-00FD-7C17-18397858F37A}"/>
              </a:ext>
            </a:extLst>
          </p:cNvPr>
          <p:cNvSpPr txBox="1"/>
          <p:nvPr/>
        </p:nvSpPr>
        <p:spPr>
          <a:xfrm>
            <a:off x="6352674" y="4800600"/>
            <a:ext cx="4347409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Metal carbonate (salt)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600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39D1-8199-D158-87E2-31259E55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191" y="1542878"/>
            <a:ext cx="8610600" cy="8141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4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use carbonates to form other salts by reacting them with an acid.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2A9D6-9990-9347-AF48-05208BA18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2910840"/>
            <a:ext cx="11907520" cy="103632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ACE91E-FA7A-04AC-CA77-719D3010CA8D}"/>
              </a:ext>
            </a:extLst>
          </p:cNvPr>
          <p:cNvSpPr txBox="1">
            <a:spLocks/>
          </p:cNvSpPr>
          <p:nvPr/>
        </p:nvSpPr>
        <p:spPr>
          <a:xfrm>
            <a:off x="1673191" y="249850"/>
            <a:ext cx="8610600" cy="12930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Metal carbonates and acids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1ECF5-6970-BD59-093F-6C347AC7A1EA}"/>
              </a:ext>
            </a:extLst>
          </p:cNvPr>
          <p:cNvSpPr/>
          <p:nvPr/>
        </p:nvSpPr>
        <p:spPr>
          <a:xfrm>
            <a:off x="6370320" y="2875280"/>
            <a:ext cx="5720080" cy="107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20C4B-932D-7F43-AC96-0149262764F6}"/>
              </a:ext>
            </a:extLst>
          </p:cNvPr>
          <p:cNvSpPr txBox="1"/>
          <p:nvPr/>
        </p:nvSpPr>
        <p:spPr>
          <a:xfrm>
            <a:off x="182880" y="4131619"/>
            <a:ext cx="212344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Sulfuric acid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13105E1D-5D32-6472-631F-7E6784CAEBB3}"/>
              </a:ext>
            </a:extLst>
          </p:cNvPr>
          <p:cNvSpPr/>
          <p:nvPr/>
        </p:nvSpPr>
        <p:spPr>
          <a:xfrm>
            <a:off x="2377440" y="4145280"/>
            <a:ext cx="406400" cy="35567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FBBA6-E86A-A956-7390-8BBF915B7EEE}"/>
              </a:ext>
            </a:extLst>
          </p:cNvPr>
          <p:cNvSpPr txBox="1"/>
          <p:nvPr/>
        </p:nvSpPr>
        <p:spPr>
          <a:xfrm>
            <a:off x="2905760" y="4022169"/>
            <a:ext cx="188976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Calcium carbonate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F855A63-3654-19E6-EEFF-BEA89247B0E6}"/>
              </a:ext>
            </a:extLst>
          </p:cNvPr>
          <p:cNvSpPr/>
          <p:nvPr/>
        </p:nvSpPr>
        <p:spPr>
          <a:xfrm>
            <a:off x="4917440" y="4198276"/>
            <a:ext cx="822960" cy="355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FDD744-E8B5-CB3C-5C66-458B89B567D0}"/>
              </a:ext>
            </a:extLst>
          </p:cNvPr>
          <p:cNvSpPr txBox="1"/>
          <p:nvPr/>
        </p:nvSpPr>
        <p:spPr>
          <a:xfrm>
            <a:off x="5791200" y="4131619"/>
            <a:ext cx="6400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Calcium Sulfate + water + carbon dioxide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6445DF-80F6-2F37-A7D5-5BD715A78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" y="5121436"/>
            <a:ext cx="11907519" cy="7861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FE48D2-8466-C67F-4D46-919125C01F57}"/>
              </a:ext>
            </a:extLst>
          </p:cNvPr>
          <p:cNvSpPr txBox="1"/>
          <p:nvPr/>
        </p:nvSpPr>
        <p:spPr>
          <a:xfrm>
            <a:off x="1" y="6074918"/>
            <a:ext cx="239776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Hydrochloric acid</a:t>
            </a:r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6F84B618-CF2D-A27E-3FFD-5A7E2ADCCF29}"/>
              </a:ext>
            </a:extLst>
          </p:cNvPr>
          <p:cNvSpPr/>
          <p:nvPr/>
        </p:nvSpPr>
        <p:spPr>
          <a:xfrm>
            <a:off x="2367280" y="6074918"/>
            <a:ext cx="562008" cy="479051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8195B3-904E-490D-2243-A5FED35CA754}"/>
              </a:ext>
            </a:extLst>
          </p:cNvPr>
          <p:cNvSpPr txBox="1"/>
          <p:nvPr/>
        </p:nvSpPr>
        <p:spPr>
          <a:xfrm>
            <a:off x="2929288" y="6001129"/>
            <a:ext cx="188976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Calcium carbonate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CD641C7-4EC3-A132-B860-93BF60E2CAB4}"/>
              </a:ext>
            </a:extLst>
          </p:cNvPr>
          <p:cNvSpPr/>
          <p:nvPr/>
        </p:nvSpPr>
        <p:spPr>
          <a:xfrm>
            <a:off x="4819048" y="6146982"/>
            <a:ext cx="657192" cy="3038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5D89CF-AE88-2CA7-B735-E9123C6A3F54}"/>
              </a:ext>
            </a:extLst>
          </p:cNvPr>
          <p:cNvSpPr/>
          <p:nvPr/>
        </p:nvSpPr>
        <p:spPr>
          <a:xfrm>
            <a:off x="6289040" y="5121436"/>
            <a:ext cx="5801357" cy="7861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2D02C7-2DE3-4F2D-8000-AABE8DA87C74}"/>
              </a:ext>
            </a:extLst>
          </p:cNvPr>
          <p:cNvSpPr txBox="1"/>
          <p:nvPr/>
        </p:nvSpPr>
        <p:spPr>
          <a:xfrm>
            <a:off x="5547360" y="6073088"/>
            <a:ext cx="66446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Calcium chloride + water +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35613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9399-364A-8F2B-4F19-DECCFFC3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130DCA-A29B-B0E7-BFB3-6BC49BD1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0"/>
            <a:ext cx="4895193" cy="32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722B1C-7572-6313-271F-C209369996C3}"/>
              </a:ext>
            </a:extLst>
          </p:cNvPr>
          <p:cNvSpPr txBox="1"/>
          <p:nvPr/>
        </p:nvSpPr>
        <p:spPr>
          <a:xfrm>
            <a:off x="336109" y="3384869"/>
            <a:ext cx="385992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Limestone rock is made of calcium carbonate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2BDDC31-F432-6398-B9B8-1201DCF28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81" y="0"/>
            <a:ext cx="5517319" cy="32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Sign 4">
            <a:extLst>
              <a:ext uri="{FF2B5EF4-FFF2-40B4-BE49-F238E27FC236}">
                <a16:creationId xmlns:a16="http://schemas.microsoft.com/office/drawing/2014/main" id="{D3C2EB16-61CC-E262-E423-68BC127BB944}"/>
              </a:ext>
            </a:extLst>
          </p:cNvPr>
          <p:cNvSpPr/>
          <p:nvPr/>
        </p:nvSpPr>
        <p:spPr>
          <a:xfrm>
            <a:off x="5220655" y="764372"/>
            <a:ext cx="1387365" cy="16214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63D9894-BCC1-1A27-EA83-0ED20E1B3B4B}"/>
              </a:ext>
            </a:extLst>
          </p:cNvPr>
          <p:cNvSpPr/>
          <p:nvPr/>
        </p:nvSpPr>
        <p:spPr>
          <a:xfrm>
            <a:off x="4196034" y="3263462"/>
            <a:ext cx="3308465" cy="2550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1638F-9D56-04E5-5598-1855ACE81068}"/>
              </a:ext>
            </a:extLst>
          </p:cNvPr>
          <p:cNvSpPr txBox="1"/>
          <p:nvPr/>
        </p:nvSpPr>
        <p:spPr>
          <a:xfrm>
            <a:off x="5365697" y="3591908"/>
            <a:ext cx="10972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Reacts and erodes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C351-0A82-F660-253E-01B4907AC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09" y="5854248"/>
            <a:ext cx="11413437" cy="9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F359-DBC5-4557-9EB1-A189AAE7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572" y="1347537"/>
            <a:ext cx="9117733" cy="584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dirty="0" err="1"/>
              <a:t>hOW</a:t>
            </a:r>
            <a:r>
              <a:rPr lang="en-US" sz="2400" dirty="0"/>
              <a:t> can you tell that a reaction IS TAKING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97473-8EEB-751A-9C18-3D5DFB04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590899" cy="4024125"/>
          </a:xfrm>
        </p:spPr>
        <p:txBody>
          <a:bodyPr>
            <a:normAutofit/>
          </a:bodyPr>
          <a:lstStyle/>
          <a:p>
            <a:pPr algn="l"/>
            <a:r>
              <a:rPr lang="en-US" sz="3200" b="0" i="0" u="none" strike="noStrike" baseline="0" dirty="0">
                <a:latin typeface="TimesNRMTStd-Regular"/>
              </a:rPr>
              <a:t>The skeletons of coral are made from calcium carbonate and react with acids. </a:t>
            </a:r>
          </a:p>
          <a:p>
            <a:pPr algn="l"/>
            <a:endParaRPr lang="en-US" sz="3200" b="0" i="0" u="none" strike="noStrike" baseline="0" dirty="0">
              <a:latin typeface="TimesNRMTStd-Regular"/>
            </a:endParaRPr>
          </a:p>
          <a:p>
            <a:pPr algn="l"/>
            <a:r>
              <a:rPr lang="en-US" sz="3200" b="0" i="0" u="none" strike="noStrike" baseline="0" dirty="0">
                <a:latin typeface="TimesNRMTStd-Regular"/>
              </a:rPr>
              <a:t>This happens when the oceans become slightly more acidic as more carbon dioxide dissolves in the water.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E4458-EC1B-DE9A-270C-748E2A20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620" y="2003248"/>
            <a:ext cx="4384713" cy="44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130</TotalTime>
  <Words>345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AvenirLTStd-Medium</vt:lpstr>
      <vt:lpstr>Century Gothic</vt:lpstr>
      <vt:lpstr>Tahoma</vt:lpstr>
      <vt:lpstr>TimesNRMTStd-Bold</vt:lpstr>
      <vt:lpstr>TimesNRMTStd-Regular</vt:lpstr>
      <vt:lpstr>Vapor Trail</vt:lpstr>
      <vt:lpstr>5.4 other ways of making salts</vt:lpstr>
      <vt:lpstr>Objectives</vt:lpstr>
      <vt:lpstr>Keywords</vt:lpstr>
      <vt:lpstr>PowerPoint Presentation</vt:lpstr>
      <vt:lpstr>What is the salt</vt:lpstr>
      <vt:lpstr>Metal carbonates and acids</vt:lpstr>
      <vt:lpstr>We can use carbonates to form other salts by reacting them with an acid.</vt:lpstr>
      <vt:lpstr>PowerPoint Presentation</vt:lpstr>
      <vt:lpstr>hOW can you tell that a reaction IS TAKING PLACE?</vt:lpstr>
      <vt:lpstr>PowerPoint Presentation</vt:lpstr>
      <vt:lpstr>PowerPoint Presentation</vt:lpstr>
      <vt:lpstr>PowerPoint Presentation</vt:lpstr>
      <vt:lpstr>Salts in Rocks</vt:lpstr>
      <vt:lpstr>Forming salts by neutralisation</vt:lpstr>
      <vt:lpstr>PowerPoint Presentation</vt:lpstr>
      <vt:lpstr>Think like a scientist Preparing a salt by neutralisation</vt:lpstr>
      <vt:lpstr>Alkali and bases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 other ways of making salts</dc:title>
  <dc:creator>noha</dc:creator>
  <cp:lastModifiedBy>noha</cp:lastModifiedBy>
  <cp:revision>1</cp:revision>
  <dcterms:created xsi:type="dcterms:W3CDTF">2023-02-23T19:50:51Z</dcterms:created>
  <dcterms:modified xsi:type="dcterms:W3CDTF">2023-02-23T22:01:03Z</dcterms:modified>
</cp:coreProperties>
</file>