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63" r:id="rId4"/>
    <p:sldId id="298" r:id="rId5"/>
    <p:sldId id="337" r:id="rId6"/>
    <p:sldId id="338" r:id="rId7"/>
    <p:sldId id="299" r:id="rId8"/>
    <p:sldId id="312" r:id="rId9"/>
    <p:sldId id="313" r:id="rId10"/>
    <p:sldId id="256" r:id="rId11"/>
    <p:sldId id="288" r:id="rId12"/>
    <p:sldId id="326" r:id="rId13"/>
    <p:sldId id="339" r:id="rId14"/>
    <p:sldId id="340" r:id="rId15"/>
    <p:sldId id="341" r:id="rId16"/>
    <p:sldId id="342" r:id="rId17"/>
    <p:sldId id="290" r:id="rId18"/>
    <p:sldId id="285" r:id="rId19"/>
    <p:sldId id="297" r:id="rId20"/>
    <p:sldId id="261" r:id="rId21"/>
    <p:sldId id="289" r:id="rId22"/>
    <p:sldId id="286" r:id="rId23"/>
    <p:sldId id="287" r:id="rId24"/>
    <p:sldId id="311" r:id="rId25"/>
    <p:sldId id="325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D93"/>
    <a:srgbClr val="095C91"/>
    <a:srgbClr val="095B90"/>
    <a:srgbClr val="095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8000" b="1"/>
              <a:t>Activity Time</a:t>
            </a:r>
            <a:r>
              <a:rPr lang="en-US"/>
              <a:t>.</a:t>
            </a:r>
            <a:endParaRPr lang="en-US"/>
          </a:p>
        </p:txBody>
      </p:sp>
      <p:pic>
        <p:nvPicPr>
          <p:cNvPr id="5" name="Content Placeholder 4" descr="5a31492a-7ee3-40cf-992c-2ae4bc6af565"/>
          <p:cNvPicPr>
            <a:picLocks noChangeAspect="1"/>
          </p:cNvPicPr>
          <p:nvPr>
            <p:ph idx="1"/>
          </p:nvPr>
        </p:nvPicPr>
        <p:blipFill>
          <a:blip r:embed="rId1"/>
          <a:srcRect t="21042"/>
          <a:stretch>
            <a:fillRect/>
          </a:stretch>
        </p:blipFill>
        <p:spPr>
          <a:xfrm>
            <a:off x="948690" y="1236345"/>
            <a:ext cx="10293985" cy="5509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Content Placeholder 2"/>
          <p:cNvGraphicFramePr/>
          <p:nvPr>
            <p:ph idx="1"/>
          </p:nvPr>
        </p:nvGraphicFramePr>
        <p:xfrm>
          <a:off x="838200" y="786130"/>
          <a:ext cx="10515600" cy="4118610"/>
        </p:xfrm>
        <a:graphic>
          <a:graphicData uri="http://schemas.openxmlformats.org/drawingml/2006/table">
            <a:tbl>
              <a:tblPr/>
              <a:tblGrid>
                <a:gridCol w="3503930"/>
                <a:gridCol w="3505835"/>
                <a:gridCol w="3505835"/>
              </a:tblGrid>
              <a:tr h="2059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box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mat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tax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9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nut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fox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owl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Content Placeholder 2"/>
          <p:cNvGraphicFramePr/>
          <p:nvPr>
            <p:ph idx="1"/>
          </p:nvPr>
        </p:nvGraphicFramePr>
        <p:xfrm>
          <a:off x="838200" y="683895"/>
          <a:ext cx="10515600" cy="4208780"/>
        </p:xfrm>
        <a:graphic>
          <a:graphicData uri="http://schemas.openxmlformats.org/drawingml/2006/table">
            <a:tbl>
              <a:tblPr/>
              <a:tblGrid>
                <a:gridCol w="3503930"/>
                <a:gridCol w="3505835"/>
                <a:gridCol w="3505835"/>
              </a:tblGrid>
              <a:tr h="21043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kiss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pig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inch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43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queen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speech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rag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</p:nvPr>
        </p:nvGraphicFramePr>
        <p:xfrm>
          <a:off x="838200" y="612775"/>
          <a:ext cx="10515600" cy="4486910"/>
        </p:xfrm>
        <a:graphic>
          <a:graphicData uri="http://schemas.openxmlformats.org/drawingml/2006/table">
            <a:tbl>
              <a:tblPr/>
              <a:tblGrid>
                <a:gridCol w="3503930"/>
                <a:gridCol w="3505835"/>
                <a:gridCol w="3505835"/>
              </a:tblGrid>
              <a:tr h="2243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star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couch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umbrella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3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watch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tree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branch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</p:nvPr>
        </p:nvGraphicFramePr>
        <p:xfrm>
          <a:off x="838200" y="755015"/>
          <a:ext cx="10515600" cy="4663440"/>
        </p:xfrm>
        <a:graphic>
          <a:graphicData uri="http://schemas.openxmlformats.org/drawingml/2006/table">
            <a:tbl>
              <a:tblPr/>
              <a:tblGrid>
                <a:gridCol w="3503930"/>
                <a:gridCol w="3505835"/>
                <a:gridCol w="3505835"/>
              </a:tblGrid>
              <a:tr h="2331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tomato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van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ash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wig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pouch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yak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</p:nvPr>
        </p:nvGraphicFramePr>
        <p:xfrm>
          <a:off x="838200" y="663575"/>
          <a:ext cx="10515600" cy="4847590"/>
        </p:xfrm>
        <a:graphic>
          <a:graphicData uri="http://schemas.openxmlformats.org/drawingml/2006/table">
            <a:tbl>
              <a:tblPr/>
              <a:tblGrid>
                <a:gridCol w="3503930"/>
                <a:gridCol w="3505835"/>
                <a:gridCol w="3505835"/>
              </a:tblGrid>
              <a:tr h="2423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zebra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ax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coin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37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     fax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boy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max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</p:nvPr>
        </p:nvGraphicFramePr>
        <p:xfrm>
          <a:off x="838200" y="652145"/>
          <a:ext cx="10515600" cy="4396740"/>
        </p:xfrm>
        <a:graphic>
          <a:graphicData uri="http://schemas.openxmlformats.org/drawingml/2006/table">
            <a:tbl>
              <a:tblPr/>
              <a:tblGrid>
                <a:gridCol w="3503930"/>
                <a:gridCol w="3505835"/>
                <a:gridCol w="3505835"/>
              </a:tblGrid>
              <a:tr h="21983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patch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hand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march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83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toy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witch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girl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365125"/>
            <a:ext cx="10715625" cy="565975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10095865" y="544195"/>
            <a:ext cx="135763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" y="148590"/>
            <a:ext cx="11525250" cy="5927725"/>
          </a:xfrm>
          <a:prstGeom prst="rect">
            <a:avLst/>
          </a:prstGeom>
          <a:ln>
            <a:solidFill>
              <a:srgbClr val="095B9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10260330" y="256540"/>
            <a:ext cx="1498600" cy="14351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0335" y="231140"/>
            <a:ext cx="11911965" cy="594550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454005" y="365125"/>
            <a:ext cx="1464945" cy="139065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</a:t>
            </a:r>
            <a:endParaRPr lang="en-US" sz="9600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79525" y="535305"/>
            <a:ext cx="10223500" cy="556387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104120" y="675640"/>
            <a:ext cx="124968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70" y="160020"/>
            <a:ext cx="10515600" cy="1325563"/>
          </a:xfrm>
        </p:spPr>
        <p:txBody>
          <a:bodyPr>
            <a:normAutofit/>
          </a:bodyPr>
          <a:p>
            <a:pPr algn="ctr"/>
            <a:r>
              <a:rPr lang="en-US"/>
              <a:t>Singular and Plural Nouns</a:t>
            </a:r>
            <a:endParaRPr lang="en-US"/>
          </a:p>
        </p:txBody>
      </p:sp>
      <p:sp>
        <p:nvSpPr>
          <p:cNvPr id="112" name="Text Box 111"/>
          <p:cNvSpPr txBox="1"/>
          <p:nvPr/>
        </p:nvSpPr>
        <p:spPr>
          <a:xfrm>
            <a:off x="503555" y="1485900"/>
            <a:ext cx="10516235" cy="4841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3200"/>
              <a:t>Activity 1</a:t>
            </a:r>
            <a:endParaRPr lang="en-US" sz="3200"/>
          </a:p>
          <a:p>
            <a:pPr indent="0" algn="ctr"/>
            <a:endParaRPr lang="en-US" sz="3200"/>
          </a:p>
          <a:p>
            <a:pPr indent="0"/>
            <a:r>
              <a:rPr lang="en-US" sz="3200"/>
              <a:t>Activity (Whole Group)</a:t>
            </a:r>
            <a:endParaRPr lang="en-US" sz="3200"/>
          </a:p>
          <a:p>
            <a:pPr indent="0"/>
            <a:endParaRPr lang="en-US" sz="3200"/>
          </a:p>
          <a:p>
            <a:pPr indent="0"/>
            <a:r>
              <a:rPr lang="en-US" sz="3200"/>
              <a:t>Recall with students the rule for adding -es at the end of plural nouns.</a:t>
            </a:r>
            <a:endParaRPr lang="en-US" sz="3200"/>
          </a:p>
          <a:p>
            <a:pPr indent="0"/>
            <a:endParaRPr lang="en-US" sz="3200"/>
          </a:p>
          <a:p>
            <a:pPr indent="0"/>
            <a:r>
              <a:rPr lang="en-US" sz="3200"/>
              <a:t>Elicit from students the ending letters that take</a:t>
            </a:r>
            <a:endParaRPr lang="en-US" sz="3200"/>
          </a:p>
          <a:p>
            <a:pPr indent="0"/>
            <a:r>
              <a:rPr lang="en-US" sz="3200"/>
              <a:t>-es and “s”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2054860" y="4959668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6" name="Content Placeholder 5"/>
          <p:cNvSpPr/>
          <p:nvPr>
            <p:ph idx="1"/>
          </p:nvPr>
        </p:nvSpPr>
        <p:spPr>
          <a:xfrm>
            <a:off x="65405" y="2886075"/>
            <a:ext cx="10515600" cy="4351338"/>
          </a:xfrm>
        </p:spPr>
        <p:txBody>
          <a:bodyPr/>
          <a:p>
            <a:r>
              <a:rPr lang="en-US"/>
              <a:t>                                                            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8660" y="278765"/>
            <a:ext cx="10575290" cy="582295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9923145" y="433705"/>
            <a:ext cx="1249680" cy="133223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49375" y="570865"/>
            <a:ext cx="10041890" cy="505206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104755" y="725805"/>
            <a:ext cx="1145540" cy="122618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1335" y="456565"/>
            <a:ext cx="10974705" cy="534606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9932035" y="575945"/>
            <a:ext cx="1234440" cy="126809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47445" y="578485"/>
            <a:ext cx="10310495" cy="533209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125710" y="676275"/>
            <a:ext cx="1104900" cy="133413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75640" y="336550"/>
            <a:ext cx="10412730" cy="575056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9723755" y="336550"/>
            <a:ext cx="1364615" cy="143002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7"/>
          <p:cNvPicPr>
            <a:picLocks noGrp="1" noChangeAspect="1"/>
          </p:cNvPicPr>
          <p:nvPr isPhoto="1">
            <p:ph sz="half" idx="2"/>
          </p:nvPr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6"/>
          <a:stretch>
            <a:fillRect/>
          </a:stretch>
        </p:blipFill>
        <p:spPr>
          <a:xfrm>
            <a:off x="1520190" y="394970"/>
            <a:ext cx="7887335" cy="441960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8236585" y="525145"/>
            <a:ext cx="1104900" cy="102044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355090"/>
            <a:ext cx="10123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600"/>
          </a:p>
          <a:p>
            <a:endParaRPr lang="en-US" sz="3600"/>
          </a:p>
        </p:txBody>
      </p:sp>
      <p:sp>
        <p:nvSpPr>
          <p:cNvPr id="100" name="Text Box 99"/>
          <p:cNvSpPr txBox="1"/>
          <p:nvPr/>
        </p:nvSpPr>
        <p:spPr>
          <a:xfrm>
            <a:off x="1016000" y="297815"/>
            <a:ext cx="10206990" cy="3834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Have a student say the letter sound with an example of a word with that letter sound. 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Have another student say the plural of the example word.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Ex. Sh--- Dish 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(Student 1)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Dishes (Student 2)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Repeat until all students have taken turns.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185" y="436880"/>
            <a:ext cx="10253345" cy="4351655"/>
          </a:xfrm>
        </p:spPr>
        <p:txBody>
          <a:bodyPr/>
          <a:p>
            <a:r>
              <a:rPr lang="en-US"/>
              <a:t>Activity 2</a:t>
            </a:r>
            <a:endParaRPr lang="en-US"/>
          </a:p>
          <a:p>
            <a:r>
              <a:rPr lang="en-US"/>
              <a:t>Pair Group</a:t>
            </a:r>
            <a:endParaRPr lang="en-US"/>
          </a:p>
          <a:p>
            <a:endParaRPr lang="en-US"/>
          </a:p>
          <a:p>
            <a:r>
              <a:rPr lang="en-US"/>
              <a:t>Word mats with 6 singular words.</a:t>
            </a:r>
            <a:endParaRPr lang="en-US"/>
          </a:p>
          <a:p>
            <a:endParaRPr lang="en-US"/>
          </a:p>
          <a:p>
            <a:r>
              <a:rPr lang="en-US"/>
              <a:t>Place the word mats in a plastic sleeve. Using board markers students are to add “s” or “es” at the end of the singular words</a:t>
            </a:r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7" name="Content Placeholder 6"/>
          <p:cNvGraphicFramePr/>
          <p:nvPr>
            <p:ph sz="half" idx="2"/>
          </p:nvPr>
        </p:nvGraphicFramePr>
        <p:xfrm>
          <a:off x="990600" y="5169535"/>
          <a:ext cx="5181600" cy="335280"/>
        </p:xfrm>
        <a:graphic>
          <a:graphicData uri="http://schemas.openxmlformats.org/drawingml/2006/table">
            <a:tbl>
              <a:tblPr/>
              <a:tblGrid>
                <a:gridCol w="1666240"/>
                <a:gridCol w="1662430"/>
                <a:gridCol w="1852930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fox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book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tomato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toy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dish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lake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96925"/>
            <a:ext cx="9585325" cy="4258945"/>
          </a:xfrm>
        </p:spPr>
        <p:txBody>
          <a:bodyPr/>
          <a:p>
            <a:r>
              <a:rPr lang="en-US"/>
              <a:t>Students in pairs are to add “s” or “es” where they belong.</a:t>
            </a:r>
            <a:endParaRPr lang="en-US"/>
          </a:p>
          <a:p>
            <a:endParaRPr lang="en-US"/>
          </a:p>
          <a:p>
            <a:r>
              <a:rPr lang="en-US"/>
              <a:t>The winning pair is the pair that works quietly and efficiently without the Teacher’s or TA’s help.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602105"/>
            <a:ext cx="10226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737870" y="2575560"/>
            <a:ext cx="8755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200"/>
          </a:p>
          <a:p>
            <a:endParaRPr lang="en-US" sz="3200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838200" y="1176655"/>
          <a:ext cx="10515600" cy="3675380"/>
        </p:xfrm>
        <a:graphic>
          <a:graphicData uri="http://schemas.openxmlformats.org/drawingml/2006/table">
            <a:tbl>
              <a:tblPr/>
              <a:tblGrid>
                <a:gridCol w="3503930"/>
                <a:gridCol w="3505835"/>
                <a:gridCol w="3505835"/>
              </a:tblGrid>
              <a:tr h="18376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potato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apple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mango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76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bear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toe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cat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Content Placeholder 2"/>
          <p:cNvGraphicFramePr/>
          <p:nvPr>
            <p:ph idx="1"/>
          </p:nvPr>
        </p:nvGraphicFramePr>
        <p:xfrm>
          <a:off x="838200" y="1053465"/>
          <a:ext cx="10515600" cy="4076700"/>
        </p:xfrm>
        <a:graphic>
          <a:graphicData uri="http://schemas.openxmlformats.org/drawingml/2006/table">
            <a:tbl>
              <a:tblPr/>
              <a:tblGrid>
                <a:gridCol w="3503930"/>
                <a:gridCol w="3505835"/>
                <a:gridCol w="3505835"/>
              </a:tblGrid>
              <a:tr h="20383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dog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wish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egg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83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dish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frog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brush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Content Placeholder 1"/>
          <p:cNvGraphicFramePr/>
          <p:nvPr>
            <p:ph sz="half" idx="2"/>
          </p:nvPr>
        </p:nvGraphicFramePr>
        <p:xfrm>
          <a:off x="1593850" y="1054100"/>
          <a:ext cx="8864600" cy="4302760"/>
        </p:xfrm>
        <a:graphic>
          <a:graphicData uri="http://schemas.openxmlformats.org/drawingml/2006/table">
            <a:tbl>
              <a:tblPr/>
              <a:tblGrid>
                <a:gridCol w="2953385"/>
                <a:gridCol w="2956560"/>
                <a:gridCol w="2954655"/>
              </a:tblGrid>
              <a:tr h="21774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bus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house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dress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goat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glass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ink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1595755" y="1102360"/>
          <a:ext cx="8999855" cy="4262120"/>
        </p:xfrm>
        <a:graphic>
          <a:graphicData uri="http://schemas.openxmlformats.org/drawingml/2006/table">
            <a:tbl>
              <a:tblPr/>
              <a:tblGrid>
                <a:gridCol w="2999105"/>
                <a:gridCol w="3000375"/>
                <a:gridCol w="3000375"/>
              </a:tblGrid>
              <a:tr h="2131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jar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peach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lion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sandwich 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king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800" b="0">
                          <a:latin typeface="Comic Sans MS" panose="030F0702030302020204" charset="0"/>
                          <a:cs typeface="Comic Sans MS" panose="030F0702030302020204" charset="0"/>
                        </a:rPr>
                        <a:t>beach</a:t>
                      </a:r>
                      <a:endParaRPr lang="en-US" sz="4800" b="0">
                        <a:latin typeface="Comic Sans MS" panose="030F0702030302020204" charset="0"/>
                        <a:ea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WPS Presentation</Application>
  <PresentationFormat>Widescreen</PresentationFormat>
  <Paragraphs>187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Comic Sans MS</vt:lpstr>
      <vt:lpstr>Office Theme</vt:lpstr>
      <vt:lpstr>Activity Time.</vt:lpstr>
      <vt:lpstr>Singular and Plural Nouns</vt:lpstr>
      <vt:lpstr> 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16</cp:revision>
  <dcterms:created xsi:type="dcterms:W3CDTF">2023-12-25T20:39:00Z</dcterms:created>
  <dcterms:modified xsi:type="dcterms:W3CDTF">2024-03-03T19:58:32Z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0B2856389CF1465081A0AFA5E83EBFBE_13</vt:lpwstr>
  </property>
  <property fmtid="{D5CDD505-2E9C-101B-9397-08002B2CF9AE}" pid="3" name="KSOProductBuildVer">
    <vt:lpwstr>1033-12.2.0.13431</vt:lpwstr>
  </property>
</Properties>
</file>