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9" r:id="rId4"/>
    <p:sldId id="258" r:id="rId5"/>
    <p:sldId id="260" r:id="rId6"/>
    <p:sldId id="261" r:id="rId7"/>
    <p:sldId id="262" r:id="rId8"/>
    <p:sldId id="264" r:id="rId9"/>
    <p:sldId id="265" r:id="rId10"/>
    <p:sldId id="266" r:id="rId11"/>
    <p:sldId id="267" r:id="rId12"/>
    <p:sldId id="268" r:id="rId13"/>
    <p:sldId id="269" r:id="rId14"/>
    <p:sldId id="26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994BD7D-8812-4900-82C3-4ED981050E47}" type="datetimeFigureOut">
              <a:rPr lang="en-US" smtClean="0"/>
              <a:t>4/22/2024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2302343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994BD7D-8812-4900-82C3-4ED981050E47}" type="datetimeFigureOut">
              <a:rPr lang="en-US" smtClean="0"/>
              <a:t>4/22/2024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624825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6994BD7D-8812-4900-82C3-4ED981050E47}" type="datetimeFigureOut">
              <a:rPr lang="en-US" smtClean="0"/>
              <a:t>4/22/2024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6765692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6994BD7D-8812-4900-82C3-4ED981050E47}" type="datetimeFigureOut">
              <a:rPr lang="en-US" smtClean="0"/>
              <a:t>4/22/2024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7C798-6A60-4BAE-BFCD-71E8D83FA7FB}" type="slidenum">
              <a:rPr lang="en-US" smtClean="0"/>
              <a:t>‹#›</a:t>
            </a:fld>
            <a:endParaRPr lang="en-US"/>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5274215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94BD7D-8812-4900-82C3-4ED981050E47}" type="datetimeFigureOut">
              <a:rPr lang="en-US" smtClean="0"/>
              <a:t>4/22/2024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9787134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994BD7D-8812-4900-82C3-4ED981050E47}" type="datetimeFigureOut">
              <a:rPr lang="en-US" smtClean="0"/>
              <a:t>4/22/2024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686935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994BD7D-8812-4900-82C3-4ED981050E47}" type="datetimeFigureOut">
              <a:rPr lang="en-US" smtClean="0"/>
              <a:t>4/22/2024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4851014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94BD7D-8812-4900-82C3-4ED981050E47}" type="datetimeFigureOut">
              <a:rPr lang="en-US" smtClean="0"/>
              <a:t>4/22/2024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23955179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94BD7D-8812-4900-82C3-4ED981050E47}" type="datetimeFigureOut">
              <a:rPr lang="en-US" smtClean="0"/>
              <a:t>4/22/2024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1238533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994BD7D-8812-4900-82C3-4ED981050E47}" type="datetimeFigureOut">
              <a:rPr lang="en-US" smtClean="0"/>
              <a:t>4/22/2024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1394816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94BD7D-8812-4900-82C3-4ED981050E47}" type="datetimeFigureOut">
              <a:rPr lang="en-US" smtClean="0"/>
              <a:t>4/22/2024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1098828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94BD7D-8812-4900-82C3-4ED981050E47}" type="datetimeFigureOut">
              <a:rPr lang="en-US" smtClean="0"/>
              <a:t>4/22/2024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3595981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994BD7D-8812-4900-82C3-4ED981050E47}" type="datetimeFigureOut">
              <a:rPr lang="en-US" smtClean="0"/>
              <a:t>4/22/2024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4060053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6994BD7D-8812-4900-82C3-4ED981050E47}" type="datetimeFigureOut">
              <a:rPr lang="en-US" smtClean="0"/>
              <a:t>4/22/2024</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1132201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994BD7D-8812-4900-82C3-4ED981050E47}" type="datetimeFigureOut">
              <a:rPr lang="en-US" smtClean="0"/>
              <a:t>4/22/2024</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2781447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6994BD7D-8812-4900-82C3-4ED981050E47}" type="datetimeFigureOut">
              <a:rPr lang="en-US" smtClean="0"/>
              <a:t>4/22/2024</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4049067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994BD7D-8812-4900-82C3-4ED981050E47}" type="datetimeFigureOut">
              <a:rPr lang="en-US" smtClean="0"/>
              <a:t>4/22/2024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18824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994BD7D-8812-4900-82C3-4ED981050E47}" type="datetimeFigureOut">
              <a:rPr lang="en-US" smtClean="0"/>
              <a:t>4/22/2024</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097C798-6A60-4BAE-BFCD-71E8D83FA7FB}" type="slidenum">
              <a:rPr lang="en-US" smtClean="0"/>
              <a:t>‹#›</a:t>
            </a:fld>
            <a:endParaRPr lang="en-US"/>
          </a:p>
        </p:txBody>
      </p:sp>
    </p:spTree>
    <p:extLst>
      <p:ext uri="{BB962C8B-B14F-4D97-AF65-F5344CB8AC3E}">
        <p14:creationId xmlns:p14="http://schemas.microsoft.com/office/powerpoint/2010/main" val="1094242814"/>
      </p:ext>
    </p:extLst>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 id="214748378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youtu.be/FU2ZBjJu9d0"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492457"/>
            <a:ext cx="8825658" cy="3329581"/>
          </a:xfrm>
        </p:spPr>
        <p:txBody>
          <a:bodyPr/>
          <a:lstStyle/>
          <a:p>
            <a:r>
              <a:rPr lang="en-US" dirty="0"/>
              <a:t>A Christmas Carol </a:t>
            </a:r>
            <a:br>
              <a:rPr lang="en-US" dirty="0"/>
            </a:br>
            <a:r>
              <a:rPr lang="en-US" dirty="0"/>
              <a:t>By Charles dickens</a:t>
            </a:r>
          </a:p>
        </p:txBody>
      </p:sp>
      <p:sp>
        <p:nvSpPr>
          <p:cNvPr id="3" name="Subtitle 2"/>
          <p:cNvSpPr>
            <a:spLocks noGrp="1"/>
          </p:cNvSpPr>
          <p:nvPr>
            <p:ph type="subTitle" idx="1"/>
          </p:nvPr>
        </p:nvSpPr>
        <p:spPr/>
        <p:txBody>
          <a:bodyPr>
            <a:normAutofit/>
          </a:bodyPr>
          <a:lstStyle/>
          <a:p>
            <a:r>
              <a:rPr lang="en-US" sz="3600" b="1" dirty="0"/>
              <a:t>						Chapter </a:t>
            </a:r>
            <a:r>
              <a:rPr lang="en-US" sz="3600" b="1" dirty="0" smtClean="0"/>
              <a:t>1</a:t>
            </a:r>
          </a:p>
          <a:p>
            <a:endParaRPr lang="en-US" sz="3600" b="1" dirty="0"/>
          </a:p>
        </p:txBody>
      </p:sp>
      <p:sp>
        <p:nvSpPr>
          <p:cNvPr id="4" name="Rectangle 3"/>
          <p:cNvSpPr/>
          <p:nvPr/>
        </p:nvSpPr>
        <p:spPr>
          <a:xfrm>
            <a:off x="3278386" y="5796465"/>
            <a:ext cx="5264583" cy="954107"/>
          </a:xfrm>
          <a:prstGeom prst="rect">
            <a:avLst/>
          </a:prstGeom>
        </p:spPr>
        <p:txBody>
          <a:bodyPr wrap="none">
            <a:spAutoFit/>
          </a:bodyPr>
          <a:lstStyle/>
          <a:p>
            <a:r>
              <a:rPr lang="en-US" sz="2800" dirty="0">
                <a:hlinkClick r:id="rId2"/>
              </a:rPr>
              <a:t>https://</a:t>
            </a:r>
            <a:r>
              <a:rPr lang="en-US" sz="2800" dirty="0" smtClean="0">
                <a:hlinkClick r:id="rId2"/>
              </a:rPr>
              <a:t>youtu.be/FU2ZBjJu9d0</a:t>
            </a:r>
            <a:endParaRPr lang="en-US" sz="2800" dirty="0" smtClean="0"/>
          </a:p>
          <a:p>
            <a:endParaRPr lang="en-US" sz="2800" dirty="0"/>
          </a:p>
        </p:txBody>
      </p:sp>
    </p:spTree>
    <p:extLst>
      <p:ext uri="{BB962C8B-B14F-4D97-AF65-F5344CB8AC3E}">
        <p14:creationId xmlns:p14="http://schemas.microsoft.com/office/powerpoint/2010/main" val="29499062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35773" y="128584"/>
            <a:ext cx="7260609" cy="6470109"/>
          </a:xfrm>
          <a:solidFill>
            <a:schemeClr val="tx1"/>
          </a:solidFill>
        </p:spPr>
        <p:txBody>
          <a:bodyPr>
            <a:noAutofit/>
          </a:bodyPr>
          <a:lstStyle/>
          <a:p>
            <a:pPr marL="0" indent="0" fontAlgn="base">
              <a:buNone/>
            </a:pPr>
            <a:r>
              <a:rPr lang="en-US" sz="2400" dirty="0">
                <a:solidFill>
                  <a:srgbClr val="292C2E"/>
                </a:solidFill>
              </a:rPr>
              <a:t>“A merry Christmas, uncle! God save you!” cried a cheerful voice. It was the voice of Scrooge’s nephew, who came upon him so quickly that this was the first intimation he had of his approach.</a:t>
            </a:r>
          </a:p>
          <a:p>
            <a:pPr marL="0" indent="0" fontAlgn="base">
              <a:buNone/>
            </a:pPr>
            <a:r>
              <a:rPr lang="en-US" sz="2400" dirty="0">
                <a:solidFill>
                  <a:srgbClr val="292C2E"/>
                </a:solidFill>
              </a:rPr>
              <a:t>“Bah!” said Scrooge, “Humbug!”</a:t>
            </a:r>
          </a:p>
          <a:p>
            <a:pPr marL="0" indent="0" fontAlgn="base">
              <a:buNone/>
            </a:pPr>
            <a:r>
              <a:rPr lang="en-US" sz="2400" dirty="0">
                <a:solidFill>
                  <a:srgbClr val="292C2E"/>
                </a:solidFill>
              </a:rPr>
              <a:t>He had so heated himself with rapid walking in the fog and frost, this nephew of Scrooge’s, that he was all in a glow; his face was ruddy and handsome; his eyes sparkled, and his breath smoked again.</a:t>
            </a:r>
          </a:p>
          <a:p>
            <a:pPr marL="0" indent="0" fontAlgn="base">
              <a:buNone/>
            </a:pPr>
            <a:r>
              <a:rPr lang="en-US" sz="2400" dirty="0">
                <a:solidFill>
                  <a:srgbClr val="292C2E"/>
                </a:solidFill>
              </a:rPr>
              <a:t>“Christmas </a:t>
            </a:r>
            <a:r>
              <a:rPr lang="en-US" sz="2400" b="1" dirty="0">
                <a:solidFill>
                  <a:srgbClr val="00B050"/>
                </a:solidFill>
              </a:rPr>
              <a:t>a humbug</a:t>
            </a:r>
            <a:r>
              <a:rPr lang="en-US" sz="2400" dirty="0">
                <a:solidFill>
                  <a:srgbClr val="292C2E"/>
                </a:solidFill>
              </a:rPr>
              <a:t>, uncle!” said Scrooge’s nephew. “You don’t mean that, I am sure?”</a:t>
            </a:r>
          </a:p>
          <a:p>
            <a:pPr marL="0" indent="0" fontAlgn="base">
              <a:buNone/>
            </a:pPr>
            <a:r>
              <a:rPr lang="en-US" sz="2400" dirty="0">
                <a:solidFill>
                  <a:srgbClr val="292C2E"/>
                </a:solidFill>
              </a:rPr>
              <a:t>“I do,” said Scrooge. “Merry Christmas! What right have you to be merry? What reason have you to be merry? You’re poor enough.”</a:t>
            </a:r>
          </a:p>
          <a:p>
            <a:pPr marL="0" indent="0">
              <a:buNone/>
            </a:pPr>
            <a:endParaRPr lang="en-US" sz="2400" dirty="0"/>
          </a:p>
        </p:txBody>
      </p:sp>
      <p:sp>
        <p:nvSpPr>
          <p:cNvPr id="4" name="TextBox 3"/>
          <p:cNvSpPr txBox="1"/>
          <p:nvPr/>
        </p:nvSpPr>
        <p:spPr>
          <a:xfrm>
            <a:off x="56287" y="1255594"/>
            <a:ext cx="4725974" cy="830997"/>
          </a:xfrm>
          <a:prstGeom prst="rect">
            <a:avLst/>
          </a:prstGeom>
          <a:noFill/>
        </p:spPr>
        <p:txBody>
          <a:bodyPr wrap="none" rtlCol="0">
            <a:spAutoFit/>
          </a:bodyPr>
          <a:lstStyle/>
          <a:p>
            <a:r>
              <a:rPr lang="en-US" sz="2400" dirty="0" smtClean="0"/>
              <a:t>How does Dickens feel bout </a:t>
            </a:r>
          </a:p>
          <a:p>
            <a:r>
              <a:rPr lang="en-US" sz="2400" dirty="0" smtClean="0"/>
              <a:t>the character of the nephew?</a:t>
            </a:r>
            <a:endParaRPr lang="en-US" sz="2400" dirty="0"/>
          </a:p>
        </p:txBody>
      </p:sp>
      <p:sp>
        <p:nvSpPr>
          <p:cNvPr id="5" name="TextBox 4"/>
          <p:cNvSpPr txBox="1"/>
          <p:nvPr/>
        </p:nvSpPr>
        <p:spPr>
          <a:xfrm>
            <a:off x="3302758" y="4558352"/>
            <a:ext cx="1194558" cy="584775"/>
          </a:xfrm>
          <a:prstGeom prst="rect">
            <a:avLst/>
          </a:prstGeom>
          <a:solidFill>
            <a:schemeClr val="tx1"/>
          </a:solidFill>
        </p:spPr>
        <p:txBody>
          <a:bodyPr wrap="none" rtlCol="0">
            <a:spAutoFit/>
          </a:bodyPr>
          <a:lstStyle/>
          <a:p>
            <a:r>
              <a:rPr lang="en-US" sz="3200" b="1" dirty="0" smtClean="0">
                <a:solidFill>
                  <a:srgbClr val="00B050"/>
                </a:solidFill>
              </a:rPr>
              <a:t>False</a:t>
            </a:r>
            <a:endParaRPr lang="en-US" sz="3200" b="1" dirty="0">
              <a:solidFill>
                <a:srgbClr val="00B050"/>
              </a:solidFill>
            </a:endParaRPr>
          </a:p>
        </p:txBody>
      </p:sp>
    </p:spTree>
    <p:extLst>
      <p:ext uri="{BB962C8B-B14F-4D97-AF65-F5344CB8AC3E}">
        <p14:creationId xmlns:p14="http://schemas.microsoft.com/office/powerpoint/2010/main" val="9040024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8287" y="265061"/>
            <a:ext cx="6474139" cy="6592939"/>
          </a:xfrm>
          <a:solidFill>
            <a:schemeClr val="tx1"/>
          </a:solidFill>
        </p:spPr>
        <p:txBody>
          <a:bodyPr/>
          <a:lstStyle/>
          <a:p>
            <a:pPr marL="0" lvl="0" indent="0" fontAlgn="base">
              <a:buClr>
                <a:srgbClr val="F5A408"/>
              </a:buClr>
              <a:buNone/>
            </a:pPr>
            <a:r>
              <a:rPr lang="en-US" sz="2400" dirty="0">
                <a:solidFill>
                  <a:srgbClr val="292C2E"/>
                </a:solidFill>
              </a:rPr>
              <a:t>“Come, then,” returned the nephew gaily. “What right have you to be dismal? What reason have you to be morose? You’re rich enough.”</a:t>
            </a:r>
          </a:p>
          <a:p>
            <a:pPr marL="0" lvl="0" indent="0" fontAlgn="base">
              <a:buClr>
                <a:srgbClr val="F5A408"/>
              </a:buClr>
              <a:buNone/>
            </a:pPr>
            <a:r>
              <a:rPr lang="en-US" sz="2400" dirty="0">
                <a:solidFill>
                  <a:srgbClr val="292C2E"/>
                </a:solidFill>
              </a:rPr>
              <a:t>Scrooge having no better answer ready on the spur of the moment, said, “Bah!” again; and followed it up with “Humbug.”</a:t>
            </a:r>
          </a:p>
          <a:p>
            <a:pPr marL="0" lvl="0" indent="0" fontAlgn="base">
              <a:buClr>
                <a:srgbClr val="F5A408"/>
              </a:buClr>
              <a:buNone/>
            </a:pPr>
            <a:r>
              <a:rPr lang="en-US" sz="2400" dirty="0">
                <a:solidFill>
                  <a:srgbClr val="292C2E"/>
                </a:solidFill>
              </a:rPr>
              <a:t>“Don’t be cross, uncle!” said the nephew.</a:t>
            </a:r>
          </a:p>
          <a:p>
            <a:pPr marL="0" indent="0">
              <a:buNone/>
            </a:pPr>
            <a:r>
              <a:rPr lang="en-US" sz="2400" dirty="0">
                <a:solidFill>
                  <a:srgbClr val="292C2E"/>
                </a:solidFill>
              </a:rPr>
              <a:t>“What else can I be,” returned the uncle, “when I live in such a world of fools as this? Merry Christmas! Out upon merry Christmas! What’s Christmas time to you but a time for paying bills without money; a time for finding yourself a year older, but not an hour richer;</a:t>
            </a:r>
          </a:p>
        </p:txBody>
      </p:sp>
    </p:spTree>
    <p:extLst>
      <p:ext uri="{BB962C8B-B14F-4D97-AF65-F5344CB8AC3E}">
        <p14:creationId xmlns:p14="http://schemas.microsoft.com/office/powerpoint/2010/main" val="3631456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5540991" y="114936"/>
            <a:ext cx="6651009" cy="6883936"/>
          </a:xfrm>
          <a:prstGeom prst="rect">
            <a:avLst/>
          </a:prstGeom>
          <a:solidFill>
            <a:schemeClr val="tx1"/>
          </a:solidFill>
        </p:spPr>
        <p:txBody>
          <a:bodyPr wrap="square">
            <a:spAutoFit/>
          </a:bodyPr>
          <a:lstStyle/>
          <a:p>
            <a:pPr marL="0" indent="0" fontAlgn="base">
              <a:buNone/>
            </a:pPr>
            <a:r>
              <a:rPr lang="en-US" sz="2400" dirty="0" smtClean="0">
                <a:solidFill>
                  <a:srgbClr val="292C2E"/>
                </a:solidFill>
                <a:latin typeface="Raleway"/>
              </a:rPr>
              <a:t>a </a:t>
            </a:r>
            <a:r>
              <a:rPr lang="en-US" sz="2400" dirty="0">
                <a:solidFill>
                  <a:srgbClr val="292C2E"/>
                </a:solidFill>
                <a:latin typeface="Raleway"/>
              </a:rPr>
              <a:t>time for balancing your books and having every item in ’</a:t>
            </a:r>
            <a:r>
              <a:rPr lang="en-US" sz="2400" dirty="0" err="1">
                <a:solidFill>
                  <a:srgbClr val="292C2E"/>
                </a:solidFill>
                <a:latin typeface="Raleway"/>
              </a:rPr>
              <a:t>em</a:t>
            </a:r>
            <a:r>
              <a:rPr lang="en-US" sz="2400" dirty="0">
                <a:solidFill>
                  <a:srgbClr val="292C2E"/>
                </a:solidFill>
                <a:latin typeface="Raleway"/>
              </a:rPr>
              <a:t> through a round dozen of months presented dead against you? If I could work my will,” said Scrooge indignantly, “every idiot who goes about with ‘Merry Christmas’ on his lips, should be boiled with his own pudding, and buried with a stake of holly through his heart. He should!”</a:t>
            </a:r>
          </a:p>
          <a:p>
            <a:pPr marL="0" indent="0" fontAlgn="base">
              <a:buNone/>
            </a:pPr>
            <a:r>
              <a:rPr lang="en-US" sz="2400" dirty="0">
                <a:solidFill>
                  <a:srgbClr val="292C2E"/>
                </a:solidFill>
                <a:latin typeface="Raleway"/>
              </a:rPr>
              <a:t>“Uncle!” pleaded the nephew.</a:t>
            </a:r>
          </a:p>
          <a:p>
            <a:pPr marL="0" indent="0" fontAlgn="base">
              <a:buNone/>
            </a:pPr>
            <a:r>
              <a:rPr lang="en-US" sz="2400" dirty="0">
                <a:solidFill>
                  <a:srgbClr val="292C2E"/>
                </a:solidFill>
                <a:latin typeface="Raleway"/>
              </a:rPr>
              <a:t>“Nephew!” returned the uncle sternly, “keep Christmas in your own way, and let me keep it in mine.”</a:t>
            </a:r>
          </a:p>
          <a:p>
            <a:pPr marL="0" indent="0" fontAlgn="base">
              <a:buNone/>
            </a:pPr>
            <a:r>
              <a:rPr lang="en-US" sz="2400" dirty="0">
                <a:solidFill>
                  <a:srgbClr val="292C2E"/>
                </a:solidFill>
                <a:latin typeface="Raleway"/>
              </a:rPr>
              <a:t>“Keep it!” repeated Scrooge’s nephew. “But you don’t keep it.”</a:t>
            </a:r>
          </a:p>
          <a:p>
            <a:pPr marL="0" indent="0" fontAlgn="base">
              <a:buNone/>
            </a:pPr>
            <a:r>
              <a:rPr lang="en-US" sz="2400" dirty="0">
                <a:solidFill>
                  <a:srgbClr val="292C2E"/>
                </a:solidFill>
                <a:latin typeface="Raleway"/>
              </a:rPr>
              <a:t>“Let me leave it alone, then,” said Scrooge. “Much good may it do you! Much good it has ever done you!”</a:t>
            </a:r>
            <a:endParaRPr lang="en-US" sz="2400" b="0" i="0" dirty="0">
              <a:solidFill>
                <a:srgbClr val="292C2E"/>
              </a:solidFill>
              <a:effectLst/>
              <a:latin typeface="Raleway"/>
            </a:endParaRPr>
          </a:p>
        </p:txBody>
      </p:sp>
    </p:spTree>
    <p:extLst>
      <p:ext uri="{BB962C8B-B14F-4D97-AF65-F5344CB8AC3E}">
        <p14:creationId xmlns:p14="http://schemas.microsoft.com/office/powerpoint/2010/main" val="3492205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04263" y="142231"/>
            <a:ext cx="6815334" cy="7159321"/>
          </a:xfrm>
          <a:solidFill>
            <a:schemeClr val="tx1"/>
          </a:solidFill>
        </p:spPr>
        <p:txBody>
          <a:bodyPr>
            <a:noAutofit/>
          </a:bodyPr>
          <a:lstStyle/>
          <a:p>
            <a:pPr marL="0" indent="0">
              <a:buNone/>
            </a:pPr>
            <a:r>
              <a:rPr lang="en-US" sz="2400" dirty="0">
                <a:solidFill>
                  <a:srgbClr val="292C2E"/>
                </a:solidFill>
              </a:rPr>
              <a:t>“There are many things from which I might have derived good, by which I have not profited, I dare say,” returned the nephew. “Christmas among the rest. But I am sure I have always thought of Christmas time, when it has come </a:t>
            </a:r>
            <a:r>
              <a:rPr lang="en-US" sz="2400" dirty="0" smtClean="0">
                <a:solidFill>
                  <a:srgbClr val="292C2E"/>
                </a:solidFill>
              </a:rPr>
              <a:t> ------ —</a:t>
            </a:r>
            <a:r>
              <a:rPr lang="en-US" sz="2400" dirty="0">
                <a:solidFill>
                  <a:srgbClr val="FF0000"/>
                </a:solidFill>
              </a:rPr>
              <a:t>as a good time; a kind, forgiving, charitable, pleasant time; the only time I know of, in the long calendar of the year, when men and women seem by one consent to open their shut-up hearts freely, and to think of people below them as if they really were fellow-passengers to the grave, and not another race of creatures bound on other journeys</a:t>
            </a:r>
            <a:r>
              <a:rPr lang="en-US" sz="2400" dirty="0">
                <a:solidFill>
                  <a:srgbClr val="292C2E"/>
                </a:solidFill>
              </a:rPr>
              <a:t>. And therefore, uncle, though it has never put a scrap of gold or silver in my pocket, I believe that it </a:t>
            </a:r>
            <a:r>
              <a:rPr lang="en-US" sz="2400" i="1" dirty="0">
                <a:solidFill>
                  <a:srgbClr val="292C2E"/>
                </a:solidFill>
              </a:rPr>
              <a:t>has</a:t>
            </a:r>
            <a:r>
              <a:rPr lang="en-US" sz="2400" dirty="0">
                <a:solidFill>
                  <a:srgbClr val="292C2E"/>
                </a:solidFill>
              </a:rPr>
              <a:t> done me good, and </a:t>
            </a:r>
            <a:r>
              <a:rPr lang="en-US" sz="2400" i="1" dirty="0">
                <a:solidFill>
                  <a:srgbClr val="292C2E"/>
                </a:solidFill>
              </a:rPr>
              <a:t>will</a:t>
            </a:r>
            <a:r>
              <a:rPr lang="en-US" sz="2400" dirty="0">
                <a:solidFill>
                  <a:srgbClr val="292C2E"/>
                </a:solidFill>
              </a:rPr>
              <a:t> do me good; and I say, God bless it!”</a:t>
            </a:r>
            <a:endParaRPr lang="en-US" sz="2400" dirty="0"/>
          </a:p>
        </p:txBody>
      </p:sp>
      <p:sp>
        <p:nvSpPr>
          <p:cNvPr id="4" name="TextBox 3"/>
          <p:cNvSpPr txBox="1"/>
          <p:nvPr/>
        </p:nvSpPr>
        <p:spPr>
          <a:xfrm>
            <a:off x="150125" y="305571"/>
            <a:ext cx="4599296" cy="5632311"/>
          </a:xfrm>
          <a:prstGeom prst="rect">
            <a:avLst/>
          </a:prstGeom>
          <a:solidFill>
            <a:schemeClr val="tx1"/>
          </a:solidFill>
        </p:spPr>
        <p:txBody>
          <a:bodyPr wrap="square" rtlCol="0">
            <a:spAutoFit/>
          </a:bodyPr>
          <a:lstStyle/>
          <a:p>
            <a:r>
              <a:rPr lang="en-US" sz="2400" dirty="0" smtClean="0">
                <a:solidFill>
                  <a:schemeClr val="bg1"/>
                </a:solidFill>
              </a:rPr>
              <a:t>Theme of:</a:t>
            </a:r>
          </a:p>
          <a:p>
            <a:endParaRPr lang="en-US" sz="2400" dirty="0" smtClean="0"/>
          </a:p>
          <a:p>
            <a:pPr>
              <a:buFont typeface="Arial" panose="020B0604020202020204" pitchFamily="34" charset="0"/>
              <a:buChar char="•"/>
            </a:pPr>
            <a:r>
              <a:rPr lang="en-US" sz="2400" dirty="0" smtClean="0">
                <a:solidFill>
                  <a:srgbClr val="111111"/>
                </a:solidFill>
                <a:latin typeface="-apple-system"/>
              </a:rPr>
              <a:t>Theme of greed/ love of money.</a:t>
            </a:r>
            <a:endParaRPr lang="en-US" sz="2400" dirty="0">
              <a:solidFill>
                <a:srgbClr val="111111"/>
              </a:solidFill>
              <a:latin typeface="-apple-system"/>
            </a:endParaRPr>
          </a:p>
          <a:p>
            <a:pPr>
              <a:buFont typeface="Arial" panose="020B0604020202020204" pitchFamily="34" charset="0"/>
              <a:buChar char="•"/>
            </a:pPr>
            <a:r>
              <a:rPr lang="en-US" sz="2400" b="1" dirty="0" smtClean="0">
                <a:solidFill>
                  <a:srgbClr val="00B050"/>
                </a:solidFill>
                <a:latin typeface="-apple-system"/>
              </a:rPr>
              <a:t>Redemption (forgiveness)</a:t>
            </a:r>
            <a:r>
              <a:rPr lang="en-US" sz="2400" dirty="0" smtClean="0">
                <a:solidFill>
                  <a:srgbClr val="111111"/>
                </a:solidFill>
                <a:latin typeface="-apple-system"/>
              </a:rPr>
              <a:t>, </a:t>
            </a:r>
            <a:r>
              <a:rPr lang="en-US" sz="2400" dirty="0">
                <a:solidFill>
                  <a:srgbClr val="111111"/>
                </a:solidFill>
                <a:latin typeface="-apple-system"/>
              </a:rPr>
              <a:t>as a possibility for anyone who is willing to change their ways.</a:t>
            </a:r>
          </a:p>
          <a:p>
            <a:pPr>
              <a:buFont typeface="Arial" panose="020B0604020202020204" pitchFamily="34" charset="0"/>
              <a:buChar char="•"/>
            </a:pPr>
            <a:r>
              <a:rPr lang="en-US" sz="2400" dirty="0">
                <a:solidFill>
                  <a:srgbClr val="111111"/>
                </a:solidFill>
                <a:latin typeface="-apple-system"/>
              </a:rPr>
              <a:t>Social </a:t>
            </a:r>
            <a:r>
              <a:rPr lang="en-US" sz="2400" dirty="0" smtClean="0">
                <a:solidFill>
                  <a:srgbClr val="111111"/>
                </a:solidFill>
                <a:latin typeface="-apple-system"/>
              </a:rPr>
              <a:t>injustice /Theme of poverty</a:t>
            </a:r>
            <a:endParaRPr lang="en-US" sz="2400" dirty="0">
              <a:solidFill>
                <a:srgbClr val="111111"/>
              </a:solidFill>
              <a:latin typeface="-apple-system"/>
            </a:endParaRPr>
          </a:p>
          <a:p>
            <a:pPr>
              <a:buFont typeface="Arial" panose="020B0604020202020204" pitchFamily="34" charset="0"/>
              <a:buChar char="•"/>
            </a:pPr>
            <a:r>
              <a:rPr lang="en-US" sz="2400" dirty="0">
                <a:solidFill>
                  <a:srgbClr val="111111"/>
                </a:solidFill>
                <a:latin typeface="-apple-system"/>
              </a:rPr>
              <a:t>Family and relationships, as a source of love and support.</a:t>
            </a:r>
          </a:p>
          <a:p>
            <a:pPr>
              <a:buFont typeface="Arial" panose="020B0604020202020204" pitchFamily="34" charset="0"/>
              <a:buChar char="•"/>
            </a:pPr>
            <a:r>
              <a:rPr lang="en-US" sz="2400" dirty="0">
                <a:solidFill>
                  <a:srgbClr val="111111"/>
                </a:solidFill>
                <a:latin typeface="-apple-system"/>
              </a:rPr>
              <a:t>The influence of the past, as a factor that shapes the present and the future</a:t>
            </a:r>
            <a:r>
              <a:rPr lang="en-US" sz="2400" dirty="0" smtClean="0">
                <a:solidFill>
                  <a:srgbClr val="111111"/>
                </a:solidFill>
                <a:latin typeface="-apple-system"/>
              </a:rPr>
              <a:t>.</a:t>
            </a:r>
          </a:p>
          <a:p>
            <a:endParaRPr lang="en-US" sz="2400" dirty="0">
              <a:solidFill>
                <a:srgbClr val="111111"/>
              </a:solidFill>
              <a:latin typeface="-apple-system"/>
            </a:endParaRPr>
          </a:p>
          <a:p>
            <a:endParaRPr lang="en-US" sz="2400" dirty="0"/>
          </a:p>
        </p:txBody>
      </p:sp>
    </p:spTree>
    <p:extLst>
      <p:ext uri="{BB962C8B-B14F-4D97-AF65-F5344CB8AC3E}">
        <p14:creationId xmlns:p14="http://schemas.microsoft.com/office/powerpoint/2010/main" val="22726821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8596" y="947450"/>
            <a:ext cx="8946541" cy="4195481"/>
          </a:xfrm>
        </p:spPr>
        <p:txBody>
          <a:bodyPr/>
          <a:lstStyle/>
          <a:p>
            <a:pPr marL="0" indent="0">
              <a:buNone/>
            </a:pPr>
            <a:r>
              <a:rPr lang="en-US" dirty="0"/>
              <a:t>Homework</a:t>
            </a:r>
          </a:p>
          <a:p>
            <a:pPr marL="0" indent="0">
              <a:buNone/>
            </a:pPr>
            <a:r>
              <a:rPr lang="en-US" dirty="0"/>
              <a:t>Search for the following. Write your answer in a paragraph of not less than 100 words.</a:t>
            </a:r>
          </a:p>
          <a:p>
            <a:pPr marL="0" indent="0">
              <a:buNone/>
            </a:pPr>
            <a:endParaRPr lang="en-US" dirty="0"/>
          </a:p>
          <a:p>
            <a:pPr marL="0" indent="0">
              <a:buNone/>
            </a:pPr>
            <a:r>
              <a:rPr lang="en-US" dirty="0"/>
              <a:t>1. Elements of the Victorian era / society features</a:t>
            </a:r>
          </a:p>
          <a:p>
            <a:pPr marL="0" indent="0">
              <a:buNone/>
            </a:pPr>
            <a:r>
              <a:rPr lang="en-US"/>
              <a:t>2. Features </a:t>
            </a:r>
            <a:r>
              <a:rPr lang="en-US" dirty="0"/>
              <a:t>of gothic stories</a:t>
            </a:r>
          </a:p>
          <a:p>
            <a:pPr marL="0" indent="0">
              <a:buNone/>
            </a:pPr>
            <a:endParaRPr lang="en-US" dirty="0"/>
          </a:p>
        </p:txBody>
      </p:sp>
    </p:spTree>
    <p:extLst>
      <p:ext uri="{BB962C8B-B14F-4D97-AF65-F5344CB8AC3E}">
        <p14:creationId xmlns:p14="http://schemas.microsoft.com/office/powerpoint/2010/main" val="2820415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22877" y="354841"/>
            <a:ext cx="6373504" cy="5991368"/>
          </a:xfrm>
          <a:solidFill>
            <a:schemeClr val="tx1"/>
          </a:solidFill>
        </p:spPr>
        <p:txBody>
          <a:bodyPr>
            <a:noAutofit/>
          </a:bodyPr>
          <a:lstStyle/>
          <a:p>
            <a:pPr marL="0" indent="0" fontAlgn="base">
              <a:buNone/>
            </a:pPr>
            <a:r>
              <a:rPr lang="en-US" sz="3200" dirty="0">
                <a:solidFill>
                  <a:srgbClr val="FF0000"/>
                </a:solidFill>
              </a:rPr>
              <a:t>Marley was dead</a:t>
            </a:r>
            <a:r>
              <a:rPr lang="en-US" sz="3200" dirty="0">
                <a:solidFill>
                  <a:schemeClr val="bg1"/>
                </a:solidFill>
              </a:rPr>
              <a:t>: to begin with. There is no doubt whatever about that. The register of his burial </a:t>
            </a:r>
            <a:r>
              <a:rPr lang="en-US" sz="3200" dirty="0">
                <a:solidFill>
                  <a:srgbClr val="FF0000"/>
                </a:solidFill>
              </a:rPr>
              <a:t>was signed </a:t>
            </a:r>
            <a:r>
              <a:rPr lang="en-US" sz="3200" dirty="0">
                <a:solidFill>
                  <a:schemeClr val="bg1"/>
                </a:solidFill>
              </a:rPr>
              <a:t>by the clergyman, the clerk, the undertaker, and the </a:t>
            </a:r>
            <a:r>
              <a:rPr lang="en-US" sz="3200" b="1" dirty="0">
                <a:solidFill>
                  <a:srgbClr val="00B050"/>
                </a:solidFill>
              </a:rPr>
              <a:t>chief</a:t>
            </a:r>
            <a:r>
              <a:rPr lang="en-US" sz="3200" dirty="0">
                <a:solidFill>
                  <a:schemeClr val="bg1"/>
                </a:solidFill>
              </a:rPr>
              <a:t> mourner. Scrooge signed it: and </a:t>
            </a:r>
            <a:r>
              <a:rPr lang="en-US" sz="3200" b="1" dirty="0">
                <a:solidFill>
                  <a:srgbClr val="00B050"/>
                </a:solidFill>
              </a:rPr>
              <a:t>Scrooge</a:t>
            </a:r>
            <a:r>
              <a:rPr lang="en-US" sz="3200" dirty="0">
                <a:solidFill>
                  <a:schemeClr val="bg1"/>
                </a:solidFill>
              </a:rPr>
              <a:t>’s name was good upon ’Change, for anything he chose to put his hand to. Old Marley was as dead as a door-nail.</a:t>
            </a:r>
          </a:p>
        </p:txBody>
      </p:sp>
      <p:sp>
        <p:nvSpPr>
          <p:cNvPr id="4" name="TextBox 3"/>
          <p:cNvSpPr txBox="1"/>
          <p:nvPr/>
        </p:nvSpPr>
        <p:spPr>
          <a:xfrm>
            <a:off x="573206" y="354841"/>
            <a:ext cx="3767378" cy="584775"/>
          </a:xfrm>
          <a:prstGeom prst="rect">
            <a:avLst/>
          </a:prstGeom>
          <a:solidFill>
            <a:schemeClr val="tx1"/>
          </a:solidFill>
        </p:spPr>
        <p:txBody>
          <a:bodyPr wrap="none" rtlCol="0">
            <a:spAutoFit/>
          </a:bodyPr>
          <a:lstStyle/>
          <a:p>
            <a:r>
              <a:rPr lang="en-US" sz="3200" dirty="0">
                <a:solidFill>
                  <a:schemeClr val="bg1"/>
                </a:solidFill>
              </a:rPr>
              <a:t>Attention grabber</a:t>
            </a:r>
          </a:p>
        </p:txBody>
      </p:sp>
      <p:cxnSp>
        <p:nvCxnSpPr>
          <p:cNvPr id="6" name="Straight Arrow Connector 5"/>
          <p:cNvCxnSpPr/>
          <p:nvPr/>
        </p:nvCxnSpPr>
        <p:spPr>
          <a:xfrm flipH="1">
            <a:off x="4340584" y="791570"/>
            <a:ext cx="4776120" cy="272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468992" y="1721697"/>
            <a:ext cx="4225837" cy="584775"/>
          </a:xfrm>
          <a:prstGeom prst="rect">
            <a:avLst/>
          </a:prstGeom>
          <a:solidFill>
            <a:schemeClr val="tx1"/>
          </a:solidFill>
        </p:spPr>
        <p:txBody>
          <a:bodyPr wrap="none" rtlCol="0">
            <a:spAutoFit/>
          </a:bodyPr>
          <a:lstStyle/>
          <a:p>
            <a:r>
              <a:rPr lang="en-US" sz="3200" dirty="0">
                <a:solidFill>
                  <a:schemeClr val="bg1"/>
                </a:solidFill>
              </a:rPr>
              <a:t>Passive voice/ Why?</a:t>
            </a:r>
          </a:p>
        </p:txBody>
      </p:sp>
      <p:cxnSp>
        <p:nvCxnSpPr>
          <p:cNvPr id="9" name="Straight Arrow Connector 8"/>
          <p:cNvCxnSpPr/>
          <p:nvPr/>
        </p:nvCxnSpPr>
        <p:spPr>
          <a:xfrm flipH="1" flipV="1">
            <a:off x="3766782" y="2238233"/>
            <a:ext cx="6591869" cy="682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21664" y="5657475"/>
            <a:ext cx="5601213" cy="1077218"/>
          </a:xfrm>
          <a:prstGeom prst="rect">
            <a:avLst/>
          </a:prstGeom>
          <a:solidFill>
            <a:schemeClr val="bg2">
              <a:lumMod val="20000"/>
              <a:lumOff val="80000"/>
            </a:schemeClr>
          </a:solidFill>
          <a:ln>
            <a:solidFill>
              <a:schemeClr val="accent2">
                <a:lumMod val="40000"/>
                <a:lumOff val="60000"/>
              </a:schemeClr>
            </a:solidFill>
          </a:ln>
        </p:spPr>
        <p:txBody>
          <a:bodyPr wrap="none" rtlCol="0">
            <a:spAutoFit/>
          </a:bodyPr>
          <a:lstStyle/>
          <a:p>
            <a:r>
              <a:rPr lang="en-US" sz="3200" dirty="0">
                <a:solidFill>
                  <a:schemeClr val="bg1"/>
                </a:solidFill>
              </a:rPr>
              <a:t>Idiom</a:t>
            </a:r>
          </a:p>
          <a:p>
            <a:r>
              <a:rPr lang="en-US" sz="3200" dirty="0">
                <a:solidFill>
                  <a:schemeClr val="bg1"/>
                </a:solidFill>
              </a:rPr>
              <a:t>The situation won’t change</a:t>
            </a:r>
          </a:p>
        </p:txBody>
      </p:sp>
      <p:cxnSp>
        <p:nvCxnSpPr>
          <p:cNvPr id="12" name="Straight Arrow Connector 11"/>
          <p:cNvCxnSpPr/>
          <p:nvPr/>
        </p:nvCxnSpPr>
        <p:spPr>
          <a:xfrm flipH="1">
            <a:off x="3193576" y="6196084"/>
            <a:ext cx="649633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846161" y="2549944"/>
            <a:ext cx="4694829" cy="1077218"/>
          </a:xfrm>
          <a:prstGeom prst="rect">
            <a:avLst/>
          </a:prstGeom>
          <a:solidFill>
            <a:schemeClr val="tx1"/>
          </a:solidFill>
        </p:spPr>
        <p:txBody>
          <a:bodyPr wrap="square" rtlCol="0">
            <a:spAutoFit/>
          </a:bodyPr>
          <a:lstStyle/>
          <a:p>
            <a:r>
              <a:rPr lang="en-US" sz="3200" dirty="0">
                <a:solidFill>
                  <a:srgbClr val="00B050"/>
                </a:solidFill>
              </a:rPr>
              <a:t>Marley wasn’t married, </a:t>
            </a:r>
            <a:br>
              <a:rPr lang="en-US" sz="3200" dirty="0">
                <a:solidFill>
                  <a:srgbClr val="00B050"/>
                </a:solidFill>
              </a:rPr>
            </a:br>
            <a:r>
              <a:rPr lang="en-US" sz="3200" dirty="0">
                <a:solidFill>
                  <a:srgbClr val="00B050"/>
                </a:solidFill>
              </a:rPr>
              <a:t>with no family</a:t>
            </a:r>
          </a:p>
        </p:txBody>
      </p:sp>
      <p:cxnSp>
        <p:nvCxnSpPr>
          <p:cNvPr id="5" name="Straight Arrow Connector 4"/>
          <p:cNvCxnSpPr/>
          <p:nvPr/>
        </p:nvCxnSpPr>
        <p:spPr>
          <a:xfrm flipH="1">
            <a:off x="4926842" y="4176215"/>
            <a:ext cx="2129051" cy="2456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682389" y="3962457"/>
            <a:ext cx="4694829" cy="1077218"/>
          </a:xfrm>
          <a:prstGeom prst="rect">
            <a:avLst/>
          </a:prstGeom>
          <a:solidFill>
            <a:schemeClr val="tx1"/>
          </a:solidFill>
        </p:spPr>
        <p:txBody>
          <a:bodyPr wrap="square" rtlCol="0">
            <a:spAutoFit/>
          </a:bodyPr>
          <a:lstStyle/>
          <a:p>
            <a:r>
              <a:rPr lang="en-US" sz="3200" dirty="0" smtClean="0">
                <a:solidFill>
                  <a:srgbClr val="00B050"/>
                </a:solidFill>
              </a:rPr>
              <a:t>A selfish, unfriendly miser</a:t>
            </a:r>
            <a:endParaRPr lang="en-US" sz="3200" dirty="0">
              <a:solidFill>
                <a:srgbClr val="00B050"/>
              </a:solidFill>
            </a:endParaRPr>
          </a:p>
        </p:txBody>
      </p:sp>
    </p:spTree>
    <p:extLst>
      <p:ext uri="{BB962C8B-B14F-4D97-AF65-F5344CB8AC3E}">
        <p14:creationId xmlns:p14="http://schemas.microsoft.com/office/powerpoint/2010/main" val="1443566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3128" y="333300"/>
            <a:ext cx="5909481" cy="6422342"/>
          </a:xfrm>
          <a:solidFill>
            <a:schemeClr val="bg2">
              <a:lumMod val="20000"/>
              <a:lumOff val="80000"/>
            </a:schemeClr>
          </a:solidFill>
        </p:spPr>
        <p:txBody>
          <a:bodyPr>
            <a:noAutofit/>
          </a:bodyPr>
          <a:lstStyle/>
          <a:p>
            <a:pPr marL="0" indent="0">
              <a:buNone/>
            </a:pPr>
            <a:r>
              <a:rPr lang="en-US" sz="2800" dirty="0">
                <a:solidFill>
                  <a:schemeClr val="bg1"/>
                </a:solidFill>
              </a:rPr>
              <a:t>Mind!</a:t>
            </a:r>
            <a:r>
              <a:rPr lang="en-US" sz="2800" dirty="0">
                <a:solidFill>
                  <a:srgbClr val="FF0000"/>
                </a:solidFill>
              </a:rPr>
              <a:t> I </a:t>
            </a:r>
            <a:r>
              <a:rPr lang="en-US" sz="2800" dirty="0">
                <a:solidFill>
                  <a:schemeClr val="bg1"/>
                </a:solidFill>
              </a:rPr>
              <a:t>don’t mean to say that I know, of my own knowledge, what there is particularly dead about a door-nail. I might have been inclined, myself, to regard a coffin-nail as the deadest piece of ironmongery in the trade. But the wisdom of our ancestors is in the simile; and my unhallowed hands shall not disturb it, or the Country’s done for. </a:t>
            </a:r>
            <a:r>
              <a:rPr lang="en-US" sz="2800" dirty="0">
                <a:solidFill>
                  <a:srgbClr val="FF0000"/>
                </a:solidFill>
              </a:rPr>
              <a:t>You will therefore permit me to repeat</a:t>
            </a:r>
            <a:r>
              <a:rPr lang="en-US" sz="2800" dirty="0">
                <a:solidFill>
                  <a:schemeClr val="bg1"/>
                </a:solidFill>
              </a:rPr>
              <a:t>, emphatically, that Marley was as dead as a door-nail.</a:t>
            </a:r>
          </a:p>
          <a:p>
            <a:endParaRPr lang="en-US" sz="2800" dirty="0">
              <a:solidFill>
                <a:schemeClr val="bg1"/>
              </a:solidFill>
            </a:endParaRPr>
          </a:p>
        </p:txBody>
      </p:sp>
      <p:sp>
        <p:nvSpPr>
          <p:cNvPr id="4" name="TextBox 3"/>
          <p:cNvSpPr txBox="1"/>
          <p:nvPr/>
        </p:nvSpPr>
        <p:spPr>
          <a:xfrm>
            <a:off x="245660" y="333300"/>
            <a:ext cx="5328703" cy="2554545"/>
          </a:xfrm>
          <a:prstGeom prst="rect">
            <a:avLst/>
          </a:prstGeom>
          <a:solidFill>
            <a:schemeClr val="tx1"/>
          </a:solidFill>
        </p:spPr>
        <p:txBody>
          <a:bodyPr wrap="none" rtlCol="0">
            <a:spAutoFit/>
          </a:bodyPr>
          <a:lstStyle/>
          <a:p>
            <a:r>
              <a:rPr lang="en-US" sz="3200" dirty="0">
                <a:solidFill>
                  <a:schemeClr val="bg1"/>
                </a:solidFill>
              </a:rPr>
              <a:t>The omniscient author </a:t>
            </a:r>
            <a:br>
              <a:rPr lang="en-US" sz="3200" dirty="0">
                <a:solidFill>
                  <a:schemeClr val="bg1"/>
                </a:solidFill>
              </a:rPr>
            </a:br>
            <a:r>
              <a:rPr lang="en-US" sz="3200" dirty="0">
                <a:solidFill>
                  <a:schemeClr val="bg1"/>
                </a:solidFill>
              </a:rPr>
              <a:t>viewpoint</a:t>
            </a:r>
          </a:p>
          <a:p>
            <a:r>
              <a:rPr lang="en-US" sz="3200" dirty="0">
                <a:solidFill>
                  <a:schemeClr val="bg1"/>
                </a:solidFill>
              </a:rPr>
              <a:t>{the author is all knowing </a:t>
            </a:r>
            <a:br>
              <a:rPr lang="en-US" sz="3200" dirty="0">
                <a:solidFill>
                  <a:schemeClr val="bg1"/>
                </a:solidFill>
              </a:rPr>
            </a:br>
            <a:r>
              <a:rPr lang="en-US" sz="3200" dirty="0">
                <a:solidFill>
                  <a:schemeClr val="bg1"/>
                </a:solidFill>
              </a:rPr>
              <a:t>and gives his explanation </a:t>
            </a:r>
            <a:br>
              <a:rPr lang="en-US" sz="3200" dirty="0">
                <a:solidFill>
                  <a:schemeClr val="bg1"/>
                </a:solidFill>
              </a:rPr>
            </a:br>
            <a:r>
              <a:rPr lang="en-US" sz="3200" dirty="0">
                <a:solidFill>
                  <a:schemeClr val="bg1"/>
                </a:solidFill>
              </a:rPr>
              <a:t>from time to time}</a:t>
            </a:r>
          </a:p>
        </p:txBody>
      </p:sp>
      <p:sp>
        <p:nvSpPr>
          <p:cNvPr id="5" name="Oval 4"/>
          <p:cNvSpPr/>
          <p:nvPr/>
        </p:nvSpPr>
        <p:spPr>
          <a:xfrm>
            <a:off x="7001301" y="333300"/>
            <a:ext cx="259308" cy="47191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p:cNvCxnSpPr/>
          <p:nvPr/>
        </p:nvCxnSpPr>
        <p:spPr>
          <a:xfrm flipH="1">
            <a:off x="4449170" y="871909"/>
            <a:ext cx="282508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245660" y="4926841"/>
            <a:ext cx="5012911" cy="1077218"/>
          </a:xfrm>
          <a:prstGeom prst="rect">
            <a:avLst/>
          </a:prstGeom>
          <a:solidFill>
            <a:schemeClr val="tx1"/>
          </a:solidFill>
        </p:spPr>
        <p:txBody>
          <a:bodyPr wrap="none" rtlCol="0">
            <a:spAutoFit/>
          </a:bodyPr>
          <a:lstStyle/>
          <a:p>
            <a:r>
              <a:rPr lang="en-US" sz="3200" dirty="0">
                <a:solidFill>
                  <a:schemeClr val="bg1"/>
                </a:solidFill>
              </a:rPr>
              <a:t>Dickens is famous for his </a:t>
            </a:r>
            <a:br>
              <a:rPr lang="en-US" sz="3200" dirty="0">
                <a:solidFill>
                  <a:schemeClr val="bg1"/>
                </a:solidFill>
              </a:rPr>
            </a:br>
            <a:r>
              <a:rPr lang="en-US" sz="3200" dirty="0">
                <a:solidFill>
                  <a:schemeClr val="bg1"/>
                </a:solidFill>
              </a:rPr>
              <a:t>humorous style</a:t>
            </a:r>
          </a:p>
        </p:txBody>
      </p:sp>
    </p:spTree>
    <p:extLst>
      <p:ext uri="{BB962C8B-B14F-4D97-AF65-F5344CB8AC3E}">
        <p14:creationId xmlns:p14="http://schemas.microsoft.com/office/powerpoint/2010/main" val="3095759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46460" y="278710"/>
            <a:ext cx="5109364" cy="6340454"/>
          </a:xfrm>
          <a:solidFill>
            <a:schemeClr val="tx1"/>
          </a:solidFill>
        </p:spPr>
        <p:txBody>
          <a:bodyPr>
            <a:normAutofit fontScale="92500" lnSpcReduction="10000"/>
          </a:bodyPr>
          <a:lstStyle/>
          <a:p>
            <a:pPr marL="0" indent="0">
              <a:buNone/>
            </a:pPr>
            <a:r>
              <a:rPr lang="en-US" sz="2800" dirty="0">
                <a:solidFill>
                  <a:schemeClr val="bg1"/>
                </a:solidFill>
              </a:rPr>
              <a:t>Scrooge knew he was dead? Of course he did. How could it be otherwise? Scrooge and he were partners for I don’t know how many years. Scrooge was his sole executor, his sole administrator, his </a:t>
            </a:r>
            <a:r>
              <a:rPr lang="en-US" sz="2800" dirty="0">
                <a:solidFill>
                  <a:srgbClr val="00B050"/>
                </a:solidFill>
              </a:rPr>
              <a:t>sole</a:t>
            </a:r>
            <a:r>
              <a:rPr lang="en-US" sz="2800" dirty="0">
                <a:solidFill>
                  <a:schemeClr val="bg1"/>
                </a:solidFill>
              </a:rPr>
              <a:t> assign, his </a:t>
            </a:r>
            <a:r>
              <a:rPr lang="en-US" sz="2800" dirty="0">
                <a:solidFill>
                  <a:srgbClr val="00B050"/>
                </a:solidFill>
              </a:rPr>
              <a:t>sole</a:t>
            </a:r>
            <a:r>
              <a:rPr lang="en-US" sz="2800" dirty="0">
                <a:solidFill>
                  <a:schemeClr val="bg1"/>
                </a:solidFill>
              </a:rPr>
              <a:t> </a:t>
            </a:r>
            <a:r>
              <a:rPr lang="en-US" sz="2800" dirty="0">
                <a:solidFill>
                  <a:srgbClr val="00B050"/>
                </a:solidFill>
              </a:rPr>
              <a:t>residuary legatee</a:t>
            </a:r>
            <a:r>
              <a:rPr lang="en-US" sz="2800" dirty="0">
                <a:solidFill>
                  <a:schemeClr val="bg1"/>
                </a:solidFill>
              </a:rPr>
              <a:t>, his </a:t>
            </a:r>
            <a:r>
              <a:rPr lang="en-US" sz="2800" dirty="0">
                <a:solidFill>
                  <a:srgbClr val="00B050"/>
                </a:solidFill>
              </a:rPr>
              <a:t>sole</a:t>
            </a:r>
            <a:r>
              <a:rPr lang="en-US" sz="2800" dirty="0">
                <a:solidFill>
                  <a:schemeClr val="bg1"/>
                </a:solidFill>
              </a:rPr>
              <a:t> friend, and sole mourner. And even Scrooge was not so dreadfully cut up by the sad event, but that he was an excellent man of business on the very day of the funeral, and </a:t>
            </a:r>
            <a:r>
              <a:rPr lang="en-US" sz="2800" dirty="0" err="1">
                <a:solidFill>
                  <a:schemeClr val="bg1"/>
                </a:solidFill>
              </a:rPr>
              <a:t>solemnised</a:t>
            </a:r>
            <a:r>
              <a:rPr lang="en-US" sz="2800" dirty="0">
                <a:solidFill>
                  <a:schemeClr val="bg1"/>
                </a:solidFill>
              </a:rPr>
              <a:t> it with </a:t>
            </a:r>
            <a:r>
              <a:rPr lang="en-US" sz="2800" dirty="0">
                <a:solidFill>
                  <a:srgbClr val="00B050"/>
                </a:solidFill>
              </a:rPr>
              <a:t>an undoubted bargain</a:t>
            </a:r>
            <a:r>
              <a:rPr lang="en-US" sz="2800" dirty="0">
                <a:solidFill>
                  <a:schemeClr val="bg1"/>
                </a:solidFill>
              </a:rPr>
              <a:t>.</a:t>
            </a:r>
          </a:p>
          <a:p>
            <a:endParaRPr lang="en-US" dirty="0"/>
          </a:p>
        </p:txBody>
      </p:sp>
      <p:sp>
        <p:nvSpPr>
          <p:cNvPr id="5" name="TextBox 4"/>
          <p:cNvSpPr txBox="1"/>
          <p:nvPr/>
        </p:nvSpPr>
        <p:spPr>
          <a:xfrm>
            <a:off x="136478" y="2251879"/>
            <a:ext cx="6290505" cy="1569660"/>
          </a:xfrm>
          <a:prstGeom prst="rect">
            <a:avLst/>
          </a:prstGeom>
          <a:solidFill>
            <a:schemeClr val="tx1"/>
          </a:solidFill>
        </p:spPr>
        <p:txBody>
          <a:bodyPr wrap="none" rtlCol="0">
            <a:spAutoFit/>
          </a:bodyPr>
          <a:lstStyle/>
          <a:p>
            <a:r>
              <a:rPr lang="en-US" sz="3200" dirty="0">
                <a:solidFill>
                  <a:srgbClr val="00B050"/>
                </a:solidFill>
              </a:rPr>
              <a:t>The person who is named in </a:t>
            </a:r>
            <a:br>
              <a:rPr lang="en-US" sz="3200" dirty="0">
                <a:solidFill>
                  <a:srgbClr val="00B050"/>
                </a:solidFill>
              </a:rPr>
            </a:br>
            <a:r>
              <a:rPr lang="en-US" sz="3200" dirty="0">
                <a:solidFill>
                  <a:srgbClr val="00B050"/>
                </a:solidFill>
              </a:rPr>
              <a:t>a will to receive the remaining </a:t>
            </a:r>
            <a:br>
              <a:rPr lang="en-US" sz="3200" dirty="0">
                <a:solidFill>
                  <a:srgbClr val="00B050"/>
                </a:solidFill>
              </a:rPr>
            </a:br>
            <a:r>
              <a:rPr lang="en-US" sz="3200" dirty="0">
                <a:solidFill>
                  <a:srgbClr val="00B050"/>
                </a:solidFill>
              </a:rPr>
              <a:t>property or assets.</a:t>
            </a:r>
          </a:p>
        </p:txBody>
      </p:sp>
      <p:sp>
        <p:nvSpPr>
          <p:cNvPr id="6" name="TextBox 5"/>
          <p:cNvSpPr txBox="1"/>
          <p:nvPr/>
        </p:nvSpPr>
        <p:spPr>
          <a:xfrm>
            <a:off x="346471" y="736978"/>
            <a:ext cx="6338595" cy="1077218"/>
          </a:xfrm>
          <a:prstGeom prst="rect">
            <a:avLst/>
          </a:prstGeom>
          <a:solidFill>
            <a:schemeClr val="tx1"/>
          </a:solidFill>
        </p:spPr>
        <p:txBody>
          <a:bodyPr wrap="none" rtlCol="0">
            <a:spAutoFit/>
          </a:bodyPr>
          <a:lstStyle/>
          <a:p>
            <a:r>
              <a:rPr lang="en-US" sz="3200" dirty="0">
                <a:solidFill>
                  <a:schemeClr val="bg1"/>
                </a:solidFill>
              </a:rPr>
              <a:t>Repetition to emphasize the </a:t>
            </a:r>
            <a:br>
              <a:rPr lang="en-US" sz="3200" dirty="0">
                <a:solidFill>
                  <a:schemeClr val="bg1"/>
                </a:solidFill>
              </a:rPr>
            </a:br>
            <a:r>
              <a:rPr lang="en-US" sz="3200" dirty="0">
                <a:solidFill>
                  <a:schemeClr val="bg1"/>
                </a:solidFill>
              </a:rPr>
              <a:t>idea  of being antisocial/lonely</a:t>
            </a:r>
          </a:p>
        </p:txBody>
      </p:sp>
      <p:cxnSp>
        <p:nvCxnSpPr>
          <p:cNvPr id="8" name="Straight Arrow Connector 7"/>
          <p:cNvCxnSpPr/>
          <p:nvPr/>
        </p:nvCxnSpPr>
        <p:spPr>
          <a:xfrm flipH="1" flipV="1">
            <a:off x="5950424" y="1665027"/>
            <a:ext cx="2552131" cy="13716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1223742" y="4276732"/>
            <a:ext cx="3844322" cy="584775"/>
          </a:xfrm>
          <a:prstGeom prst="rect">
            <a:avLst/>
          </a:prstGeom>
          <a:solidFill>
            <a:schemeClr val="tx1"/>
          </a:solidFill>
        </p:spPr>
        <p:txBody>
          <a:bodyPr wrap="none" rtlCol="0">
            <a:spAutoFit/>
          </a:bodyPr>
          <a:lstStyle/>
          <a:p>
            <a:r>
              <a:rPr lang="en-US" sz="3200" dirty="0">
                <a:solidFill>
                  <a:schemeClr val="bg1"/>
                </a:solidFill>
              </a:rPr>
              <a:t>No feelings for him</a:t>
            </a:r>
          </a:p>
        </p:txBody>
      </p:sp>
      <p:sp>
        <p:nvSpPr>
          <p:cNvPr id="10" name="TextBox 9"/>
          <p:cNvSpPr txBox="1"/>
          <p:nvPr/>
        </p:nvSpPr>
        <p:spPr>
          <a:xfrm>
            <a:off x="436239" y="5258882"/>
            <a:ext cx="5780750" cy="1569660"/>
          </a:xfrm>
          <a:prstGeom prst="rect">
            <a:avLst/>
          </a:prstGeom>
          <a:solidFill>
            <a:schemeClr val="tx1"/>
          </a:solidFill>
        </p:spPr>
        <p:txBody>
          <a:bodyPr wrap="none" rtlCol="0">
            <a:spAutoFit/>
          </a:bodyPr>
          <a:lstStyle/>
          <a:p>
            <a:r>
              <a:rPr lang="en-US" sz="3200" dirty="0">
                <a:solidFill>
                  <a:schemeClr val="bg1"/>
                </a:solidFill>
              </a:rPr>
              <a:t>Scrooge paid good price </a:t>
            </a:r>
            <a:br>
              <a:rPr lang="en-US" sz="3200" dirty="0">
                <a:solidFill>
                  <a:schemeClr val="bg1"/>
                </a:solidFill>
              </a:rPr>
            </a:br>
            <a:r>
              <a:rPr lang="en-US" sz="3200" dirty="0">
                <a:solidFill>
                  <a:schemeClr val="bg1"/>
                </a:solidFill>
              </a:rPr>
              <a:t>for the funeral/ a good man</a:t>
            </a:r>
            <a:br>
              <a:rPr lang="en-US" sz="3200" dirty="0">
                <a:solidFill>
                  <a:schemeClr val="bg1"/>
                </a:solidFill>
              </a:rPr>
            </a:br>
            <a:r>
              <a:rPr lang="en-US" sz="3200" dirty="0">
                <a:solidFill>
                  <a:schemeClr val="bg1"/>
                </a:solidFill>
              </a:rPr>
              <a:t> of business</a:t>
            </a:r>
          </a:p>
        </p:txBody>
      </p:sp>
      <p:cxnSp>
        <p:nvCxnSpPr>
          <p:cNvPr id="12" name="Straight Arrow Connector 11"/>
          <p:cNvCxnSpPr/>
          <p:nvPr/>
        </p:nvCxnSpPr>
        <p:spPr>
          <a:xfrm flipH="1">
            <a:off x="5704764" y="5936776"/>
            <a:ext cx="3739487" cy="1069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6167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85898" y="109182"/>
            <a:ext cx="7192371" cy="6390092"/>
          </a:xfrm>
          <a:solidFill>
            <a:schemeClr val="tx1"/>
          </a:solidFill>
        </p:spPr>
        <p:txBody>
          <a:bodyPr>
            <a:noAutofit/>
          </a:bodyPr>
          <a:lstStyle/>
          <a:p>
            <a:pPr marL="0" lvl="0" indent="0">
              <a:buClr>
                <a:srgbClr val="F5A408"/>
              </a:buClr>
              <a:buNone/>
            </a:pPr>
            <a:r>
              <a:rPr lang="en-US" sz="2800" dirty="0">
                <a:solidFill>
                  <a:schemeClr val="bg1"/>
                </a:solidFill>
              </a:rPr>
              <a:t>The mention of Marley’s funeral brings me back to the point I started from. There is no doubt that Marley was dead. This must be distinctly understood, or nothing wonderful can come of the story I am going to relate. If we were not perfectly convinced that Hamlet’s Father died before the play began, there would be </a:t>
            </a:r>
            <a:r>
              <a:rPr lang="en-US" sz="2800" dirty="0">
                <a:solidFill>
                  <a:srgbClr val="C00000"/>
                </a:solidFill>
              </a:rPr>
              <a:t>nothing more remarkable in his taking a stroll at night, in an easterly wind, upon his own ramparts, </a:t>
            </a:r>
            <a:r>
              <a:rPr lang="en-US" sz="2800" dirty="0">
                <a:solidFill>
                  <a:schemeClr val="bg1"/>
                </a:solidFill>
              </a:rPr>
              <a:t>than there would be in any other middle-aged gentleman rashly turning out after dark ------- .</a:t>
            </a:r>
          </a:p>
        </p:txBody>
      </p:sp>
      <p:sp>
        <p:nvSpPr>
          <p:cNvPr id="4" name="TextBox 3"/>
          <p:cNvSpPr txBox="1"/>
          <p:nvPr/>
        </p:nvSpPr>
        <p:spPr>
          <a:xfrm>
            <a:off x="295422" y="3301707"/>
            <a:ext cx="4506362" cy="2554545"/>
          </a:xfrm>
          <a:prstGeom prst="rect">
            <a:avLst/>
          </a:prstGeom>
          <a:solidFill>
            <a:schemeClr val="tx1"/>
          </a:solidFill>
        </p:spPr>
        <p:txBody>
          <a:bodyPr wrap="none" rtlCol="0">
            <a:spAutoFit/>
          </a:bodyPr>
          <a:lstStyle/>
          <a:p>
            <a:r>
              <a:rPr lang="en-US" sz="3200" dirty="0">
                <a:solidFill>
                  <a:schemeClr val="bg1"/>
                </a:solidFill>
              </a:rPr>
              <a:t>Foreshadowing , </a:t>
            </a:r>
            <a:br>
              <a:rPr lang="en-US" sz="3200" dirty="0">
                <a:solidFill>
                  <a:schemeClr val="bg1"/>
                </a:solidFill>
              </a:rPr>
            </a:br>
            <a:r>
              <a:rPr lang="en-US" sz="3200" dirty="0">
                <a:solidFill>
                  <a:schemeClr val="bg1"/>
                </a:solidFill>
              </a:rPr>
              <a:t>preparing the reader </a:t>
            </a:r>
            <a:br>
              <a:rPr lang="en-US" sz="3200" dirty="0">
                <a:solidFill>
                  <a:schemeClr val="bg1"/>
                </a:solidFill>
              </a:rPr>
            </a:br>
            <a:r>
              <a:rPr lang="en-US" sz="3200" dirty="0">
                <a:solidFill>
                  <a:schemeClr val="bg1"/>
                </a:solidFill>
              </a:rPr>
              <a:t>for the appearance </a:t>
            </a:r>
            <a:br>
              <a:rPr lang="en-US" sz="3200" dirty="0">
                <a:solidFill>
                  <a:schemeClr val="bg1"/>
                </a:solidFill>
              </a:rPr>
            </a:br>
            <a:r>
              <a:rPr lang="en-US" sz="3200" dirty="0">
                <a:solidFill>
                  <a:schemeClr val="bg1"/>
                </a:solidFill>
              </a:rPr>
              <a:t>of ghosts to scrooge./</a:t>
            </a:r>
          </a:p>
          <a:p>
            <a:r>
              <a:rPr lang="en-US" sz="3200" dirty="0">
                <a:solidFill>
                  <a:schemeClr val="bg1"/>
                </a:solidFill>
              </a:rPr>
              <a:t>Element of </a:t>
            </a:r>
            <a:r>
              <a:rPr lang="en-US" sz="3200" dirty="0" err="1">
                <a:solidFill>
                  <a:schemeClr val="bg1"/>
                </a:solidFill>
              </a:rPr>
              <a:t>horrror</a:t>
            </a:r>
            <a:endParaRPr lang="en-US" sz="3200" dirty="0">
              <a:solidFill>
                <a:schemeClr val="bg1"/>
              </a:solidFill>
            </a:endParaRPr>
          </a:p>
        </p:txBody>
      </p:sp>
    </p:spTree>
    <p:extLst>
      <p:ext uri="{BB962C8B-B14F-4D97-AF65-F5344CB8AC3E}">
        <p14:creationId xmlns:p14="http://schemas.microsoft.com/office/powerpoint/2010/main" val="2715965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54389" y="155880"/>
            <a:ext cx="6405900" cy="6381398"/>
          </a:xfrm>
          <a:solidFill>
            <a:schemeClr val="tx1"/>
          </a:solidFill>
        </p:spPr>
        <p:txBody>
          <a:bodyPr>
            <a:noAutofit/>
          </a:bodyPr>
          <a:lstStyle/>
          <a:p>
            <a:pPr marL="0" indent="0">
              <a:buNone/>
            </a:pPr>
            <a:r>
              <a:rPr lang="en-US" sz="2400" dirty="0">
                <a:solidFill>
                  <a:srgbClr val="292C2E"/>
                </a:solidFill>
              </a:rPr>
              <a:t>Oh! But he was a tight-fisted hand at the grindstone, Scrooge! a squeezing, wrenching, grasping, scraping, clutching, covetous, old sinner! </a:t>
            </a:r>
            <a:r>
              <a:rPr lang="en-US" sz="2400" b="1" dirty="0">
                <a:solidFill>
                  <a:schemeClr val="accent2">
                    <a:lumMod val="50000"/>
                  </a:schemeClr>
                </a:solidFill>
              </a:rPr>
              <a:t>Hard and sharp as flint</a:t>
            </a:r>
            <a:r>
              <a:rPr lang="en-US" sz="2400" dirty="0">
                <a:solidFill>
                  <a:srgbClr val="292C2E"/>
                </a:solidFill>
              </a:rPr>
              <a:t>, from which no steel had ever struck out generous fire; secret, and self-contained, and </a:t>
            </a:r>
            <a:r>
              <a:rPr lang="en-US" sz="2400" b="1" dirty="0">
                <a:solidFill>
                  <a:schemeClr val="bg2">
                    <a:lumMod val="75000"/>
                  </a:schemeClr>
                </a:solidFill>
              </a:rPr>
              <a:t>solitary as an oyster</a:t>
            </a:r>
            <a:r>
              <a:rPr lang="en-US" sz="2400" dirty="0">
                <a:solidFill>
                  <a:srgbClr val="292C2E"/>
                </a:solidFill>
              </a:rPr>
              <a:t>. The cold within him froze his old features, nipped his pointed nose, </a:t>
            </a:r>
            <a:r>
              <a:rPr lang="en-US" sz="2400" dirty="0" err="1">
                <a:solidFill>
                  <a:srgbClr val="292C2E"/>
                </a:solidFill>
              </a:rPr>
              <a:t>shrivelled</a:t>
            </a:r>
            <a:r>
              <a:rPr lang="en-US" sz="2400" dirty="0">
                <a:solidFill>
                  <a:srgbClr val="292C2E"/>
                </a:solidFill>
              </a:rPr>
              <a:t> his cheek, stiffened his </a:t>
            </a:r>
            <a:r>
              <a:rPr lang="en-US" sz="2400" b="1" dirty="0">
                <a:solidFill>
                  <a:srgbClr val="00B050"/>
                </a:solidFill>
              </a:rPr>
              <a:t>gait</a:t>
            </a:r>
            <a:r>
              <a:rPr lang="en-US" sz="2400" dirty="0">
                <a:solidFill>
                  <a:srgbClr val="292C2E"/>
                </a:solidFill>
              </a:rPr>
              <a:t>; made his eyes red, his thin lips blue; and spoke out shrewdly in his </a:t>
            </a:r>
            <a:r>
              <a:rPr lang="en-US" sz="2400" b="1" dirty="0">
                <a:solidFill>
                  <a:srgbClr val="00B050"/>
                </a:solidFill>
              </a:rPr>
              <a:t>grating </a:t>
            </a:r>
            <a:r>
              <a:rPr lang="en-US" sz="2400" dirty="0">
                <a:solidFill>
                  <a:srgbClr val="292C2E"/>
                </a:solidFill>
              </a:rPr>
              <a:t>voice. A frosty rime was on his head, and on his eyebrows, and his wiry chin. He carried his own low temperature always about with him; he iced his office in the </a:t>
            </a:r>
            <a:r>
              <a:rPr lang="en-US" sz="2400" b="1" dirty="0">
                <a:solidFill>
                  <a:srgbClr val="00B050"/>
                </a:solidFill>
              </a:rPr>
              <a:t>dog-days</a:t>
            </a:r>
            <a:r>
              <a:rPr lang="en-US" sz="2400" dirty="0">
                <a:solidFill>
                  <a:srgbClr val="292C2E"/>
                </a:solidFill>
              </a:rPr>
              <a:t>; and didn’t </a:t>
            </a:r>
            <a:r>
              <a:rPr lang="en-US" sz="2400" b="1" dirty="0">
                <a:solidFill>
                  <a:srgbClr val="00B050"/>
                </a:solidFill>
              </a:rPr>
              <a:t>thaw</a:t>
            </a:r>
            <a:r>
              <a:rPr lang="en-US" sz="2400" dirty="0">
                <a:solidFill>
                  <a:srgbClr val="292C2E"/>
                </a:solidFill>
              </a:rPr>
              <a:t> it one degree at Christmas.</a:t>
            </a:r>
            <a:endParaRPr lang="en-US" sz="2400" dirty="0"/>
          </a:p>
        </p:txBody>
      </p:sp>
      <p:sp>
        <p:nvSpPr>
          <p:cNvPr id="4" name="TextBox 3"/>
          <p:cNvSpPr txBox="1"/>
          <p:nvPr/>
        </p:nvSpPr>
        <p:spPr>
          <a:xfrm>
            <a:off x="1105468" y="368490"/>
            <a:ext cx="2520242" cy="584775"/>
          </a:xfrm>
          <a:prstGeom prst="rect">
            <a:avLst/>
          </a:prstGeom>
          <a:solidFill>
            <a:schemeClr val="accent1">
              <a:lumMod val="75000"/>
            </a:schemeClr>
          </a:solidFill>
        </p:spPr>
        <p:txBody>
          <a:bodyPr wrap="none" rtlCol="0">
            <a:spAutoFit/>
          </a:bodyPr>
          <a:lstStyle/>
          <a:p>
            <a:r>
              <a:rPr lang="en-US" sz="3200" dirty="0"/>
              <a:t>Group work</a:t>
            </a:r>
          </a:p>
        </p:txBody>
      </p:sp>
      <p:sp>
        <p:nvSpPr>
          <p:cNvPr id="5" name="TextBox 4"/>
          <p:cNvSpPr txBox="1"/>
          <p:nvPr/>
        </p:nvSpPr>
        <p:spPr>
          <a:xfrm>
            <a:off x="202559" y="1514900"/>
            <a:ext cx="4947188" cy="2246769"/>
          </a:xfrm>
          <a:prstGeom prst="rect">
            <a:avLst/>
          </a:prstGeom>
          <a:noFill/>
        </p:spPr>
        <p:txBody>
          <a:bodyPr wrap="none" rtlCol="0">
            <a:spAutoFit/>
          </a:bodyPr>
          <a:lstStyle/>
          <a:p>
            <a:r>
              <a:rPr lang="en-US" sz="2800" dirty="0"/>
              <a:t>What can you say about </a:t>
            </a:r>
            <a:br>
              <a:rPr lang="en-US" sz="2800" dirty="0"/>
            </a:br>
            <a:r>
              <a:rPr lang="en-US" sz="2800" dirty="0"/>
              <a:t>the character of scrooge?</a:t>
            </a:r>
          </a:p>
          <a:p>
            <a:endParaRPr lang="en-US" sz="2800" dirty="0"/>
          </a:p>
          <a:p>
            <a:r>
              <a:rPr lang="en-US" sz="2800" dirty="0"/>
              <a:t>Prove your answer with </a:t>
            </a:r>
            <a:br>
              <a:rPr lang="en-US" sz="2800" dirty="0"/>
            </a:br>
            <a:r>
              <a:rPr lang="en-US" sz="2800" dirty="0"/>
              <a:t>quotes from the paragraph</a:t>
            </a:r>
          </a:p>
        </p:txBody>
      </p:sp>
      <p:sp>
        <p:nvSpPr>
          <p:cNvPr id="6" name="TextBox 5"/>
          <p:cNvSpPr txBox="1"/>
          <p:nvPr/>
        </p:nvSpPr>
        <p:spPr>
          <a:xfrm>
            <a:off x="2797791" y="5650172"/>
            <a:ext cx="2108269" cy="584775"/>
          </a:xfrm>
          <a:prstGeom prst="rect">
            <a:avLst/>
          </a:prstGeom>
          <a:solidFill>
            <a:schemeClr val="tx1"/>
          </a:solidFill>
        </p:spPr>
        <p:txBody>
          <a:bodyPr wrap="none" rtlCol="0">
            <a:spAutoFit/>
          </a:bodyPr>
          <a:lstStyle/>
          <a:p>
            <a:r>
              <a:rPr lang="en-US" sz="3200" b="1" dirty="0">
                <a:solidFill>
                  <a:srgbClr val="00B050"/>
                </a:solidFill>
              </a:rPr>
              <a:t>workdays</a:t>
            </a:r>
          </a:p>
        </p:txBody>
      </p:sp>
      <p:sp>
        <p:nvSpPr>
          <p:cNvPr id="7" name="TextBox 6"/>
          <p:cNvSpPr txBox="1"/>
          <p:nvPr/>
        </p:nvSpPr>
        <p:spPr>
          <a:xfrm>
            <a:off x="3985053" y="3738529"/>
            <a:ext cx="1120820" cy="584775"/>
          </a:xfrm>
          <a:prstGeom prst="rect">
            <a:avLst/>
          </a:prstGeom>
          <a:solidFill>
            <a:schemeClr val="tx1"/>
          </a:solidFill>
        </p:spPr>
        <p:txBody>
          <a:bodyPr wrap="none" rtlCol="0">
            <a:spAutoFit/>
          </a:bodyPr>
          <a:lstStyle/>
          <a:p>
            <a:r>
              <a:rPr lang="en-US" sz="3200" b="1" dirty="0">
                <a:solidFill>
                  <a:srgbClr val="00B050"/>
                </a:solidFill>
              </a:rPr>
              <a:t>walk</a:t>
            </a:r>
          </a:p>
        </p:txBody>
      </p:sp>
      <p:sp>
        <p:nvSpPr>
          <p:cNvPr id="8" name="TextBox 7"/>
          <p:cNvSpPr txBox="1"/>
          <p:nvPr/>
        </p:nvSpPr>
        <p:spPr>
          <a:xfrm>
            <a:off x="4069002" y="1079490"/>
            <a:ext cx="1080745" cy="584775"/>
          </a:xfrm>
          <a:prstGeom prst="rect">
            <a:avLst/>
          </a:prstGeom>
          <a:solidFill>
            <a:schemeClr val="tx1"/>
          </a:solidFill>
        </p:spPr>
        <p:txBody>
          <a:bodyPr wrap="none" rtlCol="0">
            <a:spAutoFit/>
          </a:bodyPr>
          <a:lstStyle/>
          <a:p>
            <a:r>
              <a:rPr lang="en-US" sz="3200" b="1" dirty="0">
                <a:solidFill>
                  <a:srgbClr val="00B050"/>
                </a:solidFill>
              </a:rPr>
              <a:t>rock</a:t>
            </a:r>
          </a:p>
        </p:txBody>
      </p:sp>
      <p:cxnSp>
        <p:nvCxnSpPr>
          <p:cNvPr id="10" name="Straight Arrow Connector 9"/>
          <p:cNvCxnSpPr>
            <a:endCxn id="8" idx="3"/>
          </p:cNvCxnSpPr>
          <p:nvPr/>
        </p:nvCxnSpPr>
        <p:spPr>
          <a:xfrm flipH="1" flipV="1">
            <a:off x="5149747" y="1371878"/>
            <a:ext cx="348329" cy="4781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276118" y="4413533"/>
            <a:ext cx="1776448" cy="584775"/>
          </a:xfrm>
          <a:prstGeom prst="rect">
            <a:avLst/>
          </a:prstGeom>
          <a:solidFill>
            <a:schemeClr val="tx1"/>
          </a:solidFill>
        </p:spPr>
        <p:txBody>
          <a:bodyPr wrap="none" rtlCol="0">
            <a:spAutoFit/>
          </a:bodyPr>
          <a:lstStyle/>
          <a:p>
            <a:r>
              <a:rPr lang="en-US" sz="3200" b="1" dirty="0">
                <a:solidFill>
                  <a:srgbClr val="00B050"/>
                </a:solidFill>
              </a:rPr>
              <a:t>irritating</a:t>
            </a:r>
          </a:p>
        </p:txBody>
      </p:sp>
      <p:cxnSp>
        <p:nvCxnSpPr>
          <p:cNvPr id="13" name="Straight Arrow Connector 12"/>
          <p:cNvCxnSpPr/>
          <p:nvPr/>
        </p:nvCxnSpPr>
        <p:spPr>
          <a:xfrm flipH="1">
            <a:off x="4906060" y="4544704"/>
            <a:ext cx="3214358" cy="136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a:off x="5052566" y="3738529"/>
            <a:ext cx="3404773" cy="614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flipV="1">
            <a:off x="4609374" y="5942559"/>
            <a:ext cx="4466387" cy="144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3709560" y="6249443"/>
            <a:ext cx="1532792" cy="584775"/>
          </a:xfrm>
          <a:prstGeom prst="rect">
            <a:avLst/>
          </a:prstGeom>
          <a:solidFill>
            <a:schemeClr val="tx1"/>
          </a:solidFill>
        </p:spPr>
        <p:txBody>
          <a:bodyPr wrap="none" rtlCol="0">
            <a:spAutoFit/>
          </a:bodyPr>
          <a:lstStyle/>
          <a:p>
            <a:r>
              <a:rPr lang="en-US" sz="3200" b="1" dirty="0">
                <a:solidFill>
                  <a:srgbClr val="00B050"/>
                </a:solidFill>
              </a:rPr>
              <a:t>defrost</a:t>
            </a:r>
          </a:p>
        </p:txBody>
      </p:sp>
      <p:cxnSp>
        <p:nvCxnSpPr>
          <p:cNvPr id="20" name="Straight Arrow Connector 19"/>
          <p:cNvCxnSpPr/>
          <p:nvPr/>
        </p:nvCxnSpPr>
        <p:spPr>
          <a:xfrm flipH="1" flipV="1">
            <a:off x="5149747" y="6382515"/>
            <a:ext cx="800677" cy="150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2308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93108" y="251706"/>
            <a:ext cx="6656439" cy="6512887"/>
          </a:xfrm>
          <a:solidFill>
            <a:schemeClr val="tx1"/>
          </a:solidFill>
        </p:spPr>
        <p:txBody>
          <a:bodyPr>
            <a:noAutofit/>
          </a:bodyPr>
          <a:lstStyle/>
          <a:p>
            <a:pPr marL="0" indent="0">
              <a:buNone/>
            </a:pPr>
            <a:r>
              <a:rPr lang="en-US" sz="2800" dirty="0">
                <a:solidFill>
                  <a:srgbClr val="292C2E"/>
                </a:solidFill>
                <a:latin typeface="Raleway"/>
              </a:rPr>
              <a:t>Nobody ever stopped him in the street to say, with gladsome looks, “My dear Scrooge, how are you? When will you come to see me?” No beggars implored him to </a:t>
            </a:r>
            <a:r>
              <a:rPr lang="en-US" sz="2800" b="1" dirty="0">
                <a:solidFill>
                  <a:srgbClr val="00B050"/>
                </a:solidFill>
                <a:latin typeface="Raleway"/>
              </a:rPr>
              <a:t>bestow</a:t>
            </a:r>
            <a:r>
              <a:rPr lang="en-US" sz="2800" dirty="0">
                <a:solidFill>
                  <a:srgbClr val="292C2E"/>
                </a:solidFill>
                <a:latin typeface="Raleway"/>
              </a:rPr>
              <a:t> a trifle, no children asked him what it was o’clock, no man or woman ever once in all his life inquired the way to such and such a place, of Scrooge. </a:t>
            </a:r>
            <a:r>
              <a:rPr lang="en-US" sz="2800" dirty="0">
                <a:solidFill>
                  <a:schemeClr val="bg2"/>
                </a:solidFill>
                <a:latin typeface="Raleway"/>
              </a:rPr>
              <a:t>Even the blind men’s dogs appeared to know him</a:t>
            </a:r>
            <a:r>
              <a:rPr lang="en-US" sz="2800" dirty="0">
                <a:solidFill>
                  <a:srgbClr val="292C2E"/>
                </a:solidFill>
                <a:latin typeface="Raleway"/>
              </a:rPr>
              <a:t>; and when they saw him coming on, would tug their owners into doorways and up courts; and then would wag their tails as though they said, “No eye at all is better than an evil eye, dark master!”</a:t>
            </a:r>
            <a:endParaRPr lang="en-US" sz="2800" dirty="0"/>
          </a:p>
        </p:txBody>
      </p:sp>
      <p:sp>
        <p:nvSpPr>
          <p:cNvPr id="2" name="TextBox 1">
            <a:extLst>
              <a:ext uri="{FF2B5EF4-FFF2-40B4-BE49-F238E27FC236}">
                <a16:creationId xmlns:a16="http://schemas.microsoft.com/office/drawing/2014/main" xmlns="" id="{0DC01AA4-BB90-6D4B-DF8A-4AA97CC8D030}"/>
              </a:ext>
            </a:extLst>
          </p:cNvPr>
          <p:cNvSpPr txBox="1"/>
          <p:nvPr/>
        </p:nvSpPr>
        <p:spPr>
          <a:xfrm>
            <a:off x="3913239" y="2035277"/>
            <a:ext cx="931665" cy="523220"/>
          </a:xfrm>
          <a:prstGeom prst="rect">
            <a:avLst/>
          </a:prstGeom>
          <a:solidFill>
            <a:schemeClr val="tx1"/>
          </a:solidFill>
        </p:spPr>
        <p:txBody>
          <a:bodyPr wrap="none" rtlCol="0">
            <a:spAutoFit/>
          </a:bodyPr>
          <a:lstStyle/>
          <a:p>
            <a:r>
              <a:rPr lang="en-US" sz="2800" b="1" dirty="0">
                <a:solidFill>
                  <a:srgbClr val="00B050"/>
                </a:solidFill>
              </a:rPr>
              <a:t>give</a:t>
            </a:r>
          </a:p>
        </p:txBody>
      </p:sp>
      <p:cxnSp>
        <p:nvCxnSpPr>
          <p:cNvPr id="5" name="Straight Arrow Connector 4">
            <a:extLst>
              <a:ext uri="{FF2B5EF4-FFF2-40B4-BE49-F238E27FC236}">
                <a16:creationId xmlns:a16="http://schemas.microsoft.com/office/drawing/2014/main" xmlns="" id="{5F8CEFB1-D392-2EFA-30FD-4C0F2782C693}"/>
              </a:ext>
            </a:extLst>
          </p:cNvPr>
          <p:cNvCxnSpPr/>
          <p:nvPr/>
        </p:nvCxnSpPr>
        <p:spPr>
          <a:xfrm flipH="1">
            <a:off x="4680155" y="2418735"/>
            <a:ext cx="392307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xmlns="" id="{F71483DD-57AF-AC7A-69EB-DC12AC9CB332}"/>
              </a:ext>
            </a:extLst>
          </p:cNvPr>
          <p:cNvSpPr txBox="1"/>
          <p:nvPr/>
        </p:nvSpPr>
        <p:spPr>
          <a:xfrm>
            <a:off x="1911088" y="4037894"/>
            <a:ext cx="2933816" cy="523220"/>
          </a:xfrm>
          <a:prstGeom prst="rect">
            <a:avLst/>
          </a:prstGeom>
          <a:solidFill>
            <a:schemeClr val="tx1"/>
          </a:solidFill>
        </p:spPr>
        <p:txBody>
          <a:bodyPr wrap="none" rtlCol="0">
            <a:spAutoFit/>
          </a:bodyPr>
          <a:lstStyle/>
          <a:p>
            <a:r>
              <a:rPr lang="en-US" sz="2800" b="1" dirty="0">
                <a:solidFill>
                  <a:schemeClr val="bg2"/>
                </a:solidFill>
              </a:rPr>
              <a:t>Situational irony</a:t>
            </a:r>
          </a:p>
        </p:txBody>
      </p:sp>
    </p:spTree>
    <p:extLst>
      <p:ext uri="{BB962C8B-B14F-4D97-AF65-F5344CB8AC3E}">
        <p14:creationId xmlns:p14="http://schemas.microsoft.com/office/powerpoint/2010/main" val="26374402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35562" y="137653"/>
            <a:ext cx="6499122" cy="6410632"/>
          </a:xfrm>
          <a:solidFill>
            <a:schemeClr val="tx1"/>
          </a:solidFill>
        </p:spPr>
        <p:txBody>
          <a:bodyPr>
            <a:normAutofit fontScale="85000" lnSpcReduction="20000"/>
          </a:bodyPr>
          <a:lstStyle/>
          <a:p>
            <a:pPr marL="0" indent="0" fontAlgn="base">
              <a:buNone/>
            </a:pPr>
            <a:r>
              <a:rPr lang="en-US" sz="2800" dirty="0">
                <a:solidFill>
                  <a:srgbClr val="292C2E"/>
                </a:solidFill>
                <a:latin typeface="Raleway"/>
              </a:rPr>
              <a:t>Once upon a time—of all the good days in the year, on Christmas Eve—old Scrooge sat busy in his counting-house. It was cold, bleak, biting weather: foggy withal: and he could hear the people in the court outside, go wheezing up and down, beating their hands upon their breasts, and stamping their feet upon the pavement stones to warm them. The city clocks had only just gone three, but it was quite dark already—it had not been light all day—and candles were flaring in the windows of the </a:t>
            </a:r>
            <a:r>
              <a:rPr lang="en-US" sz="2800" dirty="0" err="1">
                <a:solidFill>
                  <a:srgbClr val="292C2E"/>
                </a:solidFill>
                <a:latin typeface="Raleway"/>
              </a:rPr>
              <a:t>neighbouring</a:t>
            </a:r>
            <a:r>
              <a:rPr lang="en-US" sz="2800" dirty="0">
                <a:solidFill>
                  <a:srgbClr val="292C2E"/>
                </a:solidFill>
                <a:latin typeface="Raleway"/>
              </a:rPr>
              <a:t> offices, like ruddy smears upon the palpable brown air. The fog came pouring in at every </a:t>
            </a:r>
            <a:r>
              <a:rPr lang="en-US" sz="2800" b="1" dirty="0">
                <a:solidFill>
                  <a:srgbClr val="00B050"/>
                </a:solidFill>
                <a:latin typeface="Raleway"/>
              </a:rPr>
              <a:t>chink</a:t>
            </a:r>
            <a:r>
              <a:rPr lang="en-US" sz="2800" dirty="0">
                <a:solidFill>
                  <a:srgbClr val="292C2E"/>
                </a:solidFill>
                <a:latin typeface="Raleway"/>
              </a:rPr>
              <a:t> and keyhole, and was so dense without, that although the court was of the narrowest, </a:t>
            </a:r>
            <a:r>
              <a:rPr lang="en-US" sz="2800" dirty="0">
                <a:solidFill>
                  <a:schemeClr val="bg2">
                    <a:lumMod val="75000"/>
                  </a:schemeClr>
                </a:solidFill>
                <a:latin typeface="Raleway"/>
              </a:rPr>
              <a:t>the houses opposite were mere phantoms.</a:t>
            </a:r>
            <a:r>
              <a:rPr lang="en-US" sz="2800" dirty="0">
                <a:solidFill>
                  <a:srgbClr val="292C2E"/>
                </a:solidFill>
                <a:latin typeface="Raleway"/>
              </a:rPr>
              <a:t> To see the </a:t>
            </a:r>
            <a:r>
              <a:rPr lang="en-US" sz="2800" b="1" dirty="0">
                <a:solidFill>
                  <a:srgbClr val="00B050"/>
                </a:solidFill>
                <a:latin typeface="Raleway"/>
              </a:rPr>
              <a:t>dingy</a:t>
            </a:r>
            <a:r>
              <a:rPr lang="en-US" sz="2800" dirty="0">
                <a:solidFill>
                  <a:srgbClr val="292C2E"/>
                </a:solidFill>
                <a:latin typeface="Raleway"/>
              </a:rPr>
              <a:t> cloud come drooping down, obscuring everything, one might have thought that Nature lived hard by, and was </a:t>
            </a:r>
            <a:r>
              <a:rPr lang="en-US" sz="2800" b="1" dirty="0">
                <a:solidFill>
                  <a:srgbClr val="00B050"/>
                </a:solidFill>
                <a:latin typeface="Raleway"/>
              </a:rPr>
              <a:t>brewing</a:t>
            </a:r>
            <a:r>
              <a:rPr lang="en-US" sz="2800" dirty="0">
                <a:solidFill>
                  <a:srgbClr val="292C2E"/>
                </a:solidFill>
                <a:latin typeface="Raleway"/>
              </a:rPr>
              <a:t> on a large scale.</a:t>
            </a:r>
          </a:p>
          <a:p>
            <a:pPr marL="0" indent="0">
              <a:buNone/>
            </a:pPr>
            <a:endParaRPr lang="en-US" dirty="0"/>
          </a:p>
        </p:txBody>
      </p:sp>
      <p:sp>
        <p:nvSpPr>
          <p:cNvPr id="4" name="TextBox 3">
            <a:extLst>
              <a:ext uri="{FF2B5EF4-FFF2-40B4-BE49-F238E27FC236}">
                <a16:creationId xmlns:a16="http://schemas.microsoft.com/office/drawing/2014/main" xmlns="" id="{8FD74971-83A5-CDF3-2B2C-72D5097E76E6}"/>
              </a:ext>
            </a:extLst>
          </p:cNvPr>
          <p:cNvSpPr txBox="1"/>
          <p:nvPr/>
        </p:nvSpPr>
        <p:spPr>
          <a:xfrm>
            <a:off x="157316" y="393290"/>
            <a:ext cx="4974439" cy="2246769"/>
          </a:xfrm>
          <a:prstGeom prst="rect">
            <a:avLst/>
          </a:prstGeom>
          <a:solidFill>
            <a:schemeClr val="tx1"/>
          </a:solidFill>
        </p:spPr>
        <p:txBody>
          <a:bodyPr wrap="square" rtlCol="0">
            <a:spAutoFit/>
          </a:bodyPr>
          <a:lstStyle/>
          <a:p>
            <a:r>
              <a:rPr lang="en-US" sz="2800" b="1" dirty="0">
                <a:solidFill>
                  <a:schemeClr val="bg2"/>
                </a:solidFill>
              </a:rPr>
              <a:t>What is the mood and tone </a:t>
            </a:r>
            <a:br>
              <a:rPr lang="en-US" sz="2800" b="1" dirty="0">
                <a:solidFill>
                  <a:schemeClr val="bg2"/>
                </a:solidFill>
              </a:rPr>
            </a:br>
            <a:r>
              <a:rPr lang="en-US" sz="2800" b="1" dirty="0">
                <a:solidFill>
                  <a:schemeClr val="bg2"/>
                </a:solidFill>
              </a:rPr>
              <a:t>given?</a:t>
            </a:r>
          </a:p>
          <a:p>
            <a:endParaRPr lang="en-US" sz="2800" b="1" dirty="0">
              <a:solidFill>
                <a:schemeClr val="bg2"/>
              </a:solidFill>
            </a:endParaRPr>
          </a:p>
          <a:p>
            <a:r>
              <a:rPr lang="en-US" sz="2800" b="1" dirty="0">
                <a:solidFill>
                  <a:schemeClr val="bg2"/>
                </a:solidFill>
              </a:rPr>
              <a:t>Find gothic elements of horror</a:t>
            </a:r>
          </a:p>
        </p:txBody>
      </p:sp>
      <p:sp>
        <p:nvSpPr>
          <p:cNvPr id="5" name="TextBox 4">
            <a:extLst>
              <a:ext uri="{FF2B5EF4-FFF2-40B4-BE49-F238E27FC236}">
                <a16:creationId xmlns:a16="http://schemas.microsoft.com/office/drawing/2014/main" xmlns="" id="{7CF78624-B551-50A0-095E-42AB923E7928}"/>
              </a:ext>
            </a:extLst>
          </p:cNvPr>
          <p:cNvSpPr txBox="1"/>
          <p:nvPr/>
        </p:nvSpPr>
        <p:spPr>
          <a:xfrm>
            <a:off x="4200090" y="4090219"/>
            <a:ext cx="1204176" cy="523220"/>
          </a:xfrm>
          <a:prstGeom prst="rect">
            <a:avLst/>
          </a:prstGeom>
          <a:solidFill>
            <a:schemeClr val="tx1"/>
          </a:solidFill>
        </p:spPr>
        <p:txBody>
          <a:bodyPr wrap="none" rtlCol="0">
            <a:spAutoFit/>
          </a:bodyPr>
          <a:lstStyle/>
          <a:p>
            <a:r>
              <a:rPr lang="en-US" sz="2800" b="1" dirty="0">
                <a:solidFill>
                  <a:srgbClr val="00B050"/>
                </a:solidFill>
              </a:rPr>
              <a:t>crack</a:t>
            </a:r>
          </a:p>
        </p:txBody>
      </p:sp>
      <p:sp>
        <p:nvSpPr>
          <p:cNvPr id="6" name="TextBox 5">
            <a:extLst>
              <a:ext uri="{FF2B5EF4-FFF2-40B4-BE49-F238E27FC236}">
                <a16:creationId xmlns:a16="http://schemas.microsoft.com/office/drawing/2014/main" xmlns="" id="{8B636217-620C-0F2C-A210-ED98E85B34A0}"/>
              </a:ext>
            </a:extLst>
          </p:cNvPr>
          <p:cNvSpPr txBox="1"/>
          <p:nvPr/>
        </p:nvSpPr>
        <p:spPr>
          <a:xfrm>
            <a:off x="4401993" y="4866967"/>
            <a:ext cx="939681" cy="523220"/>
          </a:xfrm>
          <a:prstGeom prst="rect">
            <a:avLst/>
          </a:prstGeom>
          <a:solidFill>
            <a:schemeClr val="tx1"/>
          </a:solidFill>
        </p:spPr>
        <p:txBody>
          <a:bodyPr wrap="none" rtlCol="0">
            <a:spAutoFit/>
          </a:bodyPr>
          <a:lstStyle/>
          <a:p>
            <a:r>
              <a:rPr lang="en-US" sz="2800" b="1" dirty="0">
                <a:solidFill>
                  <a:srgbClr val="00B050"/>
                </a:solidFill>
              </a:rPr>
              <a:t>dirty</a:t>
            </a:r>
          </a:p>
        </p:txBody>
      </p:sp>
      <p:cxnSp>
        <p:nvCxnSpPr>
          <p:cNvPr id="7" name="Straight Arrow Connector 6">
            <a:extLst>
              <a:ext uri="{FF2B5EF4-FFF2-40B4-BE49-F238E27FC236}">
                <a16:creationId xmlns:a16="http://schemas.microsoft.com/office/drawing/2014/main" xmlns="" id="{CE95AB88-1CFA-6688-2D8F-60A75BE39EF4}"/>
              </a:ext>
            </a:extLst>
          </p:cNvPr>
          <p:cNvCxnSpPr/>
          <p:nvPr/>
        </p:nvCxnSpPr>
        <p:spPr>
          <a:xfrm flipH="1">
            <a:off x="5131755" y="5397910"/>
            <a:ext cx="400241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xmlns="" id="{12A83821-E76D-9177-40A2-DF4AA408C696}"/>
              </a:ext>
            </a:extLst>
          </p:cNvPr>
          <p:cNvSpPr txBox="1"/>
          <p:nvPr/>
        </p:nvSpPr>
        <p:spPr>
          <a:xfrm>
            <a:off x="4041392" y="5941490"/>
            <a:ext cx="1362874" cy="523220"/>
          </a:xfrm>
          <a:prstGeom prst="rect">
            <a:avLst/>
          </a:prstGeom>
          <a:solidFill>
            <a:schemeClr val="tx1"/>
          </a:solidFill>
        </p:spPr>
        <p:txBody>
          <a:bodyPr wrap="none" rtlCol="0">
            <a:spAutoFit/>
          </a:bodyPr>
          <a:lstStyle/>
          <a:p>
            <a:r>
              <a:rPr lang="en-US" sz="2800" b="1" dirty="0">
                <a:solidFill>
                  <a:srgbClr val="00B050"/>
                </a:solidFill>
              </a:rPr>
              <a:t>boiling</a:t>
            </a:r>
          </a:p>
        </p:txBody>
      </p:sp>
      <p:cxnSp>
        <p:nvCxnSpPr>
          <p:cNvPr id="10" name="Straight Arrow Connector 9">
            <a:extLst>
              <a:ext uri="{FF2B5EF4-FFF2-40B4-BE49-F238E27FC236}">
                <a16:creationId xmlns:a16="http://schemas.microsoft.com/office/drawing/2014/main" xmlns="" id="{84924780-BC0F-2B55-4B71-F1E5C5A43FCD}"/>
              </a:ext>
            </a:extLst>
          </p:cNvPr>
          <p:cNvCxnSpPr/>
          <p:nvPr/>
        </p:nvCxnSpPr>
        <p:spPr>
          <a:xfrm flipH="1">
            <a:off x="5341674" y="6312310"/>
            <a:ext cx="28191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24624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37472" y="58072"/>
            <a:ext cx="7213760" cy="6799928"/>
          </a:xfrm>
          <a:solidFill>
            <a:schemeClr val="tx1"/>
          </a:solidFill>
        </p:spPr>
        <p:txBody>
          <a:bodyPr>
            <a:noAutofit/>
          </a:bodyPr>
          <a:lstStyle/>
          <a:p>
            <a:pPr marL="0" indent="0">
              <a:buNone/>
            </a:pPr>
            <a:r>
              <a:rPr lang="en-US" sz="2800" dirty="0">
                <a:solidFill>
                  <a:srgbClr val="292C2E"/>
                </a:solidFill>
                <a:latin typeface="Raleway"/>
              </a:rPr>
              <a:t>The door of Scrooge’s counting-house was open that he might keep his eye upon his clerk, who in a dismal little cell beyond, a sort of tank, was copying letters. Scrooge had a very small fire, but the clerk’s fire was so very much smaller that it looked like one coal. But he couldn’t replenish it, for Scrooge kept the coal-box in his own room; and so surely as the clerk came in with the shovel, the master predicted that it would be necessary for them to part. Wherefore the clerk put on his white comforter, and tried to warm himself at the candle; in which effort, not being a man of a strong imagination, he failed.</a:t>
            </a:r>
            <a:endParaRPr lang="en-US" sz="2800" dirty="0"/>
          </a:p>
        </p:txBody>
      </p:sp>
      <p:sp>
        <p:nvSpPr>
          <p:cNvPr id="4" name="TextBox 3">
            <a:extLst>
              <a:ext uri="{FF2B5EF4-FFF2-40B4-BE49-F238E27FC236}">
                <a16:creationId xmlns:a16="http://schemas.microsoft.com/office/drawing/2014/main" xmlns="" id="{AB767380-5E8D-A504-DFC2-B0C9081A6D72}"/>
              </a:ext>
            </a:extLst>
          </p:cNvPr>
          <p:cNvSpPr txBox="1"/>
          <p:nvPr/>
        </p:nvSpPr>
        <p:spPr>
          <a:xfrm>
            <a:off x="386574" y="1111045"/>
            <a:ext cx="3725700" cy="954107"/>
          </a:xfrm>
          <a:prstGeom prst="rect">
            <a:avLst/>
          </a:prstGeom>
          <a:solidFill>
            <a:schemeClr val="tx1"/>
          </a:solidFill>
        </p:spPr>
        <p:txBody>
          <a:bodyPr wrap="none" rtlCol="0">
            <a:spAutoFit/>
          </a:bodyPr>
          <a:lstStyle/>
          <a:p>
            <a:r>
              <a:rPr lang="en-US" sz="2800" b="1" dirty="0">
                <a:solidFill>
                  <a:srgbClr val="00B050"/>
                </a:solidFill>
              </a:rPr>
              <a:t>Compare scrooge &amp;</a:t>
            </a:r>
            <a:br>
              <a:rPr lang="en-US" sz="2800" b="1" dirty="0">
                <a:solidFill>
                  <a:srgbClr val="00B050"/>
                </a:solidFill>
              </a:rPr>
            </a:br>
            <a:r>
              <a:rPr lang="en-US" sz="2800" b="1" dirty="0">
                <a:solidFill>
                  <a:srgbClr val="00B050"/>
                </a:solidFill>
              </a:rPr>
              <a:t> his clerk</a:t>
            </a:r>
          </a:p>
        </p:txBody>
      </p:sp>
    </p:spTree>
    <p:extLst>
      <p:ext uri="{BB962C8B-B14F-4D97-AF65-F5344CB8AC3E}">
        <p14:creationId xmlns:p14="http://schemas.microsoft.com/office/powerpoint/2010/main" val="376115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208</TotalTime>
  <Words>1629</Words>
  <Application>Microsoft Office PowerPoint</Application>
  <PresentationFormat>Widescreen</PresentationFormat>
  <Paragraphs>74</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-apple-system</vt:lpstr>
      <vt:lpstr>Arial</vt:lpstr>
      <vt:lpstr>Century Gothic</vt:lpstr>
      <vt:lpstr>Raleway</vt:lpstr>
      <vt:lpstr>Wingdings 3</vt:lpstr>
      <vt:lpstr>Ion</vt:lpstr>
      <vt:lpstr>A Christmas Carol  By Charles dickens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Christmas Carol  By Charles dickens</dc:title>
  <dc:creator>Shahenaz</dc:creator>
  <cp:lastModifiedBy>Shahenaz</cp:lastModifiedBy>
  <cp:revision>25</cp:revision>
  <dcterms:created xsi:type="dcterms:W3CDTF">2024-04-21T11:18:39Z</dcterms:created>
  <dcterms:modified xsi:type="dcterms:W3CDTF">2024-04-22T09:54:46Z</dcterms:modified>
</cp:coreProperties>
</file>