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7" r:id="rId2"/>
    <p:sldId id="278" r:id="rId3"/>
    <p:sldId id="279" r:id="rId4"/>
    <p:sldId id="291" r:id="rId5"/>
    <p:sldId id="293" r:id="rId6"/>
    <p:sldId id="294" r:id="rId7"/>
    <p:sldId id="295" r:id="rId8"/>
    <p:sldId id="296" r:id="rId9"/>
    <p:sldId id="297" r:id="rId10"/>
    <p:sldId id="299" r:id="rId11"/>
    <p:sldId id="298" r:id="rId12"/>
    <p:sldId id="290"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anose="02000000000000000000"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3993"/>
    <a:srgbClr val="E51E21"/>
    <a:srgbClr val="CFE09B"/>
    <a:srgbClr val="009741"/>
    <a:srgbClr val="85BD33"/>
    <a:srgbClr val="FFE000"/>
    <a:srgbClr val="E7C500"/>
    <a:srgbClr val="0076B0"/>
    <a:srgbClr val="DFE781"/>
    <a:srgbClr val="B5B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showGuides="1">
      <p:cViewPr varScale="1">
        <p:scale>
          <a:sx n="114" d="100"/>
          <a:sy n="114" d="100"/>
        </p:scale>
        <p:origin x="1482"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2640003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twinkl.co.uk/resources/shape-position-and-movement-early-level-numeracy-and-mathematics-cfe-curriculum-browser-scotland-cfe/properties-of-2d-shapes-and-3d-objects-shape-position-and-movement-early-level-numeracy-and-mathematics-cfe-curriculum-browser-scotland-cfe/i-enjoy-investigating-objects-and-shapes-and-can-sort-describe-and-be-creative-with-them-mth-0-16a-properties-of-2d-shapes-and-3d-objects-shape-position-and-movement-early-level-numeracy-and-mathematics-cfe-curriculum-browser-scotland-cf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s/shape-position-and-movement-early-level-numeracy-and-mathematics-cfe-curriculum-browser-scotland-cfe/properties-of-2d-shapes-and-3d-objects-shape-position-and-movement-early-level-numeracy-and-mathematics-cfe-curriculum-browser-scotland-cfe/i-enjoy-investigating-objects-and-shapes-and-can-sort-describe-and-be-creative-with-them-mth-0-16a-properties-of-2d-shapes-and-3d-objects-shape-position-and-movement-early-level-numeracy-and-mathematics-cfe-curriculum-browser-scotland-c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56451F20-A6BA-45EF-A90F-D6C12D331BF0}"/>
              </a:ext>
            </a:extLst>
          </p:cNvPr>
          <p:cNvSpPr/>
          <p:nvPr userDrawn="1"/>
        </p:nvSpPr>
        <p:spPr>
          <a:xfrm>
            <a:off x="182880" y="6043353"/>
            <a:ext cx="980902" cy="623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8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6FB6FDBB-2920-4F44-98C4-82EF9BCAE244}"/>
              </a:ext>
            </a:extLst>
          </p:cNvPr>
          <p:cNvSpPr/>
          <p:nvPr userDrawn="1"/>
        </p:nvSpPr>
        <p:spPr>
          <a:xfrm>
            <a:off x="182880" y="6043353"/>
            <a:ext cx="980902" cy="623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xml"/><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AF4B-CF60-4ABD-B4C2-BCB761DDCB84}"/>
              </a:ext>
            </a:extLst>
          </p:cNvPr>
          <p:cNvSpPr>
            <a:spLocks noGrp="1"/>
          </p:cNvSpPr>
          <p:nvPr>
            <p:ph type="title"/>
          </p:nvPr>
        </p:nvSpPr>
        <p:spPr/>
        <p:txBody>
          <a:bodyPr/>
          <a:lstStyle/>
          <a:p>
            <a:pPr algn="ctr"/>
            <a:r>
              <a:rPr lang="en-GB" sz="2800" dirty="0">
                <a:latin typeface="Roboto" panose="02000000000000000000" pitchFamily="2" charset="0"/>
                <a:ea typeface="Roboto" panose="02000000000000000000" pitchFamily="2" charset="0"/>
              </a:rPr>
              <a:t>Instructions for Game </a:t>
            </a:r>
            <a:br>
              <a:rPr lang="en-GB" sz="2800" dirty="0">
                <a:latin typeface="Roboto" panose="02000000000000000000" pitchFamily="2" charset="0"/>
                <a:ea typeface="Roboto" panose="02000000000000000000" pitchFamily="2" charset="0"/>
              </a:rPr>
            </a:br>
            <a:r>
              <a:rPr lang="en-GB" sz="2800" dirty="0">
                <a:latin typeface="Roboto" panose="02000000000000000000" pitchFamily="2" charset="0"/>
                <a:ea typeface="Roboto" panose="02000000000000000000" pitchFamily="2" charset="0"/>
              </a:rPr>
              <a:t>(Next Slide)</a:t>
            </a:r>
          </a:p>
        </p:txBody>
      </p:sp>
      <p:sp>
        <p:nvSpPr>
          <p:cNvPr id="4" name="TextBox 3">
            <a:extLst>
              <a:ext uri="{FF2B5EF4-FFF2-40B4-BE49-F238E27FC236}">
                <a16:creationId xmlns:a16="http://schemas.microsoft.com/office/drawing/2014/main" id="{FCF1DE66-4BA1-4407-9692-2BAE5F40B1DE}"/>
              </a:ext>
            </a:extLst>
          </p:cNvPr>
          <p:cNvSpPr txBox="1"/>
          <p:nvPr/>
        </p:nvSpPr>
        <p:spPr>
          <a:xfrm>
            <a:off x="2286000" y="2830933"/>
            <a:ext cx="4572000" cy="1477328"/>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There will be 3 items per shape section.</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Ask the class what shape belongs where, before clicking on the shape for it to appear in the correct section.</a:t>
            </a:r>
          </a:p>
        </p:txBody>
      </p:sp>
    </p:spTree>
    <p:extLst>
      <p:ext uri="{BB962C8B-B14F-4D97-AF65-F5344CB8AC3E}">
        <p14:creationId xmlns:p14="http://schemas.microsoft.com/office/powerpoint/2010/main" val="381028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2CBD34-C64E-401B-83CD-0A9AD5FA434C}"/>
              </a:ext>
            </a:extLst>
          </p:cNvPr>
          <p:cNvSpPr txBox="1">
            <a:spLocks/>
          </p:cNvSpPr>
          <p:nvPr/>
        </p:nvSpPr>
        <p:spPr>
          <a:xfrm>
            <a:off x="-236032" y="319504"/>
            <a:ext cx="9606536" cy="994306"/>
          </a:xfrm>
          <a:prstGeom prst="roundRect">
            <a:avLst>
              <a:gd name="adj" fmla="val 9641"/>
            </a:avLst>
          </a:prstGeom>
          <a:solidFill>
            <a:srgbClr val="933993"/>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Sort the 3D Shapes</a:t>
            </a:r>
          </a:p>
        </p:txBody>
      </p:sp>
      <p:graphicFrame>
        <p:nvGraphicFramePr>
          <p:cNvPr id="5" name="Table 5">
            <a:extLst>
              <a:ext uri="{FF2B5EF4-FFF2-40B4-BE49-F238E27FC236}">
                <a16:creationId xmlns:a16="http://schemas.microsoft.com/office/drawing/2014/main" id="{3F76D3E7-81A3-4411-A167-95F02EFE949C}"/>
              </a:ext>
            </a:extLst>
          </p:cNvPr>
          <p:cNvGraphicFramePr>
            <a:graphicFrameLocks noGrp="1"/>
          </p:cNvGraphicFramePr>
          <p:nvPr>
            <p:extLst>
              <p:ext uri="{D42A27DB-BD31-4B8C-83A1-F6EECF244321}">
                <p14:modId xmlns:p14="http://schemas.microsoft.com/office/powerpoint/2010/main" val="3409296697"/>
              </p:ext>
            </p:extLst>
          </p:nvPr>
        </p:nvGraphicFramePr>
        <p:xfrm>
          <a:off x="834135" y="1581557"/>
          <a:ext cx="7466202" cy="3367946"/>
        </p:xfrm>
        <a:graphic>
          <a:graphicData uri="http://schemas.openxmlformats.org/drawingml/2006/table">
            <a:tbl>
              <a:tblPr firstRow="1" bandRow="1">
                <a:tableStyleId>{5C22544A-7EE6-4342-B048-85BDC9FD1C3A}</a:tableStyleId>
              </a:tblPr>
              <a:tblGrid>
                <a:gridCol w="2488734">
                  <a:extLst>
                    <a:ext uri="{9D8B030D-6E8A-4147-A177-3AD203B41FA5}">
                      <a16:colId xmlns:a16="http://schemas.microsoft.com/office/drawing/2014/main" val="3062738608"/>
                    </a:ext>
                  </a:extLst>
                </a:gridCol>
                <a:gridCol w="2488734">
                  <a:extLst>
                    <a:ext uri="{9D8B030D-6E8A-4147-A177-3AD203B41FA5}">
                      <a16:colId xmlns:a16="http://schemas.microsoft.com/office/drawing/2014/main" val="1377838857"/>
                    </a:ext>
                  </a:extLst>
                </a:gridCol>
                <a:gridCol w="2488734">
                  <a:extLst>
                    <a:ext uri="{9D8B030D-6E8A-4147-A177-3AD203B41FA5}">
                      <a16:colId xmlns:a16="http://schemas.microsoft.com/office/drawing/2014/main" val="1420793419"/>
                    </a:ext>
                  </a:extLst>
                </a:gridCol>
              </a:tblGrid>
              <a:tr h="1683973">
                <a:tc>
                  <a:txBody>
                    <a:bodyPr/>
                    <a:lstStyle/>
                    <a:p>
                      <a:pPr algn="ctr"/>
                      <a:r>
                        <a:rPr lang="en-GB" b="1" dirty="0">
                          <a:solidFill>
                            <a:schemeClr val="tx1"/>
                          </a:solidFill>
                        </a:rPr>
                        <a:t>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rPr>
                        <a:t>cuboid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rPr>
                        <a:t>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521433"/>
                  </a:ext>
                </a:extLst>
              </a:tr>
              <a:tr h="1683973">
                <a:tc>
                  <a:txBody>
                    <a:bodyPr/>
                    <a:lstStyle/>
                    <a:p>
                      <a:pPr algn="ctr"/>
                      <a:r>
                        <a:rPr lang="en-GB" b="1" dirty="0">
                          <a:solidFill>
                            <a:schemeClr val="tx1"/>
                          </a:solidFill>
                        </a:rPr>
                        <a:t>cylinder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rPr>
                        <a:t>cone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Can you organise these shapes? </a:t>
                      </a:r>
                    </a:p>
                    <a:p>
                      <a:pPr algn="ctr"/>
                      <a:endParaRPr lang="en-GB" b="0" dirty="0">
                        <a:solidFill>
                          <a:schemeClr val="tx1"/>
                        </a:solidFill>
                      </a:endParaRPr>
                    </a:p>
                    <a:p>
                      <a:pPr algn="ctr"/>
                      <a:r>
                        <a:rPr lang="en-GB" b="0" dirty="0">
                          <a:solidFill>
                            <a:schemeClr val="tx1"/>
                          </a:solidFill>
                        </a:rPr>
                        <a:t>Click on the item to see what shape it is!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578161"/>
                  </a:ext>
                </a:extLst>
              </a:tr>
            </a:tbl>
          </a:graphicData>
        </a:graphic>
      </p:graphicFrame>
      <p:pic>
        <p:nvPicPr>
          <p:cNvPr id="8" name="Picture 7">
            <a:extLst>
              <a:ext uri="{FF2B5EF4-FFF2-40B4-BE49-F238E27FC236}">
                <a16:creationId xmlns:a16="http://schemas.microsoft.com/office/drawing/2014/main" id="{72991ED6-2D99-4E4E-958F-742B20590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8" y="5806079"/>
            <a:ext cx="394450" cy="391319"/>
          </a:xfrm>
          <a:prstGeom prst="rect">
            <a:avLst/>
          </a:prstGeom>
        </p:spPr>
      </p:pic>
      <p:pic>
        <p:nvPicPr>
          <p:cNvPr id="10" name="Picture 9">
            <a:extLst>
              <a:ext uri="{FF2B5EF4-FFF2-40B4-BE49-F238E27FC236}">
                <a16:creationId xmlns:a16="http://schemas.microsoft.com/office/drawing/2014/main" id="{7FA19491-03D6-47EB-B962-FEE8A3501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781" y="5763171"/>
            <a:ext cx="393203" cy="423643"/>
          </a:xfrm>
          <a:prstGeom prst="rect">
            <a:avLst/>
          </a:prstGeom>
        </p:spPr>
      </p:pic>
      <p:pic>
        <p:nvPicPr>
          <p:cNvPr id="12" name="Picture 11">
            <a:extLst>
              <a:ext uri="{FF2B5EF4-FFF2-40B4-BE49-F238E27FC236}">
                <a16:creationId xmlns:a16="http://schemas.microsoft.com/office/drawing/2014/main" id="{FDAFB820-EF79-409B-88F6-63CCF0FE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038" y="5204132"/>
            <a:ext cx="663553" cy="955403"/>
          </a:xfrm>
          <a:prstGeom prst="rect">
            <a:avLst/>
          </a:prstGeom>
        </p:spPr>
      </p:pic>
      <p:pic>
        <p:nvPicPr>
          <p:cNvPr id="14" name="Picture 13">
            <a:extLst>
              <a:ext uri="{FF2B5EF4-FFF2-40B4-BE49-F238E27FC236}">
                <a16:creationId xmlns:a16="http://schemas.microsoft.com/office/drawing/2014/main" id="{ABF095A3-E25E-4534-8451-14D71471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6089" y="5118416"/>
            <a:ext cx="466782" cy="563418"/>
          </a:xfrm>
          <a:prstGeom prst="rect">
            <a:avLst/>
          </a:prstGeom>
        </p:spPr>
      </p:pic>
      <p:pic>
        <p:nvPicPr>
          <p:cNvPr id="16" name="Picture 15">
            <a:extLst>
              <a:ext uri="{FF2B5EF4-FFF2-40B4-BE49-F238E27FC236}">
                <a16:creationId xmlns:a16="http://schemas.microsoft.com/office/drawing/2014/main" id="{7FCB13F9-BC62-4A4C-BA1F-F2A5EF2C46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9066" y="5152822"/>
            <a:ext cx="732317" cy="473044"/>
          </a:xfrm>
          <a:prstGeom prst="rect">
            <a:avLst/>
          </a:prstGeom>
        </p:spPr>
      </p:pic>
      <p:pic>
        <p:nvPicPr>
          <p:cNvPr id="18" name="Picture 17">
            <a:extLst>
              <a:ext uri="{FF2B5EF4-FFF2-40B4-BE49-F238E27FC236}">
                <a16:creationId xmlns:a16="http://schemas.microsoft.com/office/drawing/2014/main" id="{83575C74-DD4F-47F7-9073-0C891E7AD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1176" y="4999046"/>
            <a:ext cx="444650" cy="626820"/>
          </a:xfrm>
          <a:prstGeom prst="rect">
            <a:avLst/>
          </a:prstGeom>
        </p:spPr>
      </p:pic>
      <p:pic>
        <p:nvPicPr>
          <p:cNvPr id="20" name="Picture 19">
            <a:extLst>
              <a:ext uri="{FF2B5EF4-FFF2-40B4-BE49-F238E27FC236}">
                <a16:creationId xmlns:a16="http://schemas.microsoft.com/office/drawing/2014/main" id="{11C80BFA-11F0-4363-B107-602027130F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2902" y="5370986"/>
            <a:ext cx="446066" cy="784371"/>
          </a:xfrm>
          <a:prstGeom prst="rect">
            <a:avLst/>
          </a:prstGeom>
        </p:spPr>
      </p:pic>
      <p:pic>
        <p:nvPicPr>
          <p:cNvPr id="22" name="Picture 21">
            <a:extLst>
              <a:ext uri="{FF2B5EF4-FFF2-40B4-BE49-F238E27FC236}">
                <a16:creationId xmlns:a16="http://schemas.microsoft.com/office/drawing/2014/main" id="{FD33181D-67FA-4253-B724-30D77D99FB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600189" y="5736815"/>
            <a:ext cx="255495" cy="555783"/>
          </a:xfrm>
          <a:prstGeom prst="rect">
            <a:avLst/>
          </a:prstGeom>
        </p:spPr>
      </p:pic>
      <p:pic>
        <p:nvPicPr>
          <p:cNvPr id="24" name="Picture 23">
            <a:extLst>
              <a:ext uri="{FF2B5EF4-FFF2-40B4-BE49-F238E27FC236}">
                <a16:creationId xmlns:a16="http://schemas.microsoft.com/office/drawing/2014/main" id="{359B8139-39A9-4196-BC4A-3B265CCC7B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4210" y="5166527"/>
            <a:ext cx="433656" cy="647875"/>
          </a:xfrm>
          <a:prstGeom prst="rect">
            <a:avLst/>
          </a:prstGeom>
        </p:spPr>
      </p:pic>
      <p:pic>
        <p:nvPicPr>
          <p:cNvPr id="26" name="Picture 25">
            <a:extLst>
              <a:ext uri="{FF2B5EF4-FFF2-40B4-BE49-F238E27FC236}">
                <a16:creationId xmlns:a16="http://schemas.microsoft.com/office/drawing/2014/main" id="{23441231-FB87-401F-8D9F-B41144CB79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1787428" y="5794769"/>
            <a:ext cx="709101" cy="218642"/>
          </a:xfrm>
          <a:prstGeom prst="rect">
            <a:avLst/>
          </a:prstGeom>
        </p:spPr>
      </p:pic>
      <p:pic>
        <p:nvPicPr>
          <p:cNvPr id="28" name="Picture 27">
            <a:extLst>
              <a:ext uri="{FF2B5EF4-FFF2-40B4-BE49-F238E27FC236}">
                <a16:creationId xmlns:a16="http://schemas.microsoft.com/office/drawing/2014/main" id="{1195FD0B-DF2C-472C-A6FA-6C503529D4C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764" y="5132489"/>
            <a:ext cx="535514" cy="535273"/>
          </a:xfrm>
          <a:prstGeom prst="rect">
            <a:avLst/>
          </a:prstGeom>
        </p:spPr>
      </p:pic>
      <p:pic>
        <p:nvPicPr>
          <p:cNvPr id="30" name="Picture 29">
            <a:extLst>
              <a:ext uri="{FF2B5EF4-FFF2-40B4-BE49-F238E27FC236}">
                <a16:creationId xmlns:a16="http://schemas.microsoft.com/office/drawing/2014/main" id="{E4B9F336-9660-464E-8A69-9FC3782ADD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37872" y="5731293"/>
            <a:ext cx="523178" cy="540890"/>
          </a:xfrm>
          <a:prstGeom prst="rect">
            <a:avLst/>
          </a:prstGeom>
        </p:spPr>
      </p:pic>
      <p:pic>
        <p:nvPicPr>
          <p:cNvPr id="32" name="Picture 31">
            <a:extLst>
              <a:ext uri="{FF2B5EF4-FFF2-40B4-BE49-F238E27FC236}">
                <a16:creationId xmlns:a16="http://schemas.microsoft.com/office/drawing/2014/main" id="{5C38317E-4758-4080-BE25-790649E095F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98141" y="5555307"/>
            <a:ext cx="663553" cy="660602"/>
          </a:xfrm>
          <a:prstGeom prst="rect">
            <a:avLst/>
          </a:prstGeom>
        </p:spPr>
      </p:pic>
      <p:pic>
        <p:nvPicPr>
          <p:cNvPr id="34" name="Picture 33">
            <a:extLst>
              <a:ext uri="{FF2B5EF4-FFF2-40B4-BE49-F238E27FC236}">
                <a16:creationId xmlns:a16="http://schemas.microsoft.com/office/drawing/2014/main" id="{32457321-BB03-49F3-A651-85CD35A46B4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26807" y="5414571"/>
            <a:ext cx="431226" cy="894680"/>
          </a:xfrm>
          <a:prstGeom prst="rect">
            <a:avLst/>
          </a:prstGeom>
        </p:spPr>
      </p:pic>
      <p:grpSp>
        <p:nvGrpSpPr>
          <p:cNvPr id="41" name="Group 40">
            <a:extLst>
              <a:ext uri="{FF2B5EF4-FFF2-40B4-BE49-F238E27FC236}">
                <a16:creationId xmlns:a16="http://schemas.microsoft.com/office/drawing/2014/main" id="{A72935D1-D22C-4FE6-B816-F67B64621D48}"/>
              </a:ext>
            </a:extLst>
          </p:cNvPr>
          <p:cNvGrpSpPr/>
          <p:nvPr/>
        </p:nvGrpSpPr>
        <p:grpSpPr>
          <a:xfrm>
            <a:off x="1501866" y="5152822"/>
            <a:ext cx="498426" cy="421482"/>
            <a:chOff x="693641" y="6436518"/>
            <a:chExt cx="498426" cy="421482"/>
          </a:xfrm>
        </p:grpSpPr>
        <p:pic>
          <p:nvPicPr>
            <p:cNvPr id="40" name="Picture 39">
              <a:extLst>
                <a:ext uri="{FF2B5EF4-FFF2-40B4-BE49-F238E27FC236}">
                  <a16:creationId xmlns:a16="http://schemas.microsoft.com/office/drawing/2014/main" id="{F6D726A9-0E87-49B7-90E7-BCE485E8CE8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0585" y="6436518"/>
              <a:ext cx="280988" cy="280988"/>
            </a:xfrm>
            <a:prstGeom prst="rect">
              <a:avLst/>
            </a:prstGeom>
          </p:spPr>
        </p:pic>
        <p:pic>
          <p:nvPicPr>
            <p:cNvPr id="38" name="Picture 37">
              <a:extLst>
                <a:ext uri="{FF2B5EF4-FFF2-40B4-BE49-F238E27FC236}">
                  <a16:creationId xmlns:a16="http://schemas.microsoft.com/office/drawing/2014/main" id="{83EEDD46-466A-4E77-B096-0151D0604DB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1079" y="6534924"/>
              <a:ext cx="280988" cy="280988"/>
            </a:xfrm>
            <a:prstGeom prst="rect">
              <a:avLst/>
            </a:prstGeom>
          </p:spPr>
        </p:pic>
        <p:pic>
          <p:nvPicPr>
            <p:cNvPr id="36" name="Picture 35">
              <a:extLst>
                <a:ext uri="{FF2B5EF4-FFF2-40B4-BE49-F238E27FC236}">
                  <a16:creationId xmlns:a16="http://schemas.microsoft.com/office/drawing/2014/main" id="{324E9E4D-ABDC-4C03-93E7-00C3106B656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3641" y="6577012"/>
              <a:ext cx="280988" cy="280988"/>
            </a:xfrm>
            <a:prstGeom prst="rect">
              <a:avLst/>
            </a:prstGeom>
          </p:spPr>
        </p:pic>
      </p:grpSp>
      <p:pic>
        <p:nvPicPr>
          <p:cNvPr id="48" name="Picture 47">
            <a:extLst>
              <a:ext uri="{FF2B5EF4-FFF2-40B4-BE49-F238E27FC236}">
                <a16:creationId xmlns:a16="http://schemas.microsoft.com/office/drawing/2014/main" id="{48829905-38F8-434C-BADC-015ED79FC0A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78069" y="2093344"/>
            <a:ext cx="535514" cy="535273"/>
          </a:xfrm>
          <a:prstGeom prst="rect">
            <a:avLst/>
          </a:prstGeom>
        </p:spPr>
      </p:pic>
      <p:grpSp>
        <p:nvGrpSpPr>
          <p:cNvPr id="49" name="Group 48">
            <a:extLst>
              <a:ext uri="{FF2B5EF4-FFF2-40B4-BE49-F238E27FC236}">
                <a16:creationId xmlns:a16="http://schemas.microsoft.com/office/drawing/2014/main" id="{11569EAE-D2EF-4B96-BB1E-0AC9C2D045DE}"/>
              </a:ext>
            </a:extLst>
          </p:cNvPr>
          <p:cNvGrpSpPr/>
          <p:nvPr/>
        </p:nvGrpSpPr>
        <p:grpSpPr>
          <a:xfrm>
            <a:off x="6838365" y="2632229"/>
            <a:ext cx="498426" cy="421482"/>
            <a:chOff x="693641" y="6436518"/>
            <a:chExt cx="498426" cy="421482"/>
          </a:xfrm>
        </p:grpSpPr>
        <p:pic>
          <p:nvPicPr>
            <p:cNvPr id="50" name="Picture 49">
              <a:extLst>
                <a:ext uri="{FF2B5EF4-FFF2-40B4-BE49-F238E27FC236}">
                  <a16:creationId xmlns:a16="http://schemas.microsoft.com/office/drawing/2014/main" id="{A0D7F60E-4771-4A04-9970-739AEDED673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0585" y="6436518"/>
              <a:ext cx="280988" cy="280988"/>
            </a:xfrm>
            <a:prstGeom prst="rect">
              <a:avLst/>
            </a:prstGeom>
          </p:spPr>
        </p:pic>
        <p:pic>
          <p:nvPicPr>
            <p:cNvPr id="51" name="Picture 50">
              <a:extLst>
                <a:ext uri="{FF2B5EF4-FFF2-40B4-BE49-F238E27FC236}">
                  <a16:creationId xmlns:a16="http://schemas.microsoft.com/office/drawing/2014/main" id="{CC6CA18E-4568-4EF1-8E62-83AE8FE5E6F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1079" y="6534924"/>
              <a:ext cx="280988" cy="280988"/>
            </a:xfrm>
            <a:prstGeom prst="rect">
              <a:avLst/>
            </a:prstGeom>
          </p:spPr>
        </p:pic>
        <p:pic>
          <p:nvPicPr>
            <p:cNvPr id="52" name="Picture 51">
              <a:extLst>
                <a:ext uri="{FF2B5EF4-FFF2-40B4-BE49-F238E27FC236}">
                  <a16:creationId xmlns:a16="http://schemas.microsoft.com/office/drawing/2014/main" id="{DBF0AE37-EBC9-4905-9845-6289DD12413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3641" y="6577012"/>
              <a:ext cx="280988" cy="280988"/>
            </a:xfrm>
            <a:prstGeom prst="rect">
              <a:avLst/>
            </a:prstGeom>
          </p:spPr>
        </p:pic>
      </p:grpSp>
      <p:pic>
        <p:nvPicPr>
          <p:cNvPr id="53" name="Picture 52">
            <a:extLst>
              <a:ext uri="{FF2B5EF4-FFF2-40B4-BE49-F238E27FC236}">
                <a16:creationId xmlns:a16="http://schemas.microsoft.com/office/drawing/2014/main" id="{822731A7-83E8-41F8-B15C-7F8D88A7D9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36552" y="2141516"/>
            <a:ext cx="523178" cy="540890"/>
          </a:xfrm>
          <a:prstGeom prst="rect">
            <a:avLst/>
          </a:prstGeom>
        </p:spPr>
      </p:pic>
      <p:pic>
        <p:nvPicPr>
          <p:cNvPr id="54" name="Picture 53">
            <a:extLst>
              <a:ext uri="{FF2B5EF4-FFF2-40B4-BE49-F238E27FC236}">
                <a16:creationId xmlns:a16="http://schemas.microsoft.com/office/drawing/2014/main" id="{3663E314-BF87-4A37-91F8-19384855A4D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64313" y="4085915"/>
            <a:ext cx="663553" cy="660602"/>
          </a:xfrm>
          <a:prstGeom prst="rect">
            <a:avLst/>
          </a:prstGeom>
        </p:spPr>
      </p:pic>
      <p:pic>
        <p:nvPicPr>
          <p:cNvPr id="55" name="Picture 54">
            <a:extLst>
              <a:ext uri="{FF2B5EF4-FFF2-40B4-BE49-F238E27FC236}">
                <a16:creationId xmlns:a16="http://schemas.microsoft.com/office/drawing/2014/main" id="{041B9F4A-E486-43CA-A06E-44112C11D5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4911" y="3665196"/>
            <a:ext cx="444650" cy="626820"/>
          </a:xfrm>
          <a:prstGeom prst="rect">
            <a:avLst/>
          </a:prstGeom>
        </p:spPr>
      </p:pic>
      <p:pic>
        <p:nvPicPr>
          <p:cNvPr id="56" name="Picture 55">
            <a:extLst>
              <a:ext uri="{FF2B5EF4-FFF2-40B4-BE49-F238E27FC236}">
                <a16:creationId xmlns:a16="http://schemas.microsoft.com/office/drawing/2014/main" id="{2E513304-A1BC-4A35-946B-666B7733A94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2711" y="3816521"/>
            <a:ext cx="431226" cy="894680"/>
          </a:xfrm>
          <a:prstGeom prst="rect">
            <a:avLst/>
          </a:prstGeom>
        </p:spPr>
      </p:pic>
      <p:pic>
        <p:nvPicPr>
          <p:cNvPr id="57" name="Picture 56">
            <a:extLst>
              <a:ext uri="{FF2B5EF4-FFF2-40B4-BE49-F238E27FC236}">
                <a16:creationId xmlns:a16="http://schemas.microsoft.com/office/drawing/2014/main" id="{07A456B2-DE31-4F10-8B3F-DCF5A6DD68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2408" y="4181986"/>
            <a:ext cx="433656" cy="647875"/>
          </a:xfrm>
          <a:prstGeom prst="rect">
            <a:avLst/>
          </a:prstGeom>
        </p:spPr>
      </p:pic>
      <p:pic>
        <p:nvPicPr>
          <p:cNvPr id="58" name="Picture 57">
            <a:extLst>
              <a:ext uri="{FF2B5EF4-FFF2-40B4-BE49-F238E27FC236}">
                <a16:creationId xmlns:a16="http://schemas.microsoft.com/office/drawing/2014/main" id="{7E891F85-9D3E-40C5-9D97-8023BB7698F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1758988" y="3976593"/>
            <a:ext cx="709101" cy="218642"/>
          </a:xfrm>
          <a:prstGeom prst="rect">
            <a:avLst/>
          </a:prstGeom>
        </p:spPr>
      </p:pic>
      <p:pic>
        <p:nvPicPr>
          <p:cNvPr id="59" name="Picture 58">
            <a:extLst>
              <a:ext uri="{FF2B5EF4-FFF2-40B4-BE49-F238E27FC236}">
                <a16:creationId xmlns:a16="http://schemas.microsoft.com/office/drawing/2014/main" id="{0A3D6FD9-931B-4792-AC81-6F69040C86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657830" y="4168977"/>
            <a:ext cx="255495" cy="555783"/>
          </a:xfrm>
          <a:prstGeom prst="rect">
            <a:avLst/>
          </a:prstGeom>
        </p:spPr>
      </p:pic>
      <p:pic>
        <p:nvPicPr>
          <p:cNvPr id="60" name="Picture 59">
            <a:extLst>
              <a:ext uri="{FF2B5EF4-FFF2-40B4-BE49-F238E27FC236}">
                <a16:creationId xmlns:a16="http://schemas.microsoft.com/office/drawing/2014/main" id="{80A7A065-3B59-45C8-8054-8300A5DE09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024" y="2346908"/>
            <a:ext cx="466782" cy="563418"/>
          </a:xfrm>
          <a:prstGeom prst="rect">
            <a:avLst/>
          </a:prstGeom>
        </p:spPr>
      </p:pic>
      <p:pic>
        <p:nvPicPr>
          <p:cNvPr id="61" name="Picture 60">
            <a:extLst>
              <a:ext uri="{FF2B5EF4-FFF2-40B4-BE49-F238E27FC236}">
                <a16:creationId xmlns:a16="http://schemas.microsoft.com/office/drawing/2014/main" id="{518F23BC-A735-47A3-B028-8949687B7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313" y="2145190"/>
            <a:ext cx="393203" cy="423643"/>
          </a:xfrm>
          <a:prstGeom prst="rect">
            <a:avLst/>
          </a:prstGeom>
        </p:spPr>
      </p:pic>
      <p:pic>
        <p:nvPicPr>
          <p:cNvPr id="62" name="Picture 61">
            <a:extLst>
              <a:ext uri="{FF2B5EF4-FFF2-40B4-BE49-F238E27FC236}">
                <a16:creationId xmlns:a16="http://schemas.microsoft.com/office/drawing/2014/main" id="{274EB6BB-5813-4079-9040-928C11950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711" y="2620304"/>
            <a:ext cx="394450" cy="391319"/>
          </a:xfrm>
          <a:prstGeom prst="rect">
            <a:avLst/>
          </a:prstGeom>
        </p:spPr>
      </p:pic>
      <p:pic>
        <p:nvPicPr>
          <p:cNvPr id="63" name="Picture 62">
            <a:extLst>
              <a:ext uri="{FF2B5EF4-FFF2-40B4-BE49-F238E27FC236}">
                <a16:creationId xmlns:a16="http://schemas.microsoft.com/office/drawing/2014/main" id="{B2B01D77-0EC1-4AF8-88F4-EA9F1B929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901" y="2056220"/>
            <a:ext cx="663553" cy="955403"/>
          </a:xfrm>
          <a:prstGeom prst="rect">
            <a:avLst/>
          </a:prstGeom>
        </p:spPr>
      </p:pic>
      <p:pic>
        <p:nvPicPr>
          <p:cNvPr id="64" name="Picture 63">
            <a:extLst>
              <a:ext uri="{FF2B5EF4-FFF2-40B4-BE49-F238E27FC236}">
                <a16:creationId xmlns:a16="http://schemas.microsoft.com/office/drawing/2014/main" id="{FBBFFEB7-292A-4BDD-AD0C-B8521221A0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261" y="2494113"/>
            <a:ext cx="732317" cy="473044"/>
          </a:xfrm>
          <a:prstGeom prst="rect">
            <a:avLst/>
          </a:prstGeom>
        </p:spPr>
      </p:pic>
      <p:pic>
        <p:nvPicPr>
          <p:cNvPr id="65" name="Picture 64">
            <a:extLst>
              <a:ext uri="{FF2B5EF4-FFF2-40B4-BE49-F238E27FC236}">
                <a16:creationId xmlns:a16="http://schemas.microsoft.com/office/drawing/2014/main" id="{AC3293B0-7A47-4190-83FB-6278267006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3170" y="2121630"/>
            <a:ext cx="446066" cy="784371"/>
          </a:xfrm>
          <a:prstGeom prst="rect">
            <a:avLst/>
          </a:prstGeom>
        </p:spPr>
      </p:pic>
    </p:spTree>
    <p:extLst>
      <p:ext uri="{BB962C8B-B14F-4D97-AF65-F5344CB8AC3E}">
        <p14:creationId xmlns:p14="http://schemas.microsoft.com/office/powerpoint/2010/main" val="414850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down)">
                                      <p:cBhvr>
                                        <p:cTn id="21" dur="500"/>
                                        <p:tgtEl>
                                          <p:spTgt spid="62"/>
                                        </p:tgtEl>
                                      </p:cBhvr>
                                    </p:animEffec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41"/>
                    </p:tgtEl>
                  </p:cond>
                </p:stCondLst>
                <p:endSync evt="end" delay="0">
                  <p:rtn val="all"/>
                </p:endSync>
                <p:childTnLst>
                  <p:par>
                    <p:cTn id="23" fill="hold">
                      <p:stCondLst>
                        <p:cond delay="0"/>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childTnLst>
                          </p:cTn>
                        </p:par>
                      </p:childTnLst>
                    </p:cTn>
                  </p:par>
                </p:childTnLst>
              </p:cTn>
              <p:nextCondLst>
                <p:cond evt="onClick" delay="0">
                  <p:tgtEl>
                    <p:spTgt spid="41"/>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childTnLst>
                          </p:cTn>
                        </p:par>
                      </p:childTnLst>
                    </p:cTn>
                  </p:par>
                </p:childTnLst>
              </p:cTn>
              <p:nextCondLst>
                <p:cond evt="onClick" delay="0">
                  <p:tgtEl>
                    <p:spTgt spid="26"/>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22" presetClass="exit" presetSubtype="4" fill="hold" nodeType="clickEffect">
                                  <p:stCondLst>
                                    <p:cond delay="0"/>
                                  </p:stCondLst>
                                  <p:childTnLst>
                                    <p:animEffect transition="out" filter="wipe(down)">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22"/>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nodeType="clickEffect">
                                  <p:stCondLst>
                                    <p:cond delay="0"/>
                                  </p:stCondLst>
                                  <p:childTnLst>
                                    <p:animEffect transition="out" filter="wipe(down)">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down)">
                                      <p:cBhvr>
                                        <p:cTn id="71" dur="500"/>
                                        <p:tgtEl>
                                          <p:spTgt spid="65"/>
                                        </p:tgtEl>
                                      </p:cBhvr>
                                    </p:animEffect>
                                  </p:childTnLst>
                                </p:cTn>
                              </p:par>
                            </p:childTnLst>
                          </p:cTn>
                        </p:par>
                      </p:childTnLst>
                    </p:cTn>
                  </p:par>
                </p:childTnLst>
              </p:cTn>
              <p:nextCondLst>
                <p:cond evt="onClick" delay="0">
                  <p:tgtEl>
                    <p:spTgt spid="20"/>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2" presetClass="exit" presetSubtype="4" fill="hold" nodeType="clickEffect">
                                  <p:stCondLst>
                                    <p:cond delay="0"/>
                                  </p:stCondLst>
                                  <p:childTnLst>
                                    <p:animEffect transition="out" filter="wipe(down)">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down)">
                                      <p:cBhvr>
                                        <p:cTn id="81" dur="500"/>
                                        <p:tgtEl>
                                          <p:spTgt spid="57"/>
                                        </p:tgtEl>
                                      </p:cBhvr>
                                    </p:animEffect>
                                  </p:child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34"/>
                    </p:tgtEl>
                  </p:cond>
                </p:stCondLst>
                <p:endSync evt="end" delay="0">
                  <p:rtn val="all"/>
                </p:endSync>
                <p:childTnLst>
                  <p:par>
                    <p:cTn id="83" fill="hold">
                      <p:stCondLst>
                        <p:cond delay="0"/>
                      </p:stCondLst>
                      <p:childTnLst>
                        <p:par>
                          <p:cTn id="84" fill="hold">
                            <p:stCondLst>
                              <p:cond delay="0"/>
                            </p:stCondLst>
                            <p:childTnLst>
                              <p:par>
                                <p:cTn id="85" presetID="22" presetClass="exit" presetSubtype="4" fill="hold" nodeType="clickEffect">
                                  <p:stCondLst>
                                    <p:cond delay="0"/>
                                  </p:stCondLst>
                                  <p:childTnLst>
                                    <p:animEffect transition="out" filter="wipe(down)">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down)">
                                      <p:cBhvr>
                                        <p:cTn id="91" dur="500"/>
                                        <p:tgtEl>
                                          <p:spTgt spid="56"/>
                                        </p:tgtEl>
                                      </p:cBhvr>
                                    </p:animEffect>
                                  </p:childTnLst>
                                </p:cTn>
                              </p:par>
                            </p:childTnLst>
                          </p:cTn>
                        </p:par>
                      </p:childTnLst>
                    </p:cTn>
                  </p:par>
                </p:childTnLst>
              </p:cTn>
              <p:nextCondLst>
                <p:cond evt="onClick" delay="0">
                  <p:tgtEl>
                    <p:spTgt spid="34"/>
                  </p:tgtEl>
                </p:cond>
              </p:nextCondLst>
            </p:seq>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22" presetClass="exit" presetSubtype="4" fill="hold" nodeType="clickEffect">
                                  <p:stCondLst>
                                    <p:cond delay="0"/>
                                  </p:stCondLst>
                                  <p:childTnLst>
                                    <p:animEffect transition="out" filter="wipe(down)">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down)">
                                      <p:cBhvr>
                                        <p:cTn id="101" dur="500"/>
                                        <p:tgtEl>
                                          <p:spTgt spid="64"/>
                                        </p:tgtEl>
                                      </p:cBhvr>
                                    </p:animEffect>
                                  </p:childTnLst>
                                </p:cTn>
                              </p:par>
                            </p:childTnLst>
                          </p:cTn>
                        </p:par>
                      </p:childTnLst>
                    </p:cTn>
                  </p:par>
                </p:childTnLst>
              </p:cTn>
              <p:nextCondLst>
                <p:cond evt="onClick" delay="0">
                  <p:tgtEl>
                    <p:spTgt spid="16"/>
                  </p:tgtEl>
                </p:cond>
              </p:nextCondLst>
            </p:seq>
            <p:seq concurrent="1" nextAc="seek">
              <p:cTn id="102" restart="whenNotActive" fill="hold" evtFilter="cancelBubble" nodeType="interactiveSeq">
                <p:stCondLst>
                  <p:cond evt="onClick" delay="0">
                    <p:tgtEl>
                      <p:spTgt spid="10"/>
                    </p:tgtEl>
                  </p:cond>
                </p:stCondLst>
                <p:endSync evt="end" delay="0">
                  <p:rtn val="all"/>
                </p:endSync>
                <p:childTnLst>
                  <p:par>
                    <p:cTn id="103" fill="hold">
                      <p:stCondLst>
                        <p:cond delay="0"/>
                      </p:stCondLst>
                      <p:childTnLst>
                        <p:par>
                          <p:cTn id="104" fill="hold">
                            <p:stCondLst>
                              <p:cond delay="0"/>
                            </p:stCondLst>
                            <p:childTnLst>
                              <p:par>
                                <p:cTn id="105" presetID="22" presetClass="exit" presetSubtype="4" fill="hold" nodeType="clickEffect">
                                  <p:stCondLst>
                                    <p:cond delay="0"/>
                                  </p:stCondLst>
                                  <p:childTnLst>
                                    <p:animEffect transition="out" filter="wipe(down)">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down)">
                                      <p:cBhvr>
                                        <p:cTn id="111" dur="500"/>
                                        <p:tgtEl>
                                          <p:spTgt spid="61"/>
                                        </p:tgtEl>
                                      </p:cBhvr>
                                    </p:animEffec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8"/>
                    </p:tgtEl>
                  </p:cond>
                </p:stCondLst>
                <p:endSync evt="end" delay="0">
                  <p:rtn val="all"/>
                </p:endSync>
                <p:childTnLst>
                  <p:par>
                    <p:cTn id="113" fill="hold">
                      <p:stCondLst>
                        <p:cond delay="0"/>
                      </p:stCondLst>
                      <p:childTnLst>
                        <p:par>
                          <p:cTn id="114" fill="hold">
                            <p:stCondLst>
                              <p:cond delay="0"/>
                            </p:stCondLst>
                            <p:childTnLst>
                              <p:par>
                                <p:cTn id="115" presetID="22" presetClass="exit" presetSubtype="4" fill="hold" nodeType="clickEffect">
                                  <p:stCondLst>
                                    <p:cond delay="0"/>
                                  </p:stCondLst>
                                  <p:childTnLst>
                                    <p:animEffect transition="out" filter="wipe(down)">
                                      <p:cBhvr>
                                        <p:cTn id="116" dur="500"/>
                                        <p:tgtEl>
                                          <p:spTgt spid="18"/>
                                        </p:tgtEl>
                                      </p:cBhvr>
                                    </p:animEffect>
                                    <p:set>
                                      <p:cBhvr>
                                        <p:cTn id="117" dur="1" fill="hold">
                                          <p:stCondLst>
                                            <p:cond delay="499"/>
                                          </p:stCondLst>
                                        </p:cTn>
                                        <p:tgtEl>
                                          <p:spTgt spid="18"/>
                                        </p:tgtEl>
                                        <p:attrNameLst>
                                          <p:attrName>style.visibility</p:attrName>
                                        </p:attrNameLst>
                                      </p:cBhvr>
                                      <p:to>
                                        <p:strVal val="hidden"/>
                                      </p:to>
                                    </p:set>
                                  </p:childTnLst>
                                </p:cTn>
                              </p:par>
                            </p:childTnLst>
                          </p:cTn>
                        </p:par>
                        <p:par>
                          <p:cTn id="118" fill="hold">
                            <p:stCondLst>
                              <p:cond delay="500"/>
                            </p:stCondLst>
                            <p:childTnLst>
                              <p:par>
                                <p:cTn id="119" presetID="22" presetClass="entr" presetSubtype="4" fill="hold"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childTnLst>
                          </p:cTn>
                        </p:par>
                      </p:childTnLst>
                    </p:cTn>
                  </p:par>
                </p:childTnLst>
              </p:cTn>
              <p:nextCondLst>
                <p:cond evt="onClick" delay="0">
                  <p:tgtEl>
                    <p:spTgt spid="18"/>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nodeType="clickEffect">
                                  <p:stCondLst>
                                    <p:cond delay="0"/>
                                  </p:stCondLst>
                                  <p:childTnLst>
                                    <p:animEffect transition="out" filter="wipe(down)">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par>
                          <p:cTn id="128" fill="hold">
                            <p:stCondLst>
                              <p:cond delay="500"/>
                            </p:stCondLst>
                            <p:childTnLst>
                              <p:par>
                                <p:cTn id="129" presetID="22" presetClass="entr" presetSubtype="4" fill="hold"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down)">
                                      <p:cBhvr>
                                        <p:cTn id="131" dur="500"/>
                                        <p:tgtEl>
                                          <p:spTgt spid="53"/>
                                        </p:tgtEl>
                                      </p:cBhvr>
                                    </p:animEffect>
                                  </p:childTnLst>
                                </p:cTn>
                              </p:par>
                            </p:childTnLst>
                          </p:cTn>
                        </p:par>
                      </p:childTnLst>
                    </p:cTn>
                  </p:par>
                </p:childTnLst>
              </p:cTn>
              <p:nextCondLst>
                <p:cond evt="onClick" delay="0">
                  <p:tgtEl>
                    <p:spTgt spid="30"/>
                  </p:tgtEl>
                </p:cond>
              </p:nextCondLst>
            </p:seq>
            <p:seq concurrent="1" nextAc="seek">
              <p:cTn id="132" restart="whenNotActive" fill="hold" evtFilter="cancelBubble" nodeType="interactiveSeq">
                <p:stCondLst>
                  <p:cond evt="onClick" delay="0">
                    <p:tgtEl>
                      <p:spTgt spid="12"/>
                    </p:tgtEl>
                  </p:cond>
                </p:stCondLst>
                <p:endSync evt="end" delay="0">
                  <p:rtn val="all"/>
                </p:endSync>
                <p:childTnLst>
                  <p:par>
                    <p:cTn id="133" fill="hold">
                      <p:stCondLst>
                        <p:cond delay="0"/>
                      </p:stCondLst>
                      <p:childTnLst>
                        <p:par>
                          <p:cTn id="134" fill="hold">
                            <p:stCondLst>
                              <p:cond delay="0"/>
                            </p:stCondLst>
                            <p:childTnLst>
                              <p:par>
                                <p:cTn id="135" presetID="22" presetClass="exit" presetSubtype="4" fill="hold" nodeType="clickEffect">
                                  <p:stCondLst>
                                    <p:cond delay="0"/>
                                  </p:stCondLst>
                                  <p:childTnLst>
                                    <p:animEffect transition="out" filter="wipe(down)">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childTnLst>
                          </p:cTn>
                        </p:par>
                        <p:par>
                          <p:cTn id="138" fill="hold">
                            <p:stCondLst>
                              <p:cond delay="500"/>
                            </p:stCondLst>
                            <p:childTnLst>
                              <p:par>
                                <p:cTn id="139" presetID="22" presetClass="entr" presetSubtype="4" fill="hold" nodeType="after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wipe(down)">
                                      <p:cBhvr>
                                        <p:cTn id="141" dur="500"/>
                                        <p:tgtEl>
                                          <p:spTgt spid="63"/>
                                        </p:tgtEl>
                                      </p:cBhvr>
                                    </p:animEffect>
                                  </p:childTnLst>
                                </p:cTn>
                              </p:par>
                            </p:childTnLst>
                          </p:cTn>
                        </p:par>
                      </p:childTnLst>
                    </p:cTn>
                  </p:par>
                </p:childTnLst>
              </p:cTn>
              <p:nextCondLst>
                <p:cond evt="onClick" delay="0">
                  <p:tgtEl>
                    <p:spTgt spid="12"/>
                  </p:tgtEl>
                </p:cond>
              </p:nextCondLst>
            </p:seq>
            <p:seq concurrent="1" nextAc="seek">
              <p:cTn id="142" restart="whenNotActive" fill="hold" evtFilter="cancelBubble" nodeType="interactiveSeq">
                <p:stCondLst>
                  <p:cond evt="onClick" delay="0">
                    <p:tgtEl>
                      <p:spTgt spid="32"/>
                    </p:tgtEl>
                  </p:cond>
                </p:stCondLst>
                <p:endSync evt="end" delay="0">
                  <p:rtn val="all"/>
                </p:endSync>
                <p:childTnLst>
                  <p:par>
                    <p:cTn id="143" fill="hold">
                      <p:stCondLst>
                        <p:cond delay="0"/>
                      </p:stCondLst>
                      <p:childTnLst>
                        <p:par>
                          <p:cTn id="144" fill="hold">
                            <p:stCondLst>
                              <p:cond delay="0"/>
                            </p:stCondLst>
                            <p:childTnLst>
                              <p:par>
                                <p:cTn id="145" presetID="22" presetClass="exit" presetSubtype="4" fill="hold" nodeType="clickEffect">
                                  <p:stCondLst>
                                    <p:cond delay="0"/>
                                  </p:stCondLst>
                                  <p:childTnLst>
                                    <p:animEffect transition="out" filter="wipe(down)">
                                      <p:cBhvr>
                                        <p:cTn id="146" dur="500"/>
                                        <p:tgtEl>
                                          <p:spTgt spid="32"/>
                                        </p:tgtEl>
                                      </p:cBhvr>
                                    </p:animEffect>
                                    <p:set>
                                      <p:cBhvr>
                                        <p:cTn id="147" dur="1" fill="hold">
                                          <p:stCondLst>
                                            <p:cond delay="499"/>
                                          </p:stCondLst>
                                        </p:cTn>
                                        <p:tgtEl>
                                          <p:spTgt spid="32"/>
                                        </p:tgtEl>
                                        <p:attrNameLst>
                                          <p:attrName>style.visibility</p:attrName>
                                        </p:attrNameLst>
                                      </p:cBhvr>
                                      <p:to>
                                        <p:strVal val="hidden"/>
                                      </p:to>
                                    </p:set>
                                  </p:childTnLst>
                                </p:cTn>
                              </p:par>
                            </p:childTnLst>
                          </p:cTn>
                        </p:par>
                        <p:par>
                          <p:cTn id="148" fill="hold">
                            <p:stCondLst>
                              <p:cond delay="500"/>
                            </p:stCondLst>
                            <p:childTnLst>
                              <p:par>
                                <p:cTn id="149" presetID="22" presetClass="entr" presetSubtype="4"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down)">
                                      <p:cBhvr>
                                        <p:cTn id="151" dur="500"/>
                                        <p:tgtEl>
                                          <p:spTgt spid="54"/>
                                        </p:tgtEl>
                                      </p:cBhvr>
                                    </p:animEffect>
                                  </p:childTnLst>
                                </p:cTn>
                              </p:par>
                            </p:childTnLst>
                          </p:cTn>
                        </p:par>
                      </p:childTnLst>
                    </p:cTn>
                  </p:par>
                </p:childTnLst>
              </p:cTn>
              <p:nextCondLst>
                <p:cond evt="onClick" delay="0">
                  <p:tgtEl>
                    <p:spTgt spid="3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2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68871"/>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8CBA729-9D66-4171-94A3-01FFE474C2DD}"/>
              </a:ext>
            </a:extLst>
          </p:cNvPr>
          <p:cNvSpPr/>
          <p:nvPr/>
        </p:nvSpPr>
        <p:spPr>
          <a:xfrm>
            <a:off x="608700" y="1694576"/>
            <a:ext cx="7926601" cy="131707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D80EF2A-B259-42A9-AECB-72AB7B4DFF3A}"/>
              </a:ext>
            </a:extLst>
          </p:cNvPr>
          <p:cNvSpPr>
            <a:spLocks noGrp="1"/>
          </p:cNvSpPr>
          <p:nvPr>
            <p:ph type="title"/>
          </p:nvPr>
        </p:nvSpPr>
        <p:spPr>
          <a:xfrm>
            <a:off x="-160531" y="348608"/>
            <a:ext cx="9455534" cy="994306"/>
          </a:xfrm>
          <a:solidFill>
            <a:schemeClr val="accent1"/>
          </a:solidFill>
        </p:spPr>
        <p:txBody>
          <a:bodyPr/>
          <a:lstStyle/>
          <a:p>
            <a:r>
              <a:rPr lang="en-GB" dirty="0">
                <a:solidFill>
                  <a:schemeClr val="bg1"/>
                </a:solidFill>
              </a:rPr>
              <a:t>What Are 3D Shapes?</a:t>
            </a:r>
          </a:p>
        </p:txBody>
      </p:sp>
      <p:sp>
        <p:nvSpPr>
          <p:cNvPr id="3" name="TextBox 2">
            <a:extLst>
              <a:ext uri="{FF2B5EF4-FFF2-40B4-BE49-F238E27FC236}">
                <a16:creationId xmlns:a16="http://schemas.microsoft.com/office/drawing/2014/main" id="{8C26CFC8-678C-42E6-BE7B-A96DAB0E327D}"/>
              </a:ext>
            </a:extLst>
          </p:cNvPr>
          <p:cNvSpPr txBox="1"/>
          <p:nvPr/>
        </p:nvSpPr>
        <p:spPr>
          <a:xfrm>
            <a:off x="548908" y="1891446"/>
            <a:ext cx="8046184" cy="923330"/>
          </a:xfrm>
          <a:prstGeom prst="rect">
            <a:avLst/>
          </a:prstGeom>
          <a:noFill/>
        </p:spPr>
        <p:txBody>
          <a:bodyPr wrap="square" rtlCol="0">
            <a:spAutoFit/>
          </a:bodyPr>
          <a:lstStyle/>
          <a:p>
            <a:pPr algn="ctr"/>
            <a:r>
              <a:rPr lang="en-GB" dirty="0"/>
              <a:t>3D shapes are all around us.</a:t>
            </a:r>
          </a:p>
          <a:p>
            <a:pPr algn="ctr"/>
            <a:endParaRPr lang="en-GB" dirty="0"/>
          </a:p>
          <a:p>
            <a:pPr algn="ctr"/>
            <a:r>
              <a:rPr lang="en-GB" dirty="0"/>
              <a:t>3D shapes are solid shapes. 3D stands for 3-dimensional.</a:t>
            </a:r>
          </a:p>
        </p:txBody>
      </p:sp>
      <p:pic>
        <p:nvPicPr>
          <p:cNvPr id="9" name="Picture 8">
            <a:extLst>
              <a:ext uri="{FF2B5EF4-FFF2-40B4-BE49-F238E27FC236}">
                <a16:creationId xmlns:a16="http://schemas.microsoft.com/office/drawing/2014/main" id="{FBD16EAB-F485-47CB-BDB4-1016C8A32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10" y="3403833"/>
            <a:ext cx="892119" cy="885039"/>
          </a:xfrm>
          <a:prstGeom prst="rect">
            <a:avLst/>
          </a:prstGeom>
        </p:spPr>
      </p:pic>
      <p:pic>
        <p:nvPicPr>
          <p:cNvPr id="11" name="Picture 10">
            <a:extLst>
              <a:ext uri="{FF2B5EF4-FFF2-40B4-BE49-F238E27FC236}">
                <a16:creationId xmlns:a16="http://schemas.microsoft.com/office/drawing/2014/main" id="{08383D80-55FC-4CA6-B72E-885E33725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670" y="3363308"/>
            <a:ext cx="951740" cy="910206"/>
          </a:xfrm>
          <a:prstGeom prst="rect">
            <a:avLst/>
          </a:prstGeom>
        </p:spPr>
      </p:pic>
      <p:pic>
        <p:nvPicPr>
          <p:cNvPr id="13" name="Picture 12">
            <a:extLst>
              <a:ext uri="{FF2B5EF4-FFF2-40B4-BE49-F238E27FC236}">
                <a16:creationId xmlns:a16="http://schemas.microsoft.com/office/drawing/2014/main" id="{E4D60031-524D-4891-A8EA-2EFAEEE72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40" y="4530055"/>
            <a:ext cx="767258" cy="1568741"/>
          </a:xfrm>
          <a:prstGeom prst="rect">
            <a:avLst/>
          </a:prstGeom>
        </p:spPr>
      </p:pic>
      <p:pic>
        <p:nvPicPr>
          <p:cNvPr id="15" name="Picture 14">
            <a:extLst>
              <a:ext uri="{FF2B5EF4-FFF2-40B4-BE49-F238E27FC236}">
                <a16:creationId xmlns:a16="http://schemas.microsoft.com/office/drawing/2014/main" id="{8E811229-3575-4CB5-BE11-FDF5BF648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5246" y="4808988"/>
            <a:ext cx="1506588" cy="1172362"/>
          </a:xfrm>
          <a:prstGeom prst="rect">
            <a:avLst/>
          </a:prstGeom>
        </p:spPr>
      </p:pic>
      <p:pic>
        <p:nvPicPr>
          <p:cNvPr id="17" name="Picture 16">
            <a:extLst>
              <a:ext uri="{FF2B5EF4-FFF2-40B4-BE49-F238E27FC236}">
                <a16:creationId xmlns:a16="http://schemas.microsoft.com/office/drawing/2014/main" id="{81504F3F-088B-4090-B0FB-462A212008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9829" y="3159875"/>
            <a:ext cx="634814" cy="1317072"/>
          </a:xfrm>
          <a:prstGeom prst="rect">
            <a:avLst/>
          </a:prstGeom>
        </p:spPr>
      </p:pic>
      <p:pic>
        <p:nvPicPr>
          <p:cNvPr id="19" name="Picture 18">
            <a:extLst>
              <a:ext uri="{FF2B5EF4-FFF2-40B4-BE49-F238E27FC236}">
                <a16:creationId xmlns:a16="http://schemas.microsoft.com/office/drawing/2014/main" id="{72415C41-92B8-40D1-A14B-84CE0E1676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151891" y="3208517"/>
            <a:ext cx="1100096" cy="1268429"/>
          </a:xfrm>
          <a:prstGeom prst="rect">
            <a:avLst/>
          </a:prstGeom>
        </p:spPr>
      </p:pic>
      <p:pic>
        <p:nvPicPr>
          <p:cNvPr id="21" name="Picture 20">
            <a:extLst>
              <a:ext uri="{FF2B5EF4-FFF2-40B4-BE49-F238E27FC236}">
                <a16:creationId xmlns:a16="http://schemas.microsoft.com/office/drawing/2014/main" id="{37F38696-8E5A-4848-8C69-199CAF3E1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5265" y="4808988"/>
            <a:ext cx="983942" cy="1416709"/>
          </a:xfrm>
          <a:prstGeom prst="rect">
            <a:avLst/>
          </a:prstGeom>
        </p:spPr>
      </p:pic>
      <p:pic>
        <p:nvPicPr>
          <p:cNvPr id="23" name="Picture 22">
            <a:extLst>
              <a:ext uri="{FF2B5EF4-FFF2-40B4-BE49-F238E27FC236}">
                <a16:creationId xmlns:a16="http://schemas.microsoft.com/office/drawing/2014/main" id="{F629F7AB-84CD-48CE-8D52-A769E2E809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9967" y="4950750"/>
            <a:ext cx="983942" cy="1133183"/>
          </a:xfrm>
          <a:prstGeom prst="rect">
            <a:avLst/>
          </a:prstGeom>
        </p:spPr>
      </p:pic>
      <p:pic>
        <p:nvPicPr>
          <p:cNvPr id="25" name="Picture 24">
            <a:extLst>
              <a:ext uri="{FF2B5EF4-FFF2-40B4-BE49-F238E27FC236}">
                <a16:creationId xmlns:a16="http://schemas.microsoft.com/office/drawing/2014/main" id="{7C1A1145-9DF0-444B-83A1-CBDEC8EA3F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1424" y="3518288"/>
            <a:ext cx="1191566" cy="1330602"/>
          </a:xfrm>
          <a:prstGeom prst="rect">
            <a:avLst/>
          </a:prstGeom>
        </p:spPr>
      </p:pic>
      <p:pic>
        <p:nvPicPr>
          <p:cNvPr id="27" name="Picture 26">
            <a:extLst>
              <a:ext uri="{FF2B5EF4-FFF2-40B4-BE49-F238E27FC236}">
                <a16:creationId xmlns:a16="http://schemas.microsoft.com/office/drawing/2014/main" id="{1A7AE06A-E56F-4525-8A21-3B033B3DBF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5236" y="4950750"/>
            <a:ext cx="983942" cy="983269"/>
          </a:xfrm>
          <a:prstGeom prst="rect">
            <a:avLst/>
          </a:prstGeom>
        </p:spPr>
      </p:pic>
    </p:spTree>
    <p:extLst>
      <p:ext uri="{BB962C8B-B14F-4D97-AF65-F5344CB8AC3E}">
        <p14:creationId xmlns:p14="http://schemas.microsoft.com/office/powerpoint/2010/main" val="422603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750"/>
                                        <p:tgtEl>
                                          <p:spTgt spid="17"/>
                                        </p:tgtEl>
                                      </p:cBhvr>
                                    </p:animEffect>
                                    <p:anim calcmode="lin" valueType="num">
                                      <p:cBhvr>
                                        <p:cTn id="43" dur="750" fill="hold"/>
                                        <p:tgtEl>
                                          <p:spTgt spid="17"/>
                                        </p:tgtEl>
                                        <p:attrNameLst>
                                          <p:attrName>ppt_w</p:attrName>
                                        </p:attrNameLst>
                                      </p:cBhvr>
                                      <p:tavLst>
                                        <p:tav tm="0" fmla="#ppt_w*sin(2.5*pi*$)">
                                          <p:val>
                                            <p:fltVal val="0"/>
                                          </p:val>
                                        </p:tav>
                                        <p:tav tm="100000">
                                          <p:val>
                                            <p:fltVal val="1"/>
                                          </p:val>
                                        </p:tav>
                                      </p:tavLst>
                                    </p:anim>
                                    <p:anim calcmode="lin" valueType="num">
                                      <p:cBhvr>
                                        <p:cTn id="44" dur="750" fill="hold"/>
                                        <p:tgtEl>
                                          <p:spTgt spid="17"/>
                                        </p:tgtEl>
                                        <p:attrNameLst>
                                          <p:attrName>ppt_h</p:attrName>
                                        </p:attrNameLst>
                                      </p:cBhvr>
                                      <p:tavLst>
                                        <p:tav tm="0">
                                          <p:val>
                                            <p:strVal val="#ppt_h"/>
                                          </p:val>
                                        </p:tav>
                                        <p:tav tm="100000">
                                          <p:val>
                                            <p:strVal val="#ppt_h"/>
                                          </p:val>
                                        </p:tav>
                                      </p:tavLst>
                                    </p:anim>
                                  </p:childTnLst>
                                </p:cTn>
                              </p:par>
                            </p:childTnLst>
                          </p:cTn>
                        </p:par>
                        <p:par>
                          <p:cTn id="45" fill="hold">
                            <p:stCondLst>
                              <p:cond delay="750"/>
                            </p:stCondLst>
                            <p:childTnLst>
                              <p:par>
                                <p:cTn id="46" presetID="45"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750"/>
                                        <p:tgtEl>
                                          <p:spTgt spid="19"/>
                                        </p:tgtEl>
                                      </p:cBhvr>
                                    </p:animEffect>
                                    <p:anim calcmode="lin" valueType="num">
                                      <p:cBhvr>
                                        <p:cTn id="49" dur="750" fill="hold"/>
                                        <p:tgtEl>
                                          <p:spTgt spid="19"/>
                                        </p:tgtEl>
                                        <p:attrNameLst>
                                          <p:attrName>ppt_w</p:attrName>
                                        </p:attrNameLst>
                                      </p:cBhvr>
                                      <p:tavLst>
                                        <p:tav tm="0" fmla="#ppt_w*sin(2.5*pi*$)">
                                          <p:val>
                                            <p:fltVal val="0"/>
                                          </p:val>
                                        </p:tav>
                                        <p:tav tm="100000">
                                          <p:val>
                                            <p:fltVal val="1"/>
                                          </p:val>
                                        </p:tav>
                                      </p:tavLst>
                                    </p:anim>
                                    <p:anim calcmode="lin" valueType="num">
                                      <p:cBhvr>
                                        <p:cTn id="50" dur="75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par>
                          <p:cTn id="56" fill="hold">
                            <p:stCondLst>
                              <p:cond delay="500"/>
                            </p:stCondLst>
                            <p:childTnLst>
                              <p:par>
                                <p:cTn id="57" presetID="16" presetClass="entr" presetSubtype="2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217">
                                          <p:stCondLst>
                                            <p:cond delay="0"/>
                                          </p:stCondLst>
                                        </p:cTn>
                                        <p:tgtEl>
                                          <p:spTgt spid="25"/>
                                        </p:tgtEl>
                                      </p:cBhvr>
                                    </p:animEffect>
                                    <p:anim calcmode="lin" valueType="num">
                                      <p:cBhvr>
                                        <p:cTn id="65" dur="683"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6" dur="249"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7" dur="249" tmFilter="0, 0; 0.125,0.2665; 0.25,0.4; 0.375,0.465; 0.5,0.5;  0.625,0.535; 0.75,0.6; 0.875,0.7335; 1,1">
                                          <p:stCondLst>
                                            <p:cond delay="249"/>
                                          </p:stCondLst>
                                        </p:cTn>
                                        <p:tgtEl>
                                          <p:spTgt spid="25"/>
                                        </p:tgtEl>
                                        <p:attrNameLst>
                                          <p:attrName>ppt_y</p:attrName>
                                        </p:attrNameLst>
                                      </p:cBhvr>
                                      <p:tavLst>
                                        <p:tav tm="0" fmla="#ppt_y-sin(pi*$)/9">
                                          <p:val>
                                            <p:fltVal val="0"/>
                                          </p:val>
                                        </p:tav>
                                        <p:tav tm="100000">
                                          <p:val>
                                            <p:fltVal val="1"/>
                                          </p:val>
                                        </p:tav>
                                      </p:tavLst>
                                    </p:anim>
                                    <p:anim calcmode="lin" valueType="num">
                                      <p:cBhvr>
                                        <p:cTn id="68" dur="124" tmFilter="0, 0; 0.125,0.2665; 0.25,0.4; 0.375,0.465; 0.5,0.5;  0.625,0.535; 0.75,0.6; 0.875,0.7335; 1,1">
                                          <p:stCondLst>
                                            <p:cond delay="497"/>
                                          </p:stCondLst>
                                        </p:cTn>
                                        <p:tgtEl>
                                          <p:spTgt spid="25"/>
                                        </p:tgtEl>
                                        <p:attrNameLst>
                                          <p:attrName>ppt_y</p:attrName>
                                        </p:attrNameLst>
                                      </p:cBhvr>
                                      <p:tavLst>
                                        <p:tav tm="0" fmla="#ppt_y-sin(pi*$)/27">
                                          <p:val>
                                            <p:fltVal val="0"/>
                                          </p:val>
                                        </p:tav>
                                        <p:tav tm="100000">
                                          <p:val>
                                            <p:fltVal val="1"/>
                                          </p:val>
                                        </p:tav>
                                      </p:tavLst>
                                    </p:anim>
                                    <p:anim calcmode="lin" valueType="num">
                                      <p:cBhvr>
                                        <p:cTn id="69" dur="62" tmFilter="0, 0; 0.125,0.2665; 0.25,0.4; 0.375,0.465; 0.5,0.5;  0.625,0.535; 0.75,0.6; 0.875,0.7335; 1,1">
                                          <p:stCondLst>
                                            <p:cond delay="621"/>
                                          </p:stCondLst>
                                        </p:cTn>
                                        <p:tgtEl>
                                          <p:spTgt spid="25"/>
                                        </p:tgtEl>
                                        <p:attrNameLst>
                                          <p:attrName>ppt_y</p:attrName>
                                        </p:attrNameLst>
                                      </p:cBhvr>
                                      <p:tavLst>
                                        <p:tav tm="0" fmla="#ppt_y-sin(pi*$)/81">
                                          <p:val>
                                            <p:fltVal val="0"/>
                                          </p:val>
                                        </p:tav>
                                        <p:tav tm="100000">
                                          <p:val>
                                            <p:fltVal val="1"/>
                                          </p:val>
                                        </p:tav>
                                      </p:tavLst>
                                    </p:anim>
                                    <p:animScale>
                                      <p:cBhvr>
                                        <p:cTn id="70" dur="10">
                                          <p:stCondLst>
                                            <p:cond delay="244"/>
                                          </p:stCondLst>
                                        </p:cTn>
                                        <p:tgtEl>
                                          <p:spTgt spid="25"/>
                                        </p:tgtEl>
                                      </p:cBhvr>
                                      <p:to x="100000" y="60000"/>
                                    </p:animScale>
                                    <p:animScale>
                                      <p:cBhvr>
                                        <p:cTn id="71" dur="62" decel="50000">
                                          <p:stCondLst>
                                            <p:cond delay="254"/>
                                          </p:stCondLst>
                                        </p:cTn>
                                        <p:tgtEl>
                                          <p:spTgt spid="25"/>
                                        </p:tgtEl>
                                      </p:cBhvr>
                                      <p:to x="100000" y="100000"/>
                                    </p:animScale>
                                    <p:animScale>
                                      <p:cBhvr>
                                        <p:cTn id="72" dur="10">
                                          <p:stCondLst>
                                            <p:cond delay="492"/>
                                          </p:stCondLst>
                                        </p:cTn>
                                        <p:tgtEl>
                                          <p:spTgt spid="25"/>
                                        </p:tgtEl>
                                      </p:cBhvr>
                                      <p:to x="100000" y="80000"/>
                                    </p:animScale>
                                    <p:animScale>
                                      <p:cBhvr>
                                        <p:cTn id="73" dur="62" decel="50000">
                                          <p:stCondLst>
                                            <p:cond delay="502"/>
                                          </p:stCondLst>
                                        </p:cTn>
                                        <p:tgtEl>
                                          <p:spTgt spid="25"/>
                                        </p:tgtEl>
                                      </p:cBhvr>
                                      <p:to x="100000" y="100000"/>
                                    </p:animScale>
                                    <p:animScale>
                                      <p:cBhvr>
                                        <p:cTn id="74" dur="10">
                                          <p:stCondLst>
                                            <p:cond delay="616"/>
                                          </p:stCondLst>
                                        </p:cTn>
                                        <p:tgtEl>
                                          <p:spTgt spid="25"/>
                                        </p:tgtEl>
                                      </p:cBhvr>
                                      <p:to x="100000" y="90000"/>
                                    </p:animScale>
                                    <p:animScale>
                                      <p:cBhvr>
                                        <p:cTn id="75" dur="62" decel="50000">
                                          <p:stCondLst>
                                            <p:cond delay="625"/>
                                          </p:stCondLst>
                                        </p:cTn>
                                        <p:tgtEl>
                                          <p:spTgt spid="25"/>
                                        </p:tgtEl>
                                      </p:cBhvr>
                                      <p:to x="100000" y="100000"/>
                                    </p:animScale>
                                    <p:animScale>
                                      <p:cBhvr>
                                        <p:cTn id="76" dur="10">
                                          <p:stCondLst>
                                            <p:cond delay="678"/>
                                          </p:stCondLst>
                                        </p:cTn>
                                        <p:tgtEl>
                                          <p:spTgt spid="25"/>
                                        </p:tgtEl>
                                      </p:cBhvr>
                                      <p:to x="100000" y="95000"/>
                                    </p:animScale>
                                    <p:animScale>
                                      <p:cBhvr>
                                        <p:cTn id="77" dur="62" decel="50000">
                                          <p:stCondLst>
                                            <p:cond delay="688"/>
                                          </p:stCondLst>
                                        </p:cTn>
                                        <p:tgtEl>
                                          <p:spTgt spid="25"/>
                                        </p:tgtEl>
                                      </p:cBhvr>
                                      <p:to x="100000" y="100000"/>
                                    </p:animScale>
                                  </p:childTnLst>
                                </p:cTn>
                              </p:par>
                            </p:childTnLst>
                          </p:cTn>
                        </p:par>
                        <p:par>
                          <p:cTn id="78" fill="hold">
                            <p:stCondLst>
                              <p:cond delay="750"/>
                            </p:stCondLst>
                            <p:childTnLst>
                              <p:par>
                                <p:cTn id="79" presetID="26" presetClass="entr" presetSubtype="0"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217">
                                          <p:stCondLst>
                                            <p:cond delay="0"/>
                                          </p:stCondLst>
                                        </p:cTn>
                                        <p:tgtEl>
                                          <p:spTgt spid="27"/>
                                        </p:tgtEl>
                                      </p:cBhvr>
                                    </p:animEffect>
                                    <p:anim calcmode="lin" valueType="num">
                                      <p:cBhvr>
                                        <p:cTn id="82"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3"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4"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85"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86"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87" dur="10">
                                          <p:stCondLst>
                                            <p:cond delay="244"/>
                                          </p:stCondLst>
                                        </p:cTn>
                                        <p:tgtEl>
                                          <p:spTgt spid="27"/>
                                        </p:tgtEl>
                                      </p:cBhvr>
                                      <p:to x="100000" y="60000"/>
                                    </p:animScale>
                                    <p:animScale>
                                      <p:cBhvr>
                                        <p:cTn id="88" dur="62" decel="50000">
                                          <p:stCondLst>
                                            <p:cond delay="254"/>
                                          </p:stCondLst>
                                        </p:cTn>
                                        <p:tgtEl>
                                          <p:spTgt spid="27"/>
                                        </p:tgtEl>
                                      </p:cBhvr>
                                      <p:to x="100000" y="100000"/>
                                    </p:animScale>
                                    <p:animScale>
                                      <p:cBhvr>
                                        <p:cTn id="89" dur="10">
                                          <p:stCondLst>
                                            <p:cond delay="492"/>
                                          </p:stCondLst>
                                        </p:cTn>
                                        <p:tgtEl>
                                          <p:spTgt spid="27"/>
                                        </p:tgtEl>
                                      </p:cBhvr>
                                      <p:to x="100000" y="80000"/>
                                    </p:animScale>
                                    <p:animScale>
                                      <p:cBhvr>
                                        <p:cTn id="90" dur="62" decel="50000">
                                          <p:stCondLst>
                                            <p:cond delay="502"/>
                                          </p:stCondLst>
                                        </p:cTn>
                                        <p:tgtEl>
                                          <p:spTgt spid="27"/>
                                        </p:tgtEl>
                                      </p:cBhvr>
                                      <p:to x="100000" y="100000"/>
                                    </p:animScale>
                                    <p:animScale>
                                      <p:cBhvr>
                                        <p:cTn id="91" dur="10">
                                          <p:stCondLst>
                                            <p:cond delay="616"/>
                                          </p:stCondLst>
                                        </p:cTn>
                                        <p:tgtEl>
                                          <p:spTgt spid="27"/>
                                        </p:tgtEl>
                                      </p:cBhvr>
                                      <p:to x="100000" y="90000"/>
                                    </p:animScale>
                                    <p:animScale>
                                      <p:cBhvr>
                                        <p:cTn id="92" dur="62" decel="50000">
                                          <p:stCondLst>
                                            <p:cond delay="625"/>
                                          </p:stCondLst>
                                        </p:cTn>
                                        <p:tgtEl>
                                          <p:spTgt spid="27"/>
                                        </p:tgtEl>
                                      </p:cBhvr>
                                      <p:to x="100000" y="100000"/>
                                    </p:animScale>
                                    <p:animScale>
                                      <p:cBhvr>
                                        <p:cTn id="93" dur="10">
                                          <p:stCondLst>
                                            <p:cond delay="678"/>
                                          </p:stCondLst>
                                        </p:cTn>
                                        <p:tgtEl>
                                          <p:spTgt spid="27"/>
                                        </p:tgtEl>
                                      </p:cBhvr>
                                      <p:to x="100000" y="95000"/>
                                    </p:animScale>
                                    <p:animScale>
                                      <p:cBhvr>
                                        <p:cTn id="94" dur="62" decel="50000">
                                          <p:stCondLst>
                                            <p:cond delay="688"/>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CA9734-8FBB-46D6-9496-B8A517CAEAEB}"/>
              </a:ext>
            </a:extLst>
          </p:cNvPr>
          <p:cNvSpPr>
            <a:spLocks noGrp="1"/>
          </p:cNvSpPr>
          <p:nvPr>
            <p:ph type="title"/>
          </p:nvPr>
        </p:nvSpPr>
        <p:spPr>
          <a:xfrm>
            <a:off x="-160531" y="348608"/>
            <a:ext cx="9455534" cy="994306"/>
          </a:xfrm>
          <a:solidFill>
            <a:schemeClr val="accent1"/>
          </a:solidFill>
        </p:spPr>
        <p:txBody>
          <a:bodyPr/>
          <a:lstStyle/>
          <a:p>
            <a:r>
              <a:rPr lang="en-GB" dirty="0">
                <a:solidFill>
                  <a:schemeClr val="bg1"/>
                </a:solidFill>
              </a:rPr>
              <a:t>What Are 3D Shapes?</a:t>
            </a:r>
          </a:p>
        </p:txBody>
      </p:sp>
      <p:sp>
        <p:nvSpPr>
          <p:cNvPr id="4" name="Rectangle: Rounded Corners 3">
            <a:extLst>
              <a:ext uri="{FF2B5EF4-FFF2-40B4-BE49-F238E27FC236}">
                <a16:creationId xmlns:a16="http://schemas.microsoft.com/office/drawing/2014/main" id="{3B119EF8-92FC-40B6-9171-07891E20B400}"/>
              </a:ext>
            </a:extLst>
          </p:cNvPr>
          <p:cNvSpPr/>
          <p:nvPr/>
        </p:nvSpPr>
        <p:spPr>
          <a:xfrm>
            <a:off x="608700" y="1971412"/>
            <a:ext cx="7926601" cy="83889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E684452-696C-4AC1-BD1C-20DA7609FF9B}"/>
              </a:ext>
            </a:extLst>
          </p:cNvPr>
          <p:cNvSpPr txBox="1"/>
          <p:nvPr/>
        </p:nvSpPr>
        <p:spPr>
          <a:xfrm>
            <a:off x="808966" y="2201757"/>
            <a:ext cx="3502975" cy="369332"/>
          </a:xfrm>
          <a:prstGeom prst="rect">
            <a:avLst/>
          </a:prstGeom>
          <a:noFill/>
        </p:spPr>
        <p:txBody>
          <a:bodyPr wrap="square" rtlCol="0">
            <a:spAutoFit/>
          </a:bodyPr>
          <a:lstStyle/>
          <a:p>
            <a:r>
              <a:rPr lang="en-GB" dirty="0"/>
              <a:t>Some 3D shapes can stack.</a:t>
            </a:r>
          </a:p>
        </p:txBody>
      </p:sp>
      <p:sp>
        <p:nvSpPr>
          <p:cNvPr id="6" name="Rectangle: Rounded Corners 5">
            <a:extLst>
              <a:ext uri="{FF2B5EF4-FFF2-40B4-BE49-F238E27FC236}">
                <a16:creationId xmlns:a16="http://schemas.microsoft.com/office/drawing/2014/main" id="{B45C1054-C868-4EDC-A3A8-8554FD9CE611}"/>
              </a:ext>
            </a:extLst>
          </p:cNvPr>
          <p:cNvSpPr/>
          <p:nvPr/>
        </p:nvSpPr>
        <p:spPr>
          <a:xfrm>
            <a:off x="608700" y="3363985"/>
            <a:ext cx="7926601" cy="83889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8D9F0A7-CC27-4AC1-9766-1F0A04C0BF43}"/>
              </a:ext>
            </a:extLst>
          </p:cNvPr>
          <p:cNvSpPr txBox="1"/>
          <p:nvPr/>
        </p:nvSpPr>
        <p:spPr>
          <a:xfrm>
            <a:off x="808966" y="3594330"/>
            <a:ext cx="3502975" cy="369332"/>
          </a:xfrm>
          <a:prstGeom prst="rect">
            <a:avLst/>
          </a:prstGeom>
          <a:noFill/>
        </p:spPr>
        <p:txBody>
          <a:bodyPr wrap="square" rtlCol="0">
            <a:spAutoFit/>
          </a:bodyPr>
          <a:lstStyle/>
          <a:p>
            <a:r>
              <a:rPr lang="en-GB" dirty="0"/>
              <a:t>Some 3D shapes can roll.</a:t>
            </a:r>
          </a:p>
        </p:txBody>
      </p:sp>
      <p:sp>
        <p:nvSpPr>
          <p:cNvPr id="8" name="Rectangle: Rounded Corners 7">
            <a:extLst>
              <a:ext uri="{FF2B5EF4-FFF2-40B4-BE49-F238E27FC236}">
                <a16:creationId xmlns:a16="http://schemas.microsoft.com/office/drawing/2014/main" id="{34F324DF-BD0C-496A-9FCA-66248E4E6C46}"/>
              </a:ext>
            </a:extLst>
          </p:cNvPr>
          <p:cNvSpPr/>
          <p:nvPr/>
        </p:nvSpPr>
        <p:spPr>
          <a:xfrm>
            <a:off x="608700" y="4756558"/>
            <a:ext cx="7926601" cy="83889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1EB7EFB-28CF-4927-999B-D779590E0A46}"/>
              </a:ext>
            </a:extLst>
          </p:cNvPr>
          <p:cNvSpPr txBox="1"/>
          <p:nvPr/>
        </p:nvSpPr>
        <p:spPr>
          <a:xfrm>
            <a:off x="808966" y="4986903"/>
            <a:ext cx="3502975" cy="369332"/>
          </a:xfrm>
          <a:prstGeom prst="rect">
            <a:avLst/>
          </a:prstGeom>
          <a:noFill/>
        </p:spPr>
        <p:txBody>
          <a:bodyPr wrap="square" rtlCol="0">
            <a:spAutoFit/>
          </a:bodyPr>
          <a:lstStyle/>
          <a:p>
            <a:r>
              <a:rPr lang="en-GB" dirty="0"/>
              <a:t>Some 3D shapes can do both!</a:t>
            </a:r>
          </a:p>
        </p:txBody>
      </p:sp>
      <p:pic>
        <p:nvPicPr>
          <p:cNvPr id="11" name="Picture 10">
            <a:extLst>
              <a:ext uri="{FF2B5EF4-FFF2-40B4-BE49-F238E27FC236}">
                <a16:creationId xmlns:a16="http://schemas.microsoft.com/office/drawing/2014/main" id="{2E33CF2C-9B87-4C75-9B3F-204CA0B168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061" y="1520970"/>
            <a:ext cx="2525086" cy="1730906"/>
          </a:xfrm>
          <a:prstGeom prst="rect">
            <a:avLst/>
          </a:prstGeom>
        </p:spPr>
      </p:pic>
      <p:pic>
        <p:nvPicPr>
          <p:cNvPr id="13" name="Picture 12">
            <a:extLst>
              <a:ext uri="{FF2B5EF4-FFF2-40B4-BE49-F238E27FC236}">
                <a16:creationId xmlns:a16="http://schemas.microsoft.com/office/drawing/2014/main" id="{F65605F8-6978-4B27-BB67-932C26D97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656" y="4581311"/>
            <a:ext cx="558614" cy="1142146"/>
          </a:xfrm>
          <a:prstGeom prst="rect">
            <a:avLst/>
          </a:prstGeom>
        </p:spPr>
      </p:pic>
      <p:pic>
        <p:nvPicPr>
          <p:cNvPr id="14" name="Picture 13">
            <a:extLst>
              <a:ext uri="{FF2B5EF4-FFF2-40B4-BE49-F238E27FC236}">
                <a16:creationId xmlns:a16="http://schemas.microsoft.com/office/drawing/2014/main" id="{600A5A74-8620-4D30-B3B6-667798DF4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0000">
            <a:off x="5986638" y="5091336"/>
            <a:ext cx="558614" cy="1142146"/>
          </a:xfrm>
          <a:prstGeom prst="rect">
            <a:avLst/>
          </a:prstGeom>
        </p:spPr>
      </p:pic>
      <p:pic>
        <p:nvPicPr>
          <p:cNvPr id="15" name="Picture 14">
            <a:extLst>
              <a:ext uri="{FF2B5EF4-FFF2-40B4-BE49-F238E27FC236}">
                <a16:creationId xmlns:a16="http://schemas.microsoft.com/office/drawing/2014/main" id="{15D194D6-CAA1-4D0E-850B-EDF1811E3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856" y="4923094"/>
            <a:ext cx="558614" cy="1142146"/>
          </a:xfrm>
          <a:prstGeom prst="rect">
            <a:avLst/>
          </a:prstGeom>
        </p:spPr>
      </p:pic>
      <p:pic>
        <p:nvPicPr>
          <p:cNvPr id="16" name="Picture 15">
            <a:extLst>
              <a:ext uri="{FF2B5EF4-FFF2-40B4-BE49-F238E27FC236}">
                <a16:creationId xmlns:a16="http://schemas.microsoft.com/office/drawing/2014/main" id="{B0EAB54C-67DA-49C2-85B0-4AA24FDFF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856" y="4210652"/>
            <a:ext cx="558614" cy="1142146"/>
          </a:xfrm>
          <a:prstGeom prst="rect">
            <a:avLst/>
          </a:prstGeom>
        </p:spPr>
      </p:pic>
      <p:pic>
        <p:nvPicPr>
          <p:cNvPr id="18" name="Picture 17">
            <a:extLst>
              <a:ext uri="{FF2B5EF4-FFF2-40B4-BE49-F238E27FC236}">
                <a16:creationId xmlns:a16="http://schemas.microsoft.com/office/drawing/2014/main" id="{D44EC422-8A2D-4D4D-97D9-D5A274710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03" y="3139335"/>
            <a:ext cx="1130619" cy="1262543"/>
          </a:xfrm>
          <a:prstGeom prst="rect">
            <a:avLst/>
          </a:prstGeom>
        </p:spPr>
      </p:pic>
    </p:spTree>
    <p:extLst>
      <p:ext uri="{BB962C8B-B14F-4D97-AF65-F5344CB8AC3E}">
        <p14:creationId xmlns:p14="http://schemas.microsoft.com/office/powerpoint/2010/main" val="21107982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anim calcmode="lin" valueType="num">
                                          <p:cBhvr>
                                            <p:cTn id="17" dur="750" fill="hold"/>
                                            <p:tgtEl>
                                              <p:spTgt spid="11"/>
                                            </p:tgtEl>
                                            <p:attrNameLst>
                                              <p:attrName>ppt_x</p:attrName>
                                            </p:attrNameLst>
                                          </p:cBhvr>
                                          <p:tavLst>
                                            <p:tav tm="0">
                                              <p:val>
                                                <p:strVal val="#ppt_x"/>
                                              </p:val>
                                            </p:tav>
                                            <p:tav tm="100000">
                                              <p:val>
                                                <p:strVal val="#ppt_x"/>
                                              </p:val>
                                            </p:tav>
                                          </p:tavLst>
                                        </p:anim>
                                        <p:anim calcmode="lin" valueType="num">
                                          <p:cBhvr>
                                            <p:cTn id="18"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14:presetBounceEnd="20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20000">
                                          <p:cBhvr additive="base">
                                            <p:cTn id="23"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42" presetClass="path" presetSubtype="0" fill="hold" nodeType="withEffect" p14:presetBounceEnd="60000">
                                      <p:stCondLst>
                                        <p:cond delay="0"/>
                                      </p:stCondLst>
                                      <p:childTnLst>
                                        <p:animMotion origin="layout" path="M 1.38889E-6 1.48148E-6 L -0.42465 0.01481 " pathEditMode="relative" rAng="0" ptsTypes="AA" p14:bounceEnd="60000">
                                          <p:cBhvr>
                                            <p:cTn id="30" dur="1000" fill="hold"/>
                                            <p:tgtEl>
                                              <p:spTgt spid="18"/>
                                            </p:tgtEl>
                                            <p:attrNameLst>
                                              <p:attrName>ppt_x</p:attrName>
                                              <p:attrName>ppt_y</p:attrName>
                                            </p:attrNameLst>
                                          </p:cBhvr>
                                          <p:rCtr x="-21233" y="741"/>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14:presetBounceEnd="20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20000">
                                          <p:cBhvr additive="base">
                                            <p:cTn id="35"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6"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17">
                                              <p:stCondLst>
                                                <p:cond delay="0"/>
                                              </p:stCondLst>
                                            </p:cTn>
                                            <p:tgtEl>
                                              <p:spTgt spid="13"/>
                                            </p:tgtEl>
                                          </p:cBhvr>
                                        </p:animEffect>
                                        <p:anim calcmode="lin" valueType="num">
                                          <p:cBhvr>
                                            <p:cTn id="44"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49" dur="10">
                                              <p:stCondLst>
                                                <p:cond delay="244"/>
                                              </p:stCondLst>
                                            </p:cTn>
                                            <p:tgtEl>
                                              <p:spTgt spid="13"/>
                                            </p:tgtEl>
                                          </p:cBhvr>
                                          <p:to x="100000" y="60000"/>
                                        </p:animScale>
                                        <p:animScale>
                                          <p:cBhvr>
                                            <p:cTn id="50" dur="62" decel="50000">
                                              <p:stCondLst>
                                                <p:cond delay="254"/>
                                              </p:stCondLst>
                                            </p:cTn>
                                            <p:tgtEl>
                                              <p:spTgt spid="13"/>
                                            </p:tgtEl>
                                          </p:cBhvr>
                                          <p:to x="100000" y="100000"/>
                                        </p:animScale>
                                        <p:animScale>
                                          <p:cBhvr>
                                            <p:cTn id="51" dur="10">
                                              <p:stCondLst>
                                                <p:cond delay="492"/>
                                              </p:stCondLst>
                                            </p:cTn>
                                            <p:tgtEl>
                                              <p:spTgt spid="13"/>
                                            </p:tgtEl>
                                          </p:cBhvr>
                                          <p:to x="100000" y="80000"/>
                                        </p:animScale>
                                        <p:animScale>
                                          <p:cBhvr>
                                            <p:cTn id="52" dur="62" decel="50000">
                                              <p:stCondLst>
                                                <p:cond delay="502"/>
                                              </p:stCondLst>
                                            </p:cTn>
                                            <p:tgtEl>
                                              <p:spTgt spid="13"/>
                                            </p:tgtEl>
                                          </p:cBhvr>
                                          <p:to x="100000" y="100000"/>
                                        </p:animScale>
                                        <p:animScale>
                                          <p:cBhvr>
                                            <p:cTn id="53" dur="10">
                                              <p:stCondLst>
                                                <p:cond delay="616"/>
                                              </p:stCondLst>
                                            </p:cTn>
                                            <p:tgtEl>
                                              <p:spTgt spid="13"/>
                                            </p:tgtEl>
                                          </p:cBhvr>
                                          <p:to x="100000" y="90000"/>
                                        </p:animScale>
                                        <p:animScale>
                                          <p:cBhvr>
                                            <p:cTn id="54" dur="62" decel="50000">
                                              <p:stCondLst>
                                                <p:cond delay="625"/>
                                              </p:stCondLst>
                                            </p:cTn>
                                            <p:tgtEl>
                                              <p:spTgt spid="13"/>
                                            </p:tgtEl>
                                          </p:cBhvr>
                                          <p:to x="100000" y="100000"/>
                                        </p:animScale>
                                        <p:animScale>
                                          <p:cBhvr>
                                            <p:cTn id="55" dur="10">
                                              <p:stCondLst>
                                                <p:cond delay="678"/>
                                              </p:stCondLst>
                                            </p:cTn>
                                            <p:tgtEl>
                                              <p:spTgt spid="13"/>
                                            </p:tgtEl>
                                          </p:cBhvr>
                                          <p:to x="100000" y="95000"/>
                                        </p:animScale>
                                        <p:animScale>
                                          <p:cBhvr>
                                            <p:cTn id="56" dur="62" decel="50000">
                                              <p:stCondLst>
                                                <p:cond delay="688"/>
                                              </p:stCondLst>
                                            </p:cTn>
                                            <p:tgtEl>
                                              <p:spTgt spid="13"/>
                                            </p:tgtEl>
                                          </p:cBhvr>
                                          <p:to x="100000" y="100000"/>
                                        </p:animScale>
                                      </p:childTnLst>
                                    </p:cTn>
                                  </p:par>
                                  <p:par>
                                    <p:cTn id="57" presetID="2" presetClass="entr" presetSubtype="1" fill="hold" nodeType="withEffect" p14:presetBounceEnd="56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56000">
                                          <p:cBhvr additive="base">
                                            <p:cTn id="59" dur="500" fill="hold"/>
                                            <p:tgtEl>
                                              <p:spTgt spid="14"/>
                                            </p:tgtEl>
                                            <p:attrNameLst>
                                              <p:attrName>ppt_x</p:attrName>
                                            </p:attrNameLst>
                                          </p:cBhvr>
                                          <p:tavLst>
                                            <p:tav tm="0">
                                              <p:val>
                                                <p:strVal val="#ppt_x"/>
                                              </p:val>
                                            </p:tav>
                                            <p:tav tm="100000">
                                              <p:val>
                                                <p:strVal val="#ppt_x"/>
                                              </p:val>
                                            </p:tav>
                                          </p:tavLst>
                                        </p:anim>
                                        <p:anim calcmode="lin" valueType="num" p14:bounceEnd="56000">
                                          <p:cBhvr additive="base">
                                            <p:cTn id="60" dur="500" fill="hold"/>
                                            <p:tgtEl>
                                              <p:spTgt spid="14"/>
                                            </p:tgtEl>
                                            <p:attrNameLst>
                                              <p:attrName>ppt_y</p:attrName>
                                            </p:attrNameLst>
                                          </p:cBhvr>
                                          <p:tavLst>
                                            <p:tav tm="0">
                                              <p:val>
                                                <p:strVal val="0-#ppt_h/2"/>
                                              </p:val>
                                            </p:tav>
                                            <p:tav tm="100000">
                                              <p:val>
                                                <p:strVal val="#ppt_y"/>
                                              </p:val>
                                            </p:tav>
                                          </p:tavLst>
                                        </p:anim>
                                      </p:childTnLst>
                                    </p:cTn>
                                  </p:par>
                                  <p:par>
                                    <p:cTn id="61" presetID="26"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217">
                                              <p:stCondLst>
                                                <p:cond delay="0"/>
                                              </p:stCondLst>
                                            </p:cTn>
                                            <p:tgtEl>
                                              <p:spTgt spid="15"/>
                                            </p:tgtEl>
                                          </p:cBhvr>
                                        </p:animEffect>
                                        <p:anim calcmode="lin" valueType="num">
                                          <p:cBhvr>
                                            <p:cTn id="6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6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6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69" dur="10">
                                              <p:stCondLst>
                                                <p:cond delay="244"/>
                                              </p:stCondLst>
                                            </p:cTn>
                                            <p:tgtEl>
                                              <p:spTgt spid="15"/>
                                            </p:tgtEl>
                                          </p:cBhvr>
                                          <p:to x="100000" y="60000"/>
                                        </p:animScale>
                                        <p:animScale>
                                          <p:cBhvr>
                                            <p:cTn id="70" dur="62" decel="50000">
                                              <p:stCondLst>
                                                <p:cond delay="254"/>
                                              </p:stCondLst>
                                            </p:cTn>
                                            <p:tgtEl>
                                              <p:spTgt spid="15"/>
                                            </p:tgtEl>
                                          </p:cBhvr>
                                          <p:to x="100000" y="100000"/>
                                        </p:animScale>
                                        <p:animScale>
                                          <p:cBhvr>
                                            <p:cTn id="71" dur="10">
                                              <p:stCondLst>
                                                <p:cond delay="492"/>
                                              </p:stCondLst>
                                            </p:cTn>
                                            <p:tgtEl>
                                              <p:spTgt spid="15"/>
                                            </p:tgtEl>
                                          </p:cBhvr>
                                          <p:to x="100000" y="80000"/>
                                        </p:animScale>
                                        <p:animScale>
                                          <p:cBhvr>
                                            <p:cTn id="72" dur="62" decel="50000">
                                              <p:stCondLst>
                                                <p:cond delay="502"/>
                                              </p:stCondLst>
                                            </p:cTn>
                                            <p:tgtEl>
                                              <p:spTgt spid="15"/>
                                            </p:tgtEl>
                                          </p:cBhvr>
                                          <p:to x="100000" y="100000"/>
                                        </p:animScale>
                                        <p:animScale>
                                          <p:cBhvr>
                                            <p:cTn id="73" dur="10">
                                              <p:stCondLst>
                                                <p:cond delay="616"/>
                                              </p:stCondLst>
                                            </p:cTn>
                                            <p:tgtEl>
                                              <p:spTgt spid="15"/>
                                            </p:tgtEl>
                                          </p:cBhvr>
                                          <p:to x="100000" y="90000"/>
                                        </p:animScale>
                                        <p:animScale>
                                          <p:cBhvr>
                                            <p:cTn id="74" dur="62" decel="50000">
                                              <p:stCondLst>
                                                <p:cond delay="625"/>
                                              </p:stCondLst>
                                            </p:cTn>
                                            <p:tgtEl>
                                              <p:spTgt spid="15"/>
                                            </p:tgtEl>
                                          </p:cBhvr>
                                          <p:to x="100000" y="100000"/>
                                        </p:animScale>
                                        <p:animScale>
                                          <p:cBhvr>
                                            <p:cTn id="75" dur="10">
                                              <p:stCondLst>
                                                <p:cond delay="678"/>
                                              </p:stCondLst>
                                            </p:cTn>
                                            <p:tgtEl>
                                              <p:spTgt spid="15"/>
                                            </p:tgtEl>
                                          </p:cBhvr>
                                          <p:to x="100000" y="95000"/>
                                        </p:animScale>
                                        <p:animScale>
                                          <p:cBhvr>
                                            <p:cTn id="76" dur="62" decel="50000">
                                              <p:stCondLst>
                                                <p:cond delay="688"/>
                                              </p:stCondLst>
                                            </p:cTn>
                                            <p:tgtEl>
                                              <p:spTgt spid="15"/>
                                            </p:tgtEl>
                                          </p:cBhvr>
                                          <p:to x="100000" y="100000"/>
                                        </p:animScale>
                                      </p:childTnLst>
                                    </p:cTn>
                                  </p:par>
                                  <p:par>
                                    <p:cTn id="77" presetID="2" presetClass="entr" presetSubtype="1" fill="hold" nodeType="withEffect" p14:presetBounceEnd="40000">
                                      <p:stCondLst>
                                        <p:cond delay="500"/>
                                      </p:stCondLst>
                                      <p:childTnLst>
                                        <p:set>
                                          <p:cBhvr>
                                            <p:cTn id="78" dur="1" fill="hold">
                                              <p:stCondLst>
                                                <p:cond delay="0"/>
                                              </p:stCondLst>
                                            </p:cTn>
                                            <p:tgtEl>
                                              <p:spTgt spid="16"/>
                                            </p:tgtEl>
                                            <p:attrNameLst>
                                              <p:attrName>style.visibility</p:attrName>
                                            </p:attrNameLst>
                                          </p:cBhvr>
                                          <p:to>
                                            <p:strVal val="visible"/>
                                          </p:to>
                                        </p:set>
                                        <p:anim calcmode="lin" valueType="num" p14:bounceEnd="40000">
                                          <p:cBhvr additive="base">
                                            <p:cTn id="79"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6"/>
                                            </p:tgtEl>
                                            <p:attrNameLst>
                                              <p:attrName>ppt_y</p:attrName>
                                            </p:attrNameLst>
                                          </p:cBhvr>
                                          <p:tavLst>
                                            <p:tav tm="0">
                                              <p:val>
                                                <p:strVal val="0-#ppt_h/2"/>
                                              </p:val>
                                            </p:tav>
                                            <p:tav tm="100000">
                                              <p:val>
                                                <p:strVal val="#ppt_y"/>
                                              </p:val>
                                            </p:tav>
                                          </p:tavLst>
                                        </p:anim>
                                      </p:childTnLst>
                                    </p:cTn>
                                  </p:par>
                                  <p:par>
                                    <p:cTn id="81" presetID="32" presetClass="emph" presetSubtype="0" fill="hold" nodeType="withEffect">
                                      <p:stCondLst>
                                        <p:cond delay="500"/>
                                      </p:stCondLst>
                                      <p:childTnLst>
                                        <p:animRot by="120000">
                                          <p:cBhvr>
                                            <p:cTn id="82" dur="50" fill="hold">
                                              <p:stCondLst>
                                                <p:cond delay="0"/>
                                              </p:stCondLst>
                                            </p:cTn>
                                            <p:tgtEl>
                                              <p:spTgt spid="15"/>
                                            </p:tgtEl>
                                            <p:attrNameLst>
                                              <p:attrName>r</p:attrName>
                                            </p:attrNameLst>
                                          </p:cBhvr>
                                        </p:animRot>
                                        <p:animRot by="-240000">
                                          <p:cBhvr>
                                            <p:cTn id="83" dur="100" fill="hold">
                                              <p:stCondLst>
                                                <p:cond delay="100"/>
                                              </p:stCondLst>
                                            </p:cTn>
                                            <p:tgtEl>
                                              <p:spTgt spid="15"/>
                                            </p:tgtEl>
                                            <p:attrNameLst>
                                              <p:attrName>r</p:attrName>
                                            </p:attrNameLst>
                                          </p:cBhvr>
                                        </p:animRot>
                                        <p:animRot by="240000">
                                          <p:cBhvr>
                                            <p:cTn id="84" dur="100" fill="hold">
                                              <p:stCondLst>
                                                <p:cond delay="200"/>
                                              </p:stCondLst>
                                            </p:cTn>
                                            <p:tgtEl>
                                              <p:spTgt spid="15"/>
                                            </p:tgtEl>
                                            <p:attrNameLst>
                                              <p:attrName>r</p:attrName>
                                            </p:attrNameLst>
                                          </p:cBhvr>
                                        </p:animRot>
                                        <p:animRot by="-240000">
                                          <p:cBhvr>
                                            <p:cTn id="85" dur="100" fill="hold">
                                              <p:stCondLst>
                                                <p:cond delay="300"/>
                                              </p:stCondLst>
                                            </p:cTn>
                                            <p:tgtEl>
                                              <p:spTgt spid="15"/>
                                            </p:tgtEl>
                                            <p:attrNameLst>
                                              <p:attrName>r</p:attrName>
                                            </p:attrNameLst>
                                          </p:cBhvr>
                                        </p:animRot>
                                        <p:animRot by="120000">
                                          <p:cBhvr>
                                            <p:cTn id="86" dur="100" fill="hold">
                                              <p:stCondLst>
                                                <p:cond delay="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anim calcmode="lin" valueType="num">
                                          <p:cBhvr>
                                            <p:cTn id="17" dur="750" fill="hold"/>
                                            <p:tgtEl>
                                              <p:spTgt spid="11"/>
                                            </p:tgtEl>
                                            <p:attrNameLst>
                                              <p:attrName>ppt_x</p:attrName>
                                            </p:attrNameLst>
                                          </p:cBhvr>
                                          <p:tavLst>
                                            <p:tav tm="0">
                                              <p:val>
                                                <p:strVal val="#ppt_x"/>
                                              </p:val>
                                            </p:tav>
                                            <p:tav tm="100000">
                                              <p:val>
                                                <p:strVal val="#ppt_x"/>
                                              </p:val>
                                            </p:tav>
                                          </p:tavLst>
                                        </p:anim>
                                        <p:anim calcmode="lin" valueType="num">
                                          <p:cBhvr>
                                            <p:cTn id="18"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42" presetClass="path" presetSubtype="0" fill="hold" nodeType="withEffect">
                                      <p:stCondLst>
                                        <p:cond delay="0"/>
                                      </p:stCondLst>
                                      <p:childTnLst>
                                        <p:animMotion origin="layout" path="M 1.38889E-6 1.48148E-6 L -0.42465 0.01481 " pathEditMode="relative" rAng="0" ptsTypes="AA">
                                          <p:cBhvr>
                                            <p:cTn id="30" dur="1000" fill="hold"/>
                                            <p:tgtEl>
                                              <p:spTgt spid="18"/>
                                            </p:tgtEl>
                                            <p:attrNameLst>
                                              <p:attrName>ppt_x</p:attrName>
                                              <p:attrName>ppt_y</p:attrName>
                                            </p:attrNameLst>
                                          </p:cBhvr>
                                          <p:rCtr x="-21233" y="741"/>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6"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17">
                                              <p:stCondLst>
                                                <p:cond delay="0"/>
                                              </p:stCondLst>
                                            </p:cTn>
                                            <p:tgtEl>
                                              <p:spTgt spid="13"/>
                                            </p:tgtEl>
                                          </p:cBhvr>
                                        </p:animEffect>
                                        <p:anim calcmode="lin" valueType="num">
                                          <p:cBhvr>
                                            <p:cTn id="44"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49" dur="10">
                                              <p:stCondLst>
                                                <p:cond delay="244"/>
                                              </p:stCondLst>
                                            </p:cTn>
                                            <p:tgtEl>
                                              <p:spTgt spid="13"/>
                                            </p:tgtEl>
                                          </p:cBhvr>
                                          <p:to x="100000" y="60000"/>
                                        </p:animScale>
                                        <p:animScale>
                                          <p:cBhvr>
                                            <p:cTn id="50" dur="62" decel="50000">
                                              <p:stCondLst>
                                                <p:cond delay="254"/>
                                              </p:stCondLst>
                                            </p:cTn>
                                            <p:tgtEl>
                                              <p:spTgt spid="13"/>
                                            </p:tgtEl>
                                          </p:cBhvr>
                                          <p:to x="100000" y="100000"/>
                                        </p:animScale>
                                        <p:animScale>
                                          <p:cBhvr>
                                            <p:cTn id="51" dur="10">
                                              <p:stCondLst>
                                                <p:cond delay="492"/>
                                              </p:stCondLst>
                                            </p:cTn>
                                            <p:tgtEl>
                                              <p:spTgt spid="13"/>
                                            </p:tgtEl>
                                          </p:cBhvr>
                                          <p:to x="100000" y="80000"/>
                                        </p:animScale>
                                        <p:animScale>
                                          <p:cBhvr>
                                            <p:cTn id="52" dur="62" decel="50000">
                                              <p:stCondLst>
                                                <p:cond delay="502"/>
                                              </p:stCondLst>
                                            </p:cTn>
                                            <p:tgtEl>
                                              <p:spTgt spid="13"/>
                                            </p:tgtEl>
                                          </p:cBhvr>
                                          <p:to x="100000" y="100000"/>
                                        </p:animScale>
                                        <p:animScale>
                                          <p:cBhvr>
                                            <p:cTn id="53" dur="10">
                                              <p:stCondLst>
                                                <p:cond delay="616"/>
                                              </p:stCondLst>
                                            </p:cTn>
                                            <p:tgtEl>
                                              <p:spTgt spid="13"/>
                                            </p:tgtEl>
                                          </p:cBhvr>
                                          <p:to x="100000" y="90000"/>
                                        </p:animScale>
                                        <p:animScale>
                                          <p:cBhvr>
                                            <p:cTn id="54" dur="62" decel="50000">
                                              <p:stCondLst>
                                                <p:cond delay="625"/>
                                              </p:stCondLst>
                                            </p:cTn>
                                            <p:tgtEl>
                                              <p:spTgt spid="13"/>
                                            </p:tgtEl>
                                          </p:cBhvr>
                                          <p:to x="100000" y="100000"/>
                                        </p:animScale>
                                        <p:animScale>
                                          <p:cBhvr>
                                            <p:cTn id="55" dur="10">
                                              <p:stCondLst>
                                                <p:cond delay="678"/>
                                              </p:stCondLst>
                                            </p:cTn>
                                            <p:tgtEl>
                                              <p:spTgt spid="13"/>
                                            </p:tgtEl>
                                          </p:cBhvr>
                                          <p:to x="100000" y="95000"/>
                                        </p:animScale>
                                        <p:animScale>
                                          <p:cBhvr>
                                            <p:cTn id="56" dur="62" decel="50000">
                                              <p:stCondLst>
                                                <p:cond delay="688"/>
                                              </p:stCondLst>
                                            </p:cTn>
                                            <p:tgtEl>
                                              <p:spTgt spid="13"/>
                                            </p:tgtEl>
                                          </p:cBhvr>
                                          <p:to x="100000" y="100000"/>
                                        </p:animScale>
                                      </p:childTnLst>
                                    </p:cTn>
                                  </p:par>
                                  <p:par>
                                    <p:cTn id="57" presetID="2" presetClass="entr" presetSubtype="1"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0-#ppt_h/2"/>
                                              </p:val>
                                            </p:tav>
                                            <p:tav tm="100000">
                                              <p:val>
                                                <p:strVal val="#ppt_y"/>
                                              </p:val>
                                            </p:tav>
                                          </p:tavLst>
                                        </p:anim>
                                      </p:childTnLst>
                                    </p:cTn>
                                  </p:par>
                                  <p:par>
                                    <p:cTn id="61" presetID="26"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217">
                                              <p:stCondLst>
                                                <p:cond delay="0"/>
                                              </p:stCondLst>
                                            </p:cTn>
                                            <p:tgtEl>
                                              <p:spTgt spid="15"/>
                                            </p:tgtEl>
                                          </p:cBhvr>
                                        </p:animEffect>
                                        <p:anim calcmode="lin" valueType="num">
                                          <p:cBhvr>
                                            <p:cTn id="6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6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6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69" dur="10">
                                              <p:stCondLst>
                                                <p:cond delay="244"/>
                                              </p:stCondLst>
                                            </p:cTn>
                                            <p:tgtEl>
                                              <p:spTgt spid="15"/>
                                            </p:tgtEl>
                                          </p:cBhvr>
                                          <p:to x="100000" y="60000"/>
                                        </p:animScale>
                                        <p:animScale>
                                          <p:cBhvr>
                                            <p:cTn id="70" dur="62" decel="50000">
                                              <p:stCondLst>
                                                <p:cond delay="254"/>
                                              </p:stCondLst>
                                            </p:cTn>
                                            <p:tgtEl>
                                              <p:spTgt spid="15"/>
                                            </p:tgtEl>
                                          </p:cBhvr>
                                          <p:to x="100000" y="100000"/>
                                        </p:animScale>
                                        <p:animScale>
                                          <p:cBhvr>
                                            <p:cTn id="71" dur="10">
                                              <p:stCondLst>
                                                <p:cond delay="492"/>
                                              </p:stCondLst>
                                            </p:cTn>
                                            <p:tgtEl>
                                              <p:spTgt spid="15"/>
                                            </p:tgtEl>
                                          </p:cBhvr>
                                          <p:to x="100000" y="80000"/>
                                        </p:animScale>
                                        <p:animScale>
                                          <p:cBhvr>
                                            <p:cTn id="72" dur="62" decel="50000">
                                              <p:stCondLst>
                                                <p:cond delay="502"/>
                                              </p:stCondLst>
                                            </p:cTn>
                                            <p:tgtEl>
                                              <p:spTgt spid="15"/>
                                            </p:tgtEl>
                                          </p:cBhvr>
                                          <p:to x="100000" y="100000"/>
                                        </p:animScale>
                                        <p:animScale>
                                          <p:cBhvr>
                                            <p:cTn id="73" dur="10">
                                              <p:stCondLst>
                                                <p:cond delay="616"/>
                                              </p:stCondLst>
                                            </p:cTn>
                                            <p:tgtEl>
                                              <p:spTgt spid="15"/>
                                            </p:tgtEl>
                                          </p:cBhvr>
                                          <p:to x="100000" y="90000"/>
                                        </p:animScale>
                                        <p:animScale>
                                          <p:cBhvr>
                                            <p:cTn id="74" dur="62" decel="50000">
                                              <p:stCondLst>
                                                <p:cond delay="625"/>
                                              </p:stCondLst>
                                            </p:cTn>
                                            <p:tgtEl>
                                              <p:spTgt spid="15"/>
                                            </p:tgtEl>
                                          </p:cBhvr>
                                          <p:to x="100000" y="100000"/>
                                        </p:animScale>
                                        <p:animScale>
                                          <p:cBhvr>
                                            <p:cTn id="75" dur="10">
                                              <p:stCondLst>
                                                <p:cond delay="678"/>
                                              </p:stCondLst>
                                            </p:cTn>
                                            <p:tgtEl>
                                              <p:spTgt spid="15"/>
                                            </p:tgtEl>
                                          </p:cBhvr>
                                          <p:to x="100000" y="95000"/>
                                        </p:animScale>
                                        <p:animScale>
                                          <p:cBhvr>
                                            <p:cTn id="76" dur="62" decel="50000">
                                              <p:stCondLst>
                                                <p:cond delay="688"/>
                                              </p:stCondLst>
                                            </p:cTn>
                                            <p:tgtEl>
                                              <p:spTgt spid="15"/>
                                            </p:tgtEl>
                                          </p:cBhvr>
                                          <p:to x="100000" y="100000"/>
                                        </p:animScale>
                                      </p:childTnLst>
                                    </p:cTn>
                                  </p:par>
                                  <p:par>
                                    <p:cTn id="77" presetID="2" presetClass="entr" presetSubtype="1" fill="hold" nodeType="withEffect">
                                      <p:stCondLst>
                                        <p:cond delay="50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0-#ppt_h/2"/>
                                              </p:val>
                                            </p:tav>
                                            <p:tav tm="100000">
                                              <p:val>
                                                <p:strVal val="#ppt_y"/>
                                              </p:val>
                                            </p:tav>
                                          </p:tavLst>
                                        </p:anim>
                                      </p:childTnLst>
                                    </p:cTn>
                                  </p:par>
                                  <p:par>
                                    <p:cTn id="81" presetID="32" presetClass="emph" presetSubtype="0" fill="hold" nodeType="withEffect">
                                      <p:stCondLst>
                                        <p:cond delay="500"/>
                                      </p:stCondLst>
                                      <p:childTnLst>
                                        <p:animRot by="120000">
                                          <p:cBhvr>
                                            <p:cTn id="82" dur="50" fill="hold">
                                              <p:stCondLst>
                                                <p:cond delay="0"/>
                                              </p:stCondLst>
                                            </p:cTn>
                                            <p:tgtEl>
                                              <p:spTgt spid="15"/>
                                            </p:tgtEl>
                                            <p:attrNameLst>
                                              <p:attrName>r</p:attrName>
                                            </p:attrNameLst>
                                          </p:cBhvr>
                                        </p:animRot>
                                        <p:animRot by="-240000">
                                          <p:cBhvr>
                                            <p:cTn id="83" dur="100" fill="hold">
                                              <p:stCondLst>
                                                <p:cond delay="100"/>
                                              </p:stCondLst>
                                            </p:cTn>
                                            <p:tgtEl>
                                              <p:spTgt spid="15"/>
                                            </p:tgtEl>
                                            <p:attrNameLst>
                                              <p:attrName>r</p:attrName>
                                            </p:attrNameLst>
                                          </p:cBhvr>
                                        </p:animRot>
                                        <p:animRot by="240000">
                                          <p:cBhvr>
                                            <p:cTn id="84" dur="100" fill="hold">
                                              <p:stCondLst>
                                                <p:cond delay="200"/>
                                              </p:stCondLst>
                                            </p:cTn>
                                            <p:tgtEl>
                                              <p:spTgt spid="15"/>
                                            </p:tgtEl>
                                            <p:attrNameLst>
                                              <p:attrName>r</p:attrName>
                                            </p:attrNameLst>
                                          </p:cBhvr>
                                        </p:animRot>
                                        <p:animRot by="-240000">
                                          <p:cBhvr>
                                            <p:cTn id="85" dur="100" fill="hold">
                                              <p:stCondLst>
                                                <p:cond delay="300"/>
                                              </p:stCondLst>
                                            </p:cTn>
                                            <p:tgtEl>
                                              <p:spTgt spid="15"/>
                                            </p:tgtEl>
                                            <p:attrNameLst>
                                              <p:attrName>r</p:attrName>
                                            </p:attrNameLst>
                                          </p:cBhvr>
                                        </p:animRot>
                                        <p:animRot by="120000">
                                          <p:cBhvr>
                                            <p:cTn id="86" dur="100" fill="hold">
                                              <p:stCondLst>
                                                <p:cond delay="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925BFE-99F0-49D8-8EEB-2C202710BFA7}"/>
              </a:ext>
            </a:extLst>
          </p:cNvPr>
          <p:cNvSpPr/>
          <p:nvPr/>
        </p:nvSpPr>
        <p:spPr>
          <a:xfrm>
            <a:off x="713065" y="5880683"/>
            <a:ext cx="4479720" cy="1419890"/>
          </a:xfrm>
          <a:prstGeom prst="roundRect">
            <a:avLst/>
          </a:prstGeom>
          <a:solidFill>
            <a:schemeClr val="bg1"/>
          </a:solidFill>
          <a:ln>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FCA3A8-BA51-4379-B27C-968D16FFD853}"/>
              </a:ext>
            </a:extLst>
          </p:cNvPr>
          <p:cNvSpPr>
            <a:spLocks noGrp="1"/>
          </p:cNvSpPr>
          <p:nvPr>
            <p:ph type="title"/>
          </p:nvPr>
        </p:nvSpPr>
        <p:spPr>
          <a:xfrm>
            <a:off x="-236032" y="319504"/>
            <a:ext cx="9606536" cy="994306"/>
          </a:xfrm>
          <a:solidFill>
            <a:srgbClr val="0076B0"/>
          </a:solidFill>
        </p:spPr>
        <p:txBody>
          <a:bodyPr/>
          <a:lstStyle/>
          <a:p>
            <a:r>
              <a:rPr lang="en-GB" dirty="0">
                <a:solidFill>
                  <a:schemeClr val="bg1"/>
                </a:solidFill>
              </a:rPr>
              <a:t>Cube</a:t>
            </a:r>
          </a:p>
        </p:txBody>
      </p:sp>
      <p:sp>
        <p:nvSpPr>
          <p:cNvPr id="5" name="TextBox 4">
            <a:extLst>
              <a:ext uri="{FF2B5EF4-FFF2-40B4-BE49-F238E27FC236}">
                <a16:creationId xmlns:a16="http://schemas.microsoft.com/office/drawing/2014/main" id="{3B7E00A1-1564-40C1-943E-45157DF0B487}"/>
              </a:ext>
            </a:extLst>
          </p:cNvPr>
          <p:cNvSpPr txBox="1"/>
          <p:nvPr/>
        </p:nvSpPr>
        <p:spPr>
          <a:xfrm>
            <a:off x="996009" y="6102268"/>
            <a:ext cx="2997152" cy="646331"/>
          </a:xfrm>
          <a:prstGeom prst="rect">
            <a:avLst/>
          </a:prstGeom>
          <a:noFill/>
        </p:spPr>
        <p:txBody>
          <a:bodyPr wrap="square" rtlCol="0">
            <a:spAutoFit/>
          </a:bodyPr>
          <a:lstStyle/>
          <a:p>
            <a:r>
              <a:rPr lang="en-GB" dirty="0"/>
              <a:t>Look around the classroom. Can you see any cubes?</a:t>
            </a:r>
          </a:p>
        </p:txBody>
      </p:sp>
      <p:pic>
        <p:nvPicPr>
          <p:cNvPr id="16" name="Picture 15">
            <a:extLst>
              <a:ext uri="{FF2B5EF4-FFF2-40B4-BE49-F238E27FC236}">
                <a16:creationId xmlns:a16="http://schemas.microsoft.com/office/drawing/2014/main" id="{B70E70F2-2197-4D1B-B0DF-92EAED4B5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185" y="2011273"/>
            <a:ext cx="1579593" cy="1510659"/>
          </a:xfrm>
          <a:prstGeom prst="rect">
            <a:avLst/>
          </a:prstGeom>
        </p:spPr>
      </p:pic>
      <p:sp>
        <p:nvSpPr>
          <p:cNvPr id="6" name="Speech Bubble: Oval 5">
            <a:extLst>
              <a:ext uri="{FF2B5EF4-FFF2-40B4-BE49-F238E27FC236}">
                <a16:creationId xmlns:a16="http://schemas.microsoft.com/office/drawing/2014/main" id="{BCAFEF69-CB84-49B8-B403-D3837AC79C90}"/>
              </a:ext>
            </a:extLst>
          </p:cNvPr>
          <p:cNvSpPr/>
          <p:nvPr/>
        </p:nvSpPr>
        <p:spPr>
          <a:xfrm>
            <a:off x="3850546" y="1894468"/>
            <a:ext cx="4051883" cy="1627464"/>
          </a:xfrm>
          <a:prstGeom prst="wedgeEllipseCallout">
            <a:avLst>
              <a:gd name="adj1" fmla="val -72593"/>
              <a:gd name="adj2" fmla="val -4536"/>
            </a:avLst>
          </a:prstGeom>
          <a:solidFill>
            <a:srgbClr val="0076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am a cube!</a:t>
            </a:r>
          </a:p>
          <a:p>
            <a:pPr algn="ctr"/>
            <a:r>
              <a:rPr lang="en-GB" dirty="0"/>
              <a:t>Do you think I can stack, roll, or both?</a:t>
            </a:r>
          </a:p>
        </p:txBody>
      </p:sp>
      <p:sp>
        <p:nvSpPr>
          <p:cNvPr id="18" name="TextBox 17">
            <a:extLst>
              <a:ext uri="{FF2B5EF4-FFF2-40B4-BE49-F238E27FC236}">
                <a16:creationId xmlns:a16="http://schemas.microsoft.com/office/drawing/2014/main" id="{73B9C1A1-1877-411D-8B4D-9474D70A953F}"/>
              </a:ext>
            </a:extLst>
          </p:cNvPr>
          <p:cNvSpPr txBox="1"/>
          <p:nvPr/>
        </p:nvSpPr>
        <p:spPr>
          <a:xfrm>
            <a:off x="966648" y="4239642"/>
            <a:ext cx="370602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Thumbs up for stack </a:t>
            </a:r>
          </a:p>
          <a:p>
            <a:pPr marL="285750" indent="-285750">
              <a:buFont typeface="Arial" panose="020B0604020202020204" pitchFamily="34" charset="0"/>
              <a:buChar char="•"/>
            </a:pPr>
            <a:r>
              <a:rPr lang="en-GB" dirty="0"/>
              <a:t>Thumbs down for roll </a:t>
            </a:r>
          </a:p>
          <a:p>
            <a:pPr marL="285750" indent="-285750">
              <a:buFont typeface="Arial" panose="020B0604020202020204" pitchFamily="34" charset="0"/>
              <a:buChar char="•"/>
            </a:pPr>
            <a:r>
              <a:rPr lang="en-GB" dirty="0"/>
              <a:t>Thumbs in the middle for both</a:t>
            </a:r>
          </a:p>
        </p:txBody>
      </p:sp>
      <p:sp>
        <p:nvSpPr>
          <p:cNvPr id="19" name="Oval 18">
            <a:extLst>
              <a:ext uri="{FF2B5EF4-FFF2-40B4-BE49-F238E27FC236}">
                <a16:creationId xmlns:a16="http://schemas.microsoft.com/office/drawing/2014/main" id="{0D006666-31A6-4F60-90F5-DB698BEB7BA2}"/>
              </a:ext>
            </a:extLst>
          </p:cNvPr>
          <p:cNvSpPr/>
          <p:nvPr/>
        </p:nvSpPr>
        <p:spPr>
          <a:xfrm>
            <a:off x="5788404" y="3807879"/>
            <a:ext cx="1786855" cy="1786855"/>
          </a:xfrm>
          <a:prstGeom prst="ellipse">
            <a:avLst/>
          </a:prstGeom>
          <a:solidFill>
            <a:srgbClr val="0076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 seconds!</a:t>
            </a:r>
          </a:p>
        </p:txBody>
      </p:sp>
      <p:pic>
        <p:nvPicPr>
          <p:cNvPr id="10" name="Picture 9">
            <a:extLst>
              <a:ext uri="{FF2B5EF4-FFF2-40B4-BE49-F238E27FC236}">
                <a16:creationId xmlns:a16="http://schemas.microsoft.com/office/drawing/2014/main" id="{C83CC1A8-9750-4DA8-A632-24001D119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000">
            <a:off x="5958308" y="4176110"/>
            <a:ext cx="1315689" cy="924164"/>
          </a:xfrm>
          <a:prstGeom prst="rect">
            <a:avLst/>
          </a:prstGeom>
        </p:spPr>
      </p:pic>
      <p:pic>
        <p:nvPicPr>
          <p:cNvPr id="11" name="Picture 10">
            <a:extLst>
              <a:ext uri="{FF2B5EF4-FFF2-40B4-BE49-F238E27FC236}">
                <a16:creationId xmlns:a16="http://schemas.microsoft.com/office/drawing/2014/main" id="{5A00C9D1-176B-40D5-89CE-2C3B5D7F9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659" y="6039695"/>
            <a:ext cx="674690" cy="726921"/>
          </a:xfrm>
          <a:prstGeom prst="rect">
            <a:avLst/>
          </a:prstGeom>
        </p:spPr>
      </p:pic>
    </p:spTree>
    <p:extLst>
      <p:ext uri="{BB962C8B-B14F-4D97-AF65-F5344CB8AC3E}">
        <p14:creationId xmlns:p14="http://schemas.microsoft.com/office/powerpoint/2010/main" val="22001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925BFE-99F0-49D8-8EEB-2C202710BFA7}"/>
              </a:ext>
            </a:extLst>
          </p:cNvPr>
          <p:cNvSpPr/>
          <p:nvPr/>
        </p:nvSpPr>
        <p:spPr>
          <a:xfrm>
            <a:off x="713065" y="5880683"/>
            <a:ext cx="4479720" cy="14198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FCA3A8-BA51-4379-B27C-968D16FFD853}"/>
              </a:ext>
            </a:extLst>
          </p:cNvPr>
          <p:cNvSpPr>
            <a:spLocks noGrp="1"/>
          </p:cNvSpPr>
          <p:nvPr>
            <p:ph type="title"/>
          </p:nvPr>
        </p:nvSpPr>
        <p:spPr>
          <a:xfrm>
            <a:off x="-236032" y="319504"/>
            <a:ext cx="9606536" cy="994306"/>
          </a:xfrm>
          <a:solidFill>
            <a:srgbClr val="FFE000"/>
          </a:solidFill>
        </p:spPr>
        <p:txBody>
          <a:bodyPr/>
          <a:lstStyle/>
          <a:p>
            <a:r>
              <a:rPr lang="en-GB" dirty="0">
                <a:solidFill>
                  <a:schemeClr val="tx1"/>
                </a:solidFill>
              </a:rPr>
              <a:t>Sphere</a:t>
            </a:r>
          </a:p>
        </p:txBody>
      </p:sp>
      <p:sp>
        <p:nvSpPr>
          <p:cNvPr id="5" name="TextBox 4">
            <a:extLst>
              <a:ext uri="{FF2B5EF4-FFF2-40B4-BE49-F238E27FC236}">
                <a16:creationId xmlns:a16="http://schemas.microsoft.com/office/drawing/2014/main" id="{3B7E00A1-1564-40C1-943E-45157DF0B487}"/>
              </a:ext>
            </a:extLst>
          </p:cNvPr>
          <p:cNvSpPr txBox="1"/>
          <p:nvPr/>
        </p:nvSpPr>
        <p:spPr>
          <a:xfrm>
            <a:off x="996009" y="6102268"/>
            <a:ext cx="2997152" cy="646331"/>
          </a:xfrm>
          <a:prstGeom prst="rect">
            <a:avLst/>
          </a:prstGeom>
          <a:noFill/>
        </p:spPr>
        <p:txBody>
          <a:bodyPr wrap="square" rtlCol="0">
            <a:spAutoFit/>
          </a:bodyPr>
          <a:lstStyle/>
          <a:p>
            <a:r>
              <a:rPr lang="en-GB" dirty="0"/>
              <a:t>Look around the classroom. Can you see any spheres?</a:t>
            </a:r>
          </a:p>
        </p:txBody>
      </p:sp>
      <p:pic>
        <p:nvPicPr>
          <p:cNvPr id="16" name="Picture 15">
            <a:extLst>
              <a:ext uri="{FF2B5EF4-FFF2-40B4-BE49-F238E27FC236}">
                <a16:creationId xmlns:a16="http://schemas.microsoft.com/office/drawing/2014/main" id="{B70E70F2-2197-4D1B-B0DF-92EAED4B5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98135" y="2011273"/>
            <a:ext cx="1511692" cy="1510659"/>
          </a:xfrm>
          <a:prstGeom prst="rect">
            <a:avLst/>
          </a:prstGeom>
        </p:spPr>
      </p:pic>
      <p:sp>
        <p:nvSpPr>
          <p:cNvPr id="6" name="Speech Bubble: Oval 5">
            <a:extLst>
              <a:ext uri="{FF2B5EF4-FFF2-40B4-BE49-F238E27FC236}">
                <a16:creationId xmlns:a16="http://schemas.microsoft.com/office/drawing/2014/main" id="{BCAFEF69-CB84-49B8-B403-D3837AC79C90}"/>
              </a:ext>
            </a:extLst>
          </p:cNvPr>
          <p:cNvSpPr/>
          <p:nvPr/>
        </p:nvSpPr>
        <p:spPr>
          <a:xfrm>
            <a:off x="3850546" y="1894468"/>
            <a:ext cx="4051883" cy="1627464"/>
          </a:xfrm>
          <a:prstGeom prst="wedgeEllipseCallout">
            <a:avLst>
              <a:gd name="adj1" fmla="val -72593"/>
              <a:gd name="adj2" fmla="val -4536"/>
            </a:avLst>
          </a:prstGeom>
          <a:solidFill>
            <a:srgbClr val="FFE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am a sphere!</a:t>
            </a:r>
          </a:p>
          <a:p>
            <a:pPr algn="ctr"/>
            <a:r>
              <a:rPr lang="en-GB" dirty="0">
                <a:solidFill>
                  <a:schemeClr val="tx1"/>
                </a:solidFill>
              </a:rPr>
              <a:t>Do you think I can stack, roll, or both?</a:t>
            </a:r>
          </a:p>
        </p:txBody>
      </p:sp>
      <p:sp>
        <p:nvSpPr>
          <p:cNvPr id="18" name="TextBox 17">
            <a:extLst>
              <a:ext uri="{FF2B5EF4-FFF2-40B4-BE49-F238E27FC236}">
                <a16:creationId xmlns:a16="http://schemas.microsoft.com/office/drawing/2014/main" id="{73B9C1A1-1877-411D-8B4D-9474D70A953F}"/>
              </a:ext>
            </a:extLst>
          </p:cNvPr>
          <p:cNvSpPr txBox="1"/>
          <p:nvPr/>
        </p:nvSpPr>
        <p:spPr>
          <a:xfrm>
            <a:off x="966648" y="4239642"/>
            <a:ext cx="370602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Thumbs up for stack </a:t>
            </a:r>
          </a:p>
          <a:p>
            <a:pPr marL="285750" indent="-285750">
              <a:buFont typeface="Arial" panose="020B0604020202020204" pitchFamily="34" charset="0"/>
              <a:buChar char="•"/>
            </a:pPr>
            <a:r>
              <a:rPr lang="en-GB" dirty="0"/>
              <a:t>Thumbs down for roll </a:t>
            </a:r>
          </a:p>
          <a:p>
            <a:pPr marL="285750" indent="-285750">
              <a:buFont typeface="Arial" panose="020B0604020202020204" pitchFamily="34" charset="0"/>
              <a:buChar char="•"/>
            </a:pPr>
            <a:r>
              <a:rPr lang="en-GB" dirty="0"/>
              <a:t>Thumbs in the middle for both</a:t>
            </a:r>
          </a:p>
        </p:txBody>
      </p:sp>
      <p:sp>
        <p:nvSpPr>
          <p:cNvPr id="19" name="Oval 18">
            <a:extLst>
              <a:ext uri="{FF2B5EF4-FFF2-40B4-BE49-F238E27FC236}">
                <a16:creationId xmlns:a16="http://schemas.microsoft.com/office/drawing/2014/main" id="{0D006666-31A6-4F60-90F5-DB698BEB7BA2}"/>
              </a:ext>
            </a:extLst>
          </p:cNvPr>
          <p:cNvSpPr/>
          <p:nvPr/>
        </p:nvSpPr>
        <p:spPr>
          <a:xfrm>
            <a:off x="5788404" y="3807879"/>
            <a:ext cx="1786855" cy="1786855"/>
          </a:xfrm>
          <a:prstGeom prst="ellipse">
            <a:avLst/>
          </a:prstGeom>
          <a:solidFill>
            <a:srgbClr val="FFE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10 seconds!</a:t>
            </a:r>
          </a:p>
        </p:txBody>
      </p:sp>
      <p:pic>
        <p:nvPicPr>
          <p:cNvPr id="10" name="Picture 9">
            <a:extLst>
              <a:ext uri="{FF2B5EF4-FFF2-40B4-BE49-F238E27FC236}">
                <a16:creationId xmlns:a16="http://schemas.microsoft.com/office/drawing/2014/main" id="{C83CC1A8-9750-4DA8-A632-24001D1196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07853" y="4072889"/>
            <a:ext cx="947956" cy="1382276"/>
          </a:xfrm>
          <a:prstGeom prst="rect">
            <a:avLst/>
          </a:prstGeom>
        </p:spPr>
      </p:pic>
      <p:pic>
        <p:nvPicPr>
          <p:cNvPr id="11" name="Picture 10">
            <a:extLst>
              <a:ext uri="{FF2B5EF4-FFF2-40B4-BE49-F238E27FC236}">
                <a16:creationId xmlns:a16="http://schemas.microsoft.com/office/drawing/2014/main" id="{5A00C9D1-176B-40D5-89CE-2C3B5D7F92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25521" y="6039695"/>
            <a:ext cx="732799" cy="818305"/>
          </a:xfrm>
          <a:prstGeom prst="rect">
            <a:avLst/>
          </a:prstGeom>
        </p:spPr>
      </p:pic>
    </p:spTree>
    <p:extLst>
      <p:ext uri="{BB962C8B-B14F-4D97-AF65-F5344CB8AC3E}">
        <p14:creationId xmlns:p14="http://schemas.microsoft.com/office/powerpoint/2010/main" val="997437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925BFE-99F0-49D8-8EEB-2C202710BFA7}"/>
              </a:ext>
            </a:extLst>
          </p:cNvPr>
          <p:cNvSpPr/>
          <p:nvPr/>
        </p:nvSpPr>
        <p:spPr>
          <a:xfrm>
            <a:off x="713064" y="5880683"/>
            <a:ext cx="5262285" cy="1419890"/>
          </a:xfrm>
          <a:prstGeom prst="roundRect">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FCA3A8-BA51-4379-B27C-968D16FFD853}"/>
              </a:ext>
            </a:extLst>
          </p:cNvPr>
          <p:cNvSpPr>
            <a:spLocks noGrp="1"/>
          </p:cNvSpPr>
          <p:nvPr>
            <p:ph type="title"/>
          </p:nvPr>
        </p:nvSpPr>
        <p:spPr>
          <a:xfrm>
            <a:off x="-236032" y="319504"/>
            <a:ext cx="9606536" cy="994306"/>
          </a:xfrm>
          <a:solidFill>
            <a:srgbClr val="CFE09B"/>
          </a:solidFill>
        </p:spPr>
        <p:txBody>
          <a:bodyPr/>
          <a:lstStyle/>
          <a:p>
            <a:r>
              <a:rPr lang="en-GB" dirty="0">
                <a:solidFill>
                  <a:schemeClr val="tx1"/>
                </a:solidFill>
              </a:rPr>
              <a:t>Cuboid</a:t>
            </a:r>
          </a:p>
        </p:txBody>
      </p:sp>
      <p:sp>
        <p:nvSpPr>
          <p:cNvPr id="5" name="TextBox 4">
            <a:extLst>
              <a:ext uri="{FF2B5EF4-FFF2-40B4-BE49-F238E27FC236}">
                <a16:creationId xmlns:a16="http://schemas.microsoft.com/office/drawing/2014/main" id="{3B7E00A1-1564-40C1-943E-45157DF0B487}"/>
              </a:ext>
            </a:extLst>
          </p:cNvPr>
          <p:cNvSpPr txBox="1"/>
          <p:nvPr/>
        </p:nvSpPr>
        <p:spPr>
          <a:xfrm>
            <a:off x="996009" y="6102268"/>
            <a:ext cx="2997152" cy="646331"/>
          </a:xfrm>
          <a:prstGeom prst="rect">
            <a:avLst/>
          </a:prstGeom>
          <a:noFill/>
        </p:spPr>
        <p:txBody>
          <a:bodyPr wrap="square" rtlCol="0">
            <a:spAutoFit/>
          </a:bodyPr>
          <a:lstStyle/>
          <a:p>
            <a:r>
              <a:rPr lang="en-GB" dirty="0"/>
              <a:t>Look around the classroom. Can you see any cuboids?</a:t>
            </a:r>
          </a:p>
        </p:txBody>
      </p:sp>
      <p:pic>
        <p:nvPicPr>
          <p:cNvPr id="16" name="Picture 15">
            <a:extLst>
              <a:ext uri="{FF2B5EF4-FFF2-40B4-BE49-F238E27FC236}">
                <a16:creationId xmlns:a16="http://schemas.microsoft.com/office/drawing/2014/main" id="{B70E70F2-2197-4D1B-B0DF-92EAED4B5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98129" y="2011273"/>
            <a:ext cx="1311704" cy="1510659"/>
          </a:xfrm>
          <a:prstGeom prst="rect">
            <a:avLst/>
          </a:prstGeom>
        </p:spPr>
      </p:pic>
      <p:sp>
        <p:nvSpPr>
          <p:cNvPr id="6" name="Speech Bubble: Oval 5">
            <a:extLst>
              <a:ext uri="{FF2B5EF4-FFF2-40B4-BE49-F238E27FC236}">
                <a16:creationId xmlns:a16="http://schemas.microsoft.com/office/drawing/2014/main" id="{BCAFEF69-CB84-49B8-B403-D3837AC79C90}"/>
              </a:ext>
            </a:extLst>
          </p:cNvPr>
          <p:cNvSpPr/>
          <p:nvPr/>
        </p:nvSpPr>
        <p:spPr>
          <a:xfrm>
            <a:off x="3850546" y="1894468"/>
            <a:ext cx="4051883" cy="1627464"/>
          </a:xfrm>
          <a:prstGeom prst="wedgeEllipseCallout">
            <a:avLst>
              <a:gd name="adj1" fmla="val -72593"/>
              <a:gd name="adj2" fmla="val -4536"/>
            </a:avLst>
          </a:prstGeom>
          <a:solidFill>
            <a:srgbClr val="CFE0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am a cuboid!</a:t>
            </a:r>
          </a:p>
          <a:p>
            <a:pPr algn="ctr"/>
            <a:r>
              <a:rPr lang="en-GB" dirty="0">
                <a:solidFill>
                  <a:schemeClr val="tx1"/>
                </a:solidFill>
              </a:rPr>
              <a:t>Do you think I can stack, roll, or both?</a:t>
            </a:r>
          </a:p>
        </p:txBody>
      </p:sp>
      <p:sp>
        <p:nvSpPr>
          <p:cNvPr id="18" name="TextBox 17">
            <a:extLst>
              <a:ext uri="{FF2B5EF4-FFF2-40B4-BE49-F238E27FC236}">
                <a16:creationId xmlns:a16="http://schemas.microsoft.com/office/drawing/2014/main" id="{73B9C1A1-1877-411D-8B4D-9474D70A953F}"/>
              </a:ext>
            </a:extLst>
          </p:cNvPr>
          <p:cNvSpPr txBox="1"/>
          <p:nvPr/>
        </p:nvSpPr>
        <p:spPr>
          <a:xfrm>
            <a:off x="966648" y="4239642"/>
            <a:ext cx="370602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Thumbs up for stack </a:t>
            </a:r>
          </a:p>
          <a:p>
            <a:pPr marL="285750" indent="-285750">
              <a:buFont typeface="Arial" panose="020B0604020202020204" pitchFamily="34" charset="0"/>
              <a:buChar char="•"/>
            </a:pPr>
            <a:r>
              <a:rPr lang="en-GB" dirty="0"/>
              <a:t>Thumbs down for roll </a:t>
            </a:r>
          </a:p>
          <a:p>
            <a:pPr marL="285750" indent="-285750">
              <a:buFont typeface="Arial" panose="020B0604020202020204" pitchFamily="34" charset="0"/>
              <a:buChar char="•"/>
            </a:pPr>
            <a:r>
              <a:rPr lang="en-GB" dirty="0"/>
              <a:t>Thumbs in the middle for both</a:t>
            </a:r>
          </a:p>
        </p:txBody>
      </p:sp>
      <p:sp>
        <p:nvSpPr>
          <p:cNvPr id="19" name="Oval 18">
            <a:extLst>
              <a:ext uri="{FF2B5EF4-FFF2-40B4-BE49-F238E27FC236}">
                <a16:creationId xmlns:a16="http://schemas.microsoft.com/office/drawing/2014/main" id="{0D006666-31A6-4F60-90F5-DB698BEB7BA2}"/>
              </a:ext>
            </a:extLst>
          </p:cNvPr>
          <p:cNvSpPr/>
          <p:nvPr/>
        </p:nvSpPr>
        <p:spPr>
          <a:xfrm>
            <a:off x="5788404" y="3807879"/>
            <a:ext cx="1786855" cy="1786855"/>
          </a:xfrm>
          <a:prstGeom prst="ellipse">
            <a:avLst/>
          </a:prstGeom>
          <a:solidFill>
            <a:srgbClr val="CFE0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10 seconds!</a:t>
            </a:r>
          </a:p>
        </p:txBody>
      </p:sp>
      <p:pic>
        <p:nvPicPr>
          <p:cNvPr id="10" name="Picture 9">
            <a:extLst>
              <a:ext uri="{FF2B5EF4-FFF2-40B4-BE49-F238E27FC236}">
                <a16:creationId xmlns:a16="http://schemas.microsoft.com/office/drawing/2014/main" id="{C83CC1A8-9750-4DA8-A632-24001D1196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6051734" y="4258715"/>
            <a:ext cx="1260194" cy="885182"/>
          </a:xfrm>
          <a:prstGeom prst="rect">
            <a:avLst/>
          </a:prstGeom>
        </p:spPr>
      </p:pic>
      <p:pic>
        <p:nvPicPr>
          <p:cNvPr id="11" name="Picture 10">
            <a:extLst>
              <a:ext uri="{FF2B5EF4-FFF2-40B4-BE49-F238E27FC236}">
                <a16:creationId xmlns:a16="http://schemas.microsoft.com/office/drawing/2014/main" id="{5A00C9D1-176B-40D5-89CE-2C3B5D7F9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4831" y="6064168"/>
            <a:ext cx="1051719" cy="714595"/>
          </a:xfrm>
          <a:prstGeom prst="rect">
            <a:avLst/>
          </a:prstGeom>
        </p:spPr>
      </p:pic>
    </p:spTree>
    <p:extLst>
      <p:ext uri="{BB962C8B-B14F-4D97-AF65-F5344CB8AC3E}">
        <p14:creationId xmlns:p14="http://schemas.microsoft.com/office/powerpoint/2010/main" val="3166917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925BFE-99F0-49D8-8EEB-2C202710BFA7}"/>
              </a:ext>
            </a:extLst>
          </p:cNvPr>
          <p:cNvSpPr/>
          <p:nvPr/>
        </p:nvSpPr>
        <p:spPr>
          <a:xfrm>
            <a:off x="713065" y="5880683"/>
            <a:ext cx="4353886" cy="1419890"/>
          </a:xfrm>
          <a:prstGeom prst="roundRect">
            <a:avLst/>
          </a:prstGeom>
          <a:solidFill>
            <a:schemeClr val="bg1"/>
          </a:solidFill>
          <a:ln>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FCA3A8-BA51-4379-B27C-968D16FFD853}"/>
              </a:ext>
            </a:extLst>
          </p:cNvPr>
          <p:cNvSpPr>
            <a:spLocks noGrp="1"/>
          </p:cNvSpPr>
          <p:nvPr>
            <p:ph type="title"/>
          </p:nvPr>
        </p:nvSpPr>
        <p:spPr>
          <a:xfrm>
            <a:off x="-236032" y="319504"/>
            <a:ext cx="9606536" cy="994306"/>
          </a:xfrm>
          <a:solidFill>
            <a:srgbClr val="85BD33"/>
          </a:solidFill>
        </p:spPr>
        <p:txBody>
          <a:bodyPr/>
          <a:lstStyle/>
          <a:p>
            <a:r>
              <a:rPr lang="en-GB" dirty="0">
                <a:solidFill>
                  <a:schemeClr val="bg1"/>
                </a:solidFill>
              </a:rPr>
              <a:t>Cone</a:t>
            </a:r>
          </a:p>
        </p:txBody>
      </p:sp>
      <p:sp>
        <p:nvSpPr>
          <p:cNvPr id="5" name="TextBox 4">
            <a:extLst>
              <a:ext uri="{FF2B5EF4-FFF2-40B4-BE49-F238E27FC236}">
                <a16:creationId xmlns:a16="http://schemas.microsoft.com/office/drawing/2014/main" id="{3B7E00A1-1564-40C1-943E-45157DF0B487}"/>
              </a:ext>
            </a:extLst>
          </p:cNvPr>
          <p:cNvSpPr txBox="1"/>
          <p:nvPr/>
        </p:nvSpPr>
        <p:spPr>
          <a:xfrm>
            <a:off x="996009" y="6102268"/>
            <a:ext cx="2997152" cy="646331"/>
          </a:xfrm>
          <a:prstGeom prst="rect">
            <a:avLst/>
          </a:prstGeom>
          <a:noFill/>
        </p:spPr>
        <p:txBody>
          <a:bodyPr wrap="square" rtlCol="0">
            <a:spAutoFit/>
          </a:bodyPr>
          <a:lstStyle/>
          <a:p>
            <a:r>
              <a:rPr lang="en-GB" dirty="0"/>
              <a:t>Look around the classroom. Can you see any cones?</a:t>
            </a:r>
          </a:p>
        </p:txBody>
      </p:sp>
      <p:pic>
        <p:nvPicPr>
          <p:cNvPr id="16" name="Picture 15">
            <a:extLst>
              <a:ext uri="{FF2B5EF4-FFF2-40B4-BE49-F238E27FC236}">
                <a16:creationId xmlns:a16="http://schemas.microsoft.com/office/drawing/2014/main" id="{B70E70F2-2197-4D1B-B0DF-92EAED4B5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98891" y="2011273"/>
            <a:ext cx="1310179" cy="1510659"/>
          </a:xfrm>
          <a:prstGeom prst="rect">
            <a:avLst/>
          </a:prstGeom>
        </p:spPr>
      </p:pic>
      <p:sp>
        <p:nvSpPr>
          <p:cNvPr id="6" name="Speech Bubble: Oval 5">
            <a:extLst>
              <a:ext uri="{FF2B5EF4-FFF2-40B4-BE49-F238E27FC236}">
                <a16:creationId xmlns:a16="http://schemas.microsoft.com/office/drawing/2014/main" id="{BCAFEF69-CB84-49B8-B403-D3837AC79C90}"/>
              </a:ext>
            </a:extLst>
          </p:cNvPr>
          <p:cNvSpPr/>
          <p:nvPr/>
        </p:nvSpPr>
        <p:spPr>
          <a:xfrm>
            <a:off x="3850546" y="1894468"/>
            <a:ext cx="4051883" cy="1627464"/>
          </a:xfrm>
          <a:prstGeom prst="wedgeEllipseCallout">
            <a:avLst>
              <a:gd name="adj1" fmla="val -72593"/>
              <a:gd name="adj2" fmla="val -4536"/>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am a cone!</a:t>
            </a:r>
          </a:p>
          <a:p>
            <a:pPr algn="ctr"/>
            <a:r>
              <a:rPr lang="en-GB" dirty="0">
                <a:solidFill>
                  <a:schemeClr val="bg1"/>
                </a:solidFill>
              </a:rPr>
              <a:t>Do you think I can stack, roll, or both?</a:t>
            </a:r>
          </a:p>
        </p:txBody>
      </p:sp>
      <p:sp>
        <p:nvSpPr>
          <p:cNvPr id="18" name="TextBox 17">
            <a:extLst>
              <a:ext uri="{FF2B5EF4-FFF2-40B4-BE49-F238E27FC236}">
                <a16:creationId xmlns:a16="http://schemas.microsoft.com/office/drawing/2014/main" id="{73B9C1A1-1877-411D-8B4D-9474D70A953F}"/>
              </a:ext>
            </a:extLst>
          </p:cNvPr>
          <p:cNvSpPr txBox="1"/>
          <p:nvPr/>
        </p:nvSpPr>
        <p:spPr>
          <a:xfrm>
            <a:off x="966648" y="4239642"/>
            <a:ext cx="370602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Thumbs up for stack </a:t>
            </a:r>
          </a:p>
          <a:p>
            <a:pPr marL="285750" indent="-285750">
              <a:buFont typeface="Arial" panose="020B0604020202020204" pitchFamily="34" charset="0"/>
              <a:buChar char="•"/>
            </a:pPr>
            <a:r>
              <a:rPr lang="en-GB" dirty="0"/>
              <a:t>Thumbs down for roll </a:t>
            </a:r>
          </a:p>
          <a:p>
            <a:pPr marL="285750" indent="-285750">
              <a:buFont typeface="Arial" panose="020B0604020202020204" pitchFamily="34" charset="0"/>
              <a:buChar char="•"/>
            </a:pPr>
            <a:r>
              <a:rPr lang="en-GB" dirty="0"/>
              <a:t>Thumbs in the middle for both</a:t>
            </a:r>
          </a:p>
        </p:txBody>
      </p:sp>
      <p:sp>
        <p:nvSpPr>
          <p:cNvPr id="19" name="Oval 18">
            <a:extLst>
              <a:ext uri="{FF2B5EF4-FFF2-40B4-BE49-F238E27FC236}">
                <a16:creationId xmlns:a16="http://schemas.microsoft.com/office/drawing/2014/main" id="{0D006666-31A6-4F60-90F5-DB698BEB7BA2}"/>
              </a:ext>
            </a:extLst>
          </p:cNvPr>
          <p:cNvSpPr/>
          <p:nvPr/>
        </p:nvSpPr>
        <p:spPr>
          <a:xfrm>
            <a:off x="5788404" y="3807879"/>
            <a:ext cx="1786855" cy="1786855"/>
          </a:xfrm>
          <a:prstGeom prst="ellipse">
            <a:avLst/>
          </a:prstGeom>
          <a:solidFill>
            <a:srgbClr val="85BD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 seconds!</a:t>
            </a:r>
          </a:p>
        </p:txBody>
      </p:sp>
      <p:pic>
        <p:nvPicPr>
          <p:cNvPr id="10" name="Picture 9">
            <a:extLst>
              <a:ext uri="{FF2B5EF4-FFF2-40B4-BE49-F238E27FC236}">
                <a16:creationId xmlns:a16="http://schemas.microsoft.com/office/drawing/2014/main" id="{C83CC1A8-9750-4DA8-A632-24001D1196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60859" y="4174826"/>
            <a:ext cx="844616" cy="1231590"/>
          </a:xfrm>
          <a:prstGeom prst="rect">
            <a:avLst/>
          </a:prstGeom>
        </p:spPr>
      </p:pic>
      <p:pic>
        <p:nvPicPr>
          <p:cNvPr id="4" name="Picture 3">
            <a:extLst>
              <a:ext uri="{FF2B5EF4-FFF2-40B4-BE49-F238E27FC236}">
                <a16:creationId xmlns:a16="http://schemas.microsoft.com/office/drawing/2014/main" id="{F9060C33-C19F-4705-874F-99491A1A8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868" y="5989432"/>
            <a:ext cx="535263" cy="754556"/>
          </a:xfrm>
          <a:prstGeom prst="rect">
            <a:avLst/>
          </a:prstGeom>
        </p:spPr>
      </p:pic>
    </p:spTree>
    <p:extLst>
      <p:ext uri="{BB962C8B-B14F-4D97-AF65-F5344CB8AC3E}">
        <p14:creationId xmlns:p14="http://schemas.microsoft.com/office/powerpoint/2010/main" val="2543557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925BFE-99F0-49D8-8EEB-2C202710BFA7}"/>
              </a:ext>
            </a:extLst>
          </p:cNvPr>
          <p:cNvSpPr/>
          <p:nvPr/>
        </p:nvSpPr>
        <p:spPr>
          <a:xfrm>
            <a:off x="713065" y="5880683"/>
            <a:ext cx="4605555" cy="1419890"/>
          </a:xfrm>
          <a:prstGeom prst="roundRect">
            <a:avLst/>
          </a:prstGeom>
          <a:solidFill>
            <a:schemeClr val="bg1"/>
          </a:solidFill>
          <a:ln>
            <a:solidFill>
              <a:srgbClr val="E51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FCA3A8-BA51-4379-B27C-968D16FFD853}"/>
              </a:ext>
            </a:extLst>
          </p:cNvPr>
          <p:cNvSpPr>
            <a:spLocks noGrp="1"/>
          </p:cNvSpPr>
          <p:nvPr>
            <p:ph type="title"/>
          </p:nvPr>
        </p:nvSpPr>
        <p:spPr>
          <a:xfrm>
            <a:off x="-236032" y="319504"/>
            <a:ext cx="9606536" cy="994306"/>
          </a:xfrm>
          <a:solidFill>
            <a:srgbClr val="E51E21"/>
          </a:solidFill>
        </p:spPr>
        <p:txBody>
          <a:bodyPr/>
          <a:lstStyle/>
          <a:p>
            <a:r>
              <a:rPr lang="en-GB" dirty="0">
                <a:solidFill>
                  <a:schemeClr val="bg1"/>
                </a:solidFill>
              </a:rPr>
              <a:t>Cylinder</a:t>
            </a:r>
          </a:p>
        </p:txBody>
      </p:sp>
      <p:sp>
        <p:nvSpPr>
          <p:cNvPr id="5" name="TextBox 4">
            <a:extLst>
              <a:ext uri="{FF2B5EF4-FFF2-40B4-BE49-F238E27FC236}">
                <a16:creationId xmlns:a16="http://schemas.microsoft.com/office/drawing/2014/main" id="{3B7E00A1-1564-40C1-943E-45157DF0B487}"/>
              </a:ext>
            </a:extLst>
          </p:cNvPr>
          <p:cNvSpPr txBox="1"/>
          <p:nvPr/>
        </p:nvSpPr>
        <p:spPr>
          <a:xfrm>
            <a:off x="996009" y="6102268"/>
            <a:ext cx="2997152" cy="646331"/>
          </a:xfrm>
          <a:prstGeom prst="rect">
            <a:avLst/>
          </a:prstGeom>
          <a:noFill/>
        </p:spPr>
        <p:txBody>
          <a:bodyPr wrap="square" rtlCol="0">
            <a:spAutoFit/>
          </a:bodyPr>
          <a:lstStyle/>
          <a:p>
            <a:r>
              <a:rPr lang="en-GB" dirty="0"/>
              <a:t>Look around the classroom. Can you see any cylinders?</a:t>
            </a:r>
          </a:p>
        </p:txBody>
      </p:sp>
      <p:pic>
        <p:nvPicPr>
          <p:cNvPr id="16" name="Picture 15">
            <a:extLst>
              <a:ext uri="{FF2B5EF4-FFF2-40B4-BE49-F238E27FC236}">
                <a16:creationId xmlns:a16="http://schemas.microsoft.com/office/drawing/2014/main" id="{B70E70F2-2197-4D1B-B0DF-92EAED4B5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98891" y="2256840"/>
            <a:ext cx="1310179" cy="1019524"/>
          </a:xfrm>
          <a:prstGeom prst="rect">
            <a:avLst/>
          </a:prstGeom>
        </p:spPr>
      </p:pic>
      <p:sp>
        <p:nvSpPr>
          <p:cNvPr id="6" name="Speech Bubble: Oval 5">
            <a:extLst>
              <a:ext uri="{FF2B5EF4-FFF2-40B4-BE49-F238E27FC236}">
                <a16:creationId xmlns:a16="http://schemas.microsoft.com/office/drawing/2014/main" id="{BCAFEF69-CB84-49B8-B403-D3837AC79C90}"/>
              </a:ext>
            </a:extLst>
          </p:cNvPr>
          <p:cNvSpPr/>
          <p:nvPr/>
        </p:nvSpPr>
        <p:spPr>
          <a:xfrm>
            <a:off x="3850546" y="1894468"/>
            <a:ext cx="4051883" cy="1627464"/>
          </a:xfrm>
          <a:prstGeom prst="wedgeEllipseCallout">
            <a:avLst>
              <a:gd name="adj1" fmla="val -72593"/>
              <a:gd name="adj2" fmla="val -4536"/>
            </a:avLst>
          </a:prstGeom>
          <a:solidFill>
            <a:srgbClr val="E51E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 am a cylinder!</a:t>
            </a:r>
          </a:p>
          <a:p>
            <a:pPr algn="ctr"/>
            <a:r>
              <a:rPr lang="en-GB" dirty="0">
                <a:solidFill>
                  <a:schemeClr val="bg1"/>
                </a:solidFill>
              </a:rPr>
              <a:t>Do you think I can stack, roll, or both?</a:t>
            </a:r>
          </a:p>
        </p:txBody>
      </p:sp>
      <p:sp>
        <p:nvSpPr>
          <p:cNvPr id="18" name="TextBox 17">
            <a:extLst>
              <a:ext uri="{FF2B5EF4-FFF2-40B4-BE49-F238E27FC236}">
                <a16:creationId xmlns:a16="http://schemas.microsoft.com/office/drawing/2014/main" id="{73B9C1A1-1877-411D-8B4D-9474D70A953F}"/>
              </a:ext>
            </a:extLst>
          </p:cNvPr>
          <p:cNvSpPr txBox="1"/>
          <p:nvPr/>
        </p:nvSpPr>
        <p:spPr>
          <a:xfrm>
            <a:off x="966648" y="4239642"/>
            <a:ext cx="3706020"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Thumbs up for stack </a:t>
            </a:r>
          </a:p>
          <a:p>
            <a:pPr marL="285750" indent="-285750">
              <a:buFont typeface="Arial" panose="020B0604020202020204" pitchFamily="34" charset="0"/>
              <a:buChar char="•"/>
            </a:pPr>
            <a:r>
              <a:rPr lang="en-GB" dirty="0"/>
              <a:t>Thumbs down for roll </a:t>
            </a:r>
          </a:p>
          <a:p>
            <a:pPr marL="285750" indent="-285750">
              <a:buFont typeface="Arial" panose="020B0604020202020204" pitchFamily="34" charset="0"/>
              <a:buChar char="•"/>
            </a:pPr>
            <a:r>
              <a:rPr lang="en-GB" dirty="0"/>
              <a:t>Thumbs in the middle for both</a:t>
            </a:r>
          </a:p>
        </p:txBody>
      </p:sp>
      <p:sp>
        <p:nvSpPr>
          <p:cNvPr id="19" name="Oval 18">
            <a:extLst>
              <a:ext uri="{FF2B5EF4-FFF2-40B4-BE49-F238E27FC236}">
                <a16:creationId xmlns:a16="http://schemas.microsoft.com/office/drawing/2014/main" id="{0D006666-31A6-4F60-90F5-DB698BEB7BA2}"/>
              </a:ext>
            </a:extLst>
          </p:cNvPr>
          <p:cNvSpPr/>
          <p:nvPr/>
        </p:nvSpPr>
        <p:spPr>
          <a:xfrm>
            <a:off x="5788404" y="3807879"/>
            <a:ext cx="1786855" cy="1786855"/>
          </a:xfrm>
          <a:prstGeom prst="ellipse">
            <a:avLst/>
          </a:prstGeom>
          <a:solidFill>
            <a:srgbClr val="E51E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 seconds!</a:t>
            </a:r>
          </a:p>
        </p:txBody>
      </p:sp>
      <p:pic>
        <p:nvPicPr>
          <p:cNvPr id="10" name="Picture 9">
            <a:extLst>
              <a:ext uri="{FF2B5EF4-FFF2-40B4-BE49-F238E27FC236}">
                <a16:creationId xmlns:a16="http://schemas.microsoft.com/office/drawing/2014/main" id="{C83CC1A8-9750-4DA8-A632-24001D1196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6193747" y="4085511"/>
            <a:ext cx="844616" cy="1231590"/>
          </a:xfrm>
          <a:prstGeom prst="rect">
            <a:avLst/>
          </a:prstGeom>
        </p:spPr>
      </p:pic>
      <p:pic>
        <p:nvPicPr>
          <p:cNvPr id="7" name="Picture 6">
            <a:extLst>
              <a:ext uri="{FF2B5EF4-FFF2-40B4-BE49-F238E27FC236}">
                <a16:creationId xmlns:a16="http://schemas.microsoft.com/office/drawing/2014/main" id="{739DDA9D-4E5E-441A-ABE9-896F04FB1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575" y="5978339"/>
            <a:ext cx="573322" cy="827075"/>
          </a:xfrm>
          <a:prstGeom prst="rect">
            <a:avLst/>
          </a:prstGeom>
        </p:spPr>
      </p:pic>
      <p:pic>
        <p:nvPicPr>
          <p:cNvPr id="9" name="Picture 8">
            <a:extLst>
              <a:ext uri="{FF2B5EF4-FFF2-40B4-BE49-F238E27FC236}">
                <a16:creationId xmlns:a16="http://schemas.microsoft.com/office/drawing/2014/main" id="{6EDC68A1-E10E-4E50-955F-802C989C21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2524" y="5182482"/>
            <a:ext cx="490934" cy="1052818"/>
          </a:xfrm>
          <a:prstGeom prst="rect">
            <a:avLst/>
          </a:prstGeom>
        </p:spPr>
      </p:pic>
      <p:pic>
        <p:nvPicPr>
          <p:cNvPr id="17" name="Picture 16">
            <a:extLst>
              <a:ext uri="{FF2B5EF4-FFF2-40B4-BE49-F238E27FC236}">
                <a16:creationId xmlns:a16="http://schemas.microsoft.com/office/drawing/2014/main" id="{F4B9DE79-3574-4256-B2D8-E26AC0B87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2524" y="4346110"/>
            <a:ext cx="490934" cy="1052818"/>
          </a:xfrm>
          <a:prstGeom prst="rect">
            <a:avLst/>
          </a:prstGeom>
        </p:spPr>
      </p:pic>
      <p:pic>
        <p:nvPicPr>
          <p:cNvPr id="20" name="Picture 19">
            <a:extLst>
              <a:ext uri="{FF2B5EF4-FFF2-40B4-BE49-F238E27FC236}">
                <a16:creationId xmlns:a16="http://schemas.microsoft.com/office/drawing/2014/main" id="{1FFE2C8A-8D82-47BB-9E4E-00AFE698D7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863141">
            <a:off x="-815425" y="5637492"/>
            <a:ext cx="490934" cy="1052818"/>
          </a:xfrm>
          <a:prstGeom prst="rect">
            <a:avLst/>
          </a:prstGeom>
        </p:spPr>
      </p:pic>
    </p:spTree>
    <p:extLst>
      <p:ext uri="{BB962C8B-B14F-4D97-AF65-F5344CB8AC3E}">
        <p14:creationId xmlns:p14="http://schemas.microsoft.com/office/powerpoint/2010/main" val="270852861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14:presetBounceEnd="40000">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14:bounceEnd="40000">
                                          <p:cBhvr additive="base">
                                            <p:cTn id="30"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14:presetBounceEnd="4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40000">
                                          <p:cBhvr additive="base">
                                            <p:cTn id="34"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7"/>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37" presetClass="path" presetSubtype="0" accel="50000" decel="50000" fill="hold" nodeType="afterEffect">
                                      <p:stCondLst>
                                        <p:cond delay="0"/>
                                      </p:stCondLst>
                                      <p:childTnLst>
                                        <p:animMotion origin="layout" path="M -3.61111E-6 -0.00555 L 0.22483 -0.07569 C 0.27223 -0.09167 0.34289 -0.09977 0.4165 -0.09977 C 0.50052 -0.09977 0.56806 -0.09167 0.61546 -0.07569 L 0.84115 -0.00555 " pathEditMode="relative" rAng="0" ptsTypes="AAAAA">
                                          <p:cBhvr>
                                            <p:cTn id="38" dur="1500" fill="hold"/>
                                            <p:tgtEl>
                                              <p:spTgt spid="20"/>
                                            </p:tgtEl>
                                            <p:attrNameLst>
                                              <p:attrName>ppt_x</p:attrName>
                                              <p:attrName>ppt_y</p:attrName>
                                            </p:attrNameLst>
                                          </p:cBhvr>
                                          <p:rCtr x="42049" y="-4722"/>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500"/>
                                </p:stCondLst>
                                <p:childTnLst>
                                  <p:par>
                                    <p:cTn id="19" presetID="21" presetClass="exit" presetSubtype="1" fill="hold" grpId="0" nodeType="afterEffect">
                                      <p:stCondLst>
                                        <p:cond delay="0"/>
                                      </p:stCondLst>
                                      <p:childTnLst>
                                        <p:animEffect transition="out" filter="wheel(1)">
                                          <p:cBhvr>
                                            <p:cTn id="20" dur="10000"/>
                                            <p:tgtEl>
                                              <p:spTgt spid="19"/>
                                            </p:tgtEl>
                                          </p:cBhvr>
                                        </p:animEffect>
                                        <p:set>
                                          <p:cBhvr>
                                            <p:cTn id="21" dur="1" fill="hold">
                                              <p:stCondLst>
                                                <p:cond delay="9999"/>
                                              </p:stCondLst>
                                            </p:cTn>
                                            <p:tgtEl>
                                              <p:spTgt spid="19"/>
                                            </p:tgtEl>
                                            <p:attrNameLst>
                                              <p:attrName>style.visibility</p:attrName>
                                            </p:attrNameLst>
                                          </p:cBhvr>
                                          <p:to>
                                            <p:strVal val="hidden"/>
                                          </p:to>
                                        </p:set>
                                      </p:childTnLst>
                                    </p:cTn>
                                  </p:par>
                                </p:childTnLst>
                              </p:cTn>
                            </p:par>
                            <p:par>
                              <p:cTn id="22" fill="hold">
                                <p:stCondLst>
                                  <p:cond delay="10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37" presetClass="path" presetSubtype="0" accel="50000" decel="50000" fill="hold" nodeType="afterEffect">
                                      <p:stCondLst>
                                        <p:cond delay="0"/>
                                      </p:stCondLst>
                                      <p:childTnLst>
                                        <p:animMotion origin="layout" path="M -3.61111E-6 -0.00555 L 0.22483 -0.07569 C 0.27223 -0.09167 0.34289 -0.09977 0.4165 -0.09977 C 0.50052 -0.09977 0.56806 -0.09167 0.61546 -0.07569 L 0.84115 -0.00555 " pathEditMode="relative" rAng="0" ptsTypes="AAAAA">
                                          <p:cBhvr>
                                            <p:cTn id="38" dur="1500" fill="hold"/>
                                            <p:tgtEl>
                                              <p:spTgt spid="20"/>
                                            </p:tgtEl>
                                            <p:attrNameLst>
                                              <p:attrName>ppt_x</p:attrName>
                                              <p:attrName>ppt_y</p:attrName>
                                            </p:attrNameLst>
                                          </p:cBhvr>
                                          <p:rCtr x="42049" y="-4722"/>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P spid="18" grpId="0"/>
          <p:bldP spid="19" grpId="0" animBg="1"/>
          <p:bldP spid="19" grpId="1" animBg="1"/>
        </p:bldLst>
      </p:timing>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893</TotalTime>
  <Words>473</Words>
  <Application>Microsoft Office PowerPoint</Application>
  <PresentationFormat>On-screen Show (4:3)</PresentationFormat>
  <Paragraphs>68</Paragraphs>
  <Slides>12</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Calibri</vt:lpstr>
      <vt:lpstr>Twinkl</vt:lpstr>
      <vt:lpstr>Arial</vt:lpstr>
      <vt:lpstr>Office Theme</vt:lpstr>
      <vt:lpstr>Disclaimer/s</vt:lpstr>
      <vt:lpstr>PowerPoint Presentation</vt:lpstr>
      <vt:lpstr>What Are 3D Shapes?</vt:lpstr>
      <vt:lpstr>What Are 3D Shapes?</vt:lpstr>
      <vt:lpstr>Cube</vt:lpstr>
      <vt:lpstr>Sphere</vt:lpstr>
      <vt:lpstr>Cuboid</vt:lpstr>
      <vt:lpstr>Cone</vt:lpstr>
      <vt:lpstr>Cylinder</vt:lpstr>
      <vt:lpstr>Instructions for Game  (Next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Niall Martin</dc:creator>
  <cp:lastModifiedBy>Niall Martin</cp:lastModifiedBy>
  <cp:revision>5</cp:revision>
  <dcterms:created xsi:type="dcterms:W3CDTF">2022-03-24T08:39:27Z</dcterms:created>
  <dcterms:modified xsi:type="dcterms:W3CDTF">2022-03-28T14:05:09Z</dcterms:modified>
</cp:coreProperties>
</file>