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0"/>
  </p:notesMasterIdLst>
  <p:handoutMasterIdLst>
    <p:handoutMasterId r:id="rId21"/>
  </p:handoutMasterIdLst>
  <p:sldIdLst>
    <p:sldId id="268" r:id="rId3"/>
    <p:sldId id="264" r:id="rId4"/>
    <p:sldId id="274" r:id="rId5"/>
    <p:sldId id="282" r:id="rId6"/>
    <p:sldId id="281" r:id="rId7"/>
    <p:sldId id="284" r:id="rId8"/>
    <p:sldId id="283" r:id="rId9"/>
    <p:sldId id="285" r:id="rId10"/>
    <p:sldId id="286" r:id="rId11"/>
    <p:sldId id="287" r:id="rId12"/>
    <p:sldId id="288" r:id="rId13"/>
    <p:sldId id="289" r:id="rId14"/>
    <p:sldId id="290" r:id="rId15"/>
    <p:sldId id="291" r:id="rId16"/>
    <p:sldId id="292" r:id="rId17"/>
    <p:sldId id="280" r:id="rId18"/>
    <p:sldId id="270" r:id="rId19"/>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
      <p:font typeface="Twinkl" panose="020B060402020202020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E15"/>
    <a:srgbClr val="EF821B"/>
    <a:srgbClr val="FAB000"/>
    <a:srgbClr val="FDE180"/>
    <a:srgbClr val="FFC847"/>
    <a:srgbClr val="21A6F9"/>
    <a:srgbClr val="4DB1E3"/>
    <a:srgbClr val="E34192"/>
    <a:srgbClr val="18A0DB"/>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40" d="100"/>
          <a:sy n="40" d="100"/>
        </p:scale>
        <p:origin x="1656" y="43"/>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11/11/2023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11/11/2023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m.au/resources/australian-curriculum-aligned-resources-f-2-australia/australian-resources-f-2-english/australian-resources-f-2-english-languag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m.au/resources/australian-curriculum-aligned-resources-f-2-australia/australian-resources-f-2-english/australian-resources-f-2-english-language"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twinkl.com.au/resources/australian-curriculum-aligned-resources-f-2-australia/australian-resources-f-2-english/australian-resources-f-2-english-language"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s://www.twinkl.com.au/resources/australian-curriculum-aligned-resources-f-2-australia/australian-resources-f-2-english/australian-resources-f-2-english-language"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C1106D47-A823-41D3-95FF-000D7B4542D5}"/>
              </a:ext>
            </a:extLst>
          </p:cNvPr>
          <p:cNvSpPr/>
          <p:nvPr userDrawn="1"/>
        </p:nvSpPr>
        <p:spPr>
          <a:xfrm>
            <a:off x="0" y="5852160"/>
            <a:ext cx="9144000" cy="1005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86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
        <p:nvSpPr>
          <p:cNvPr id="4" name="Rectangle 3">
            <a:hlinkClick r:id="rId3"/>
            <a:extLst>
              <a:ext uri="{FF2B5EF4-FFF2-40B4-BE49-F238E27FC236}">
                <a16:creationId xmlns:a16="http://schemas.microsoft.com/office/drawing/2014/main" id="{763068B9-D890-44C5-8667-42A653AA7B60}"/>
              </a:ext>
            </a:extLst>
          </p:cNvPr>
          <p:cNvSpPr/>
          <p:nvPr userDrawn="1"/>
        </p:nvSpPr>
        <p:spPr>
          <a:xfrm>
            <a:off x="8321040" y="6569888"/>
            <a:ext cx="822960" cy="288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
        <p:nvSpPr>
          <p:cNvPr id="8" name="Rectangle 7">
            <a:hlinkClick r:id="rId3"/>
            <a:extLst>
              <a:ext uri="{FF2B5EF4-FFF2-40B4-BE49-F238E27FC236}">
                <a16:creationId xmlns:a16="http://schemas.microsoft.com/office/drawing/2014/main" id="{23F579BD-4C7D-4A47-B0EB-CE5B3D7DAFC0}"/>
              </a:ext>
            </a:extLst>
          </p:cNvPr>
          <p:cNvSpPr/>
          <p:nvPr userDrawn="1"/>
        </p:nvSpPr>
        <p:spPr>
          <a:xfrm>
            <a:off x="8321040" y="6569888"/>
            <a:ext cx="822960" cy="288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97995F45-7CFA-46DB-944B-EFAD0923C3F1}"/>
              </a:ext>
            </a:extLst>
          </p:cNvPr>
          <p:cNvSpPr/>
          <p:nvPr userDrawn="1"/>
        </p:nvSpPr>
        <p:spPr>
          <a:xfrm>
            <a:off x="0" y="5852160"/>
            <a:ext cx="9144000" cy="1005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Top Corners Rounded 14">
            <a:extLst>
              <a:ext uri="{FF2B5EF4-FFF2-40B4-BE49-F238E27FC236}">
                <a16:creationId xmlns:a16="http://schemas.microsoft.com/office/drawing/2014/main" id="{8C0B1116-FC0E-4E0B-9602-72F5F12190BA}"/>
              </a:ext>
            </a:extLst>
          </p:cNvPr>
          <p:cNvSpPr/>
          <p:nvPr/>
        </p:nvSpPr>
        <p:spPr>
          <a:xfrm>
            <a:off x="4882393" y="1879134"/>
            <a:ext cx="3146134" cy="4630723"/>
          </a:xfrm>
          <a:prstGeom prst="round2SameRect">
            <a:avLst/>
          </a:prstGeom>
          <a:gradFill>
            <a:gsLst>
              <a:gs pos="0">
                <a:srgbClr val="FAB000"/>
              </a:gs>
              <a:gs pos="50000">
                <a:srgbClr val="EF821B"/>
              </a:gs>
              <a:gs pos="76000">
                <a:srgbClr val="E94E1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BFB63C8E-53AB-4BC4-B6FB-1F15F5799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170" y="1593908"/>
            <a:ext cx="6425660" cy="4909660"/>
          </a:xfrm>
          <a:prstGeom prst="rect">
            <a:avLst/>
          </a:prstGeom>
        </p:spPr>
      </p:pic>
      <p:sp>
        <p:nvSpPr>
          <p:cNvPr id="11" name="Rectangle: Rounded Corners 10">
            <a:extLst>
              <a:ext uri="{FF2B5EF4-FFF2-40B4-BE49-F238E27FC236}">
                <a16:creationId xmlns:a16="http://schemas.microsoft.com/office/drawing/2014/main" id="{9ACC57C0-0CAD-4C56-ADA3-C4EE3F824B9B}"/>
              </a:ext>
            </a:extLst>
          </p:cNvPr>
          <p:cNvSpPr/>
          <p:nvPr/>
        </p:nvSpPr>
        <p:spPr>
          <a:xfrm>
            <a:off x="-159390" y="1199726"/>
            <a:ext cx="5202182" cy="11281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0" b="1" dirty="0">
                <a:ln w="381000">
                  <a:solidFill>
                    <a:srgbClr val="E94E15"/>
                  </a:solidFill>
                </a:ln>
                <a:solidFill>
                  <a:srgbClr val="E94E15"/>
                </a:solidFill>
              </a:rPr>
              <a:t>big</a:t>
            </a:r>
          </a:p>
        </p:txBody>
      </p:sp>
      <p:sp>
        <p:nvSpPr>
          <p:cNvPr id="16" name="Rectangle: Rounded Corners 15">
            <a:extLst>
              <a:ext uri="{FF2B5EF4-FFF2-40B4-BE49-F238E27FC236}">
                <a16:creationId xmlns:a16="http://schemas.microsoft.com/office/drawing/2014/main" id="{0FCE0DC0-7A6E-4A2C-B34C-BBB3AB762DA7}"/>
              </a:ext>
            </a:extLst>
          </p:cNvPr>
          <p:cNvSpPr/>
          <p:nvPr/>
        </p:nvSpPr>
        <p:spPr>
          <a:xfrm>
            <a:off x="-159390" y="1199726"/>
            <a:ext cx="5202182" cy="11281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0" b="1" dirty="0">
                <a:ln w="31750">
                  <a:solidFill>
                    <a:srgbClr val="FAB000"/>
                  </a:solidFill>
                </a:ln>
                <a:solidFill>
                  <a:schemeClr val="bg1"/>
                </a:solidFill>
              </a:rPr>
              <a:t>big</a:t>
            </a:r>
          </a:p>
        </p:txBody>
      </p:sp>
    </p:spTree>
    <p:extLst>
      <p:ext uri="{BB962C8B-B14F-4D97-AF65-F5344CB8AC3E}">
        <p14:creationId xmlns:p14="http://schemas.microsoft.com/office/powerpoint/2010/main" val="123452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Top Corners Rounded 14">
            <a:extLst>
              <a:ext uri="{FF2B5EF4-FFF2-40B4-BE49-F238E27FC236}">
                <a16:creationId xmlns:a16="http://schemas.microsoft.com/office/drawing/2014/main" id="{8C0B1116-FC0E-4E0B-9602-72F5F12190BA}"/>
              </a:ext>
            </a:extLst>
          </p:cNvPr>
          <p:cNvSpPr/>
          <p:nvPr/>
        </p:nvSpPr>
        <p:spPr>
          <a:xfrm>
            <a:off x="5620625" y="1593908"/>
            <a:ext cx="2407902" cy="4915949"/>
          </a:xfrm>
          <a:prstGeom prst="round2SameRect">
            <a:avLst/>
          </a:prstGeom>
          <a:gradFill>
            <a:gsLst>
              <a:gs pos="0">
                <a:srgbClr val="FAB000"/>
              </a:gs>
              <a:gs pos="50000">
                <a:srgbClr val="EF821B"/>
              </a:gs>
              <a:gs pos="76000">
                <a:srgbClr val="E94E1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ACC57C0-0CAD-4C56-ADA3-C4EE3F824B9B}"/>
              </a:ext>
            </a:extLst>
          </p:cNvPr>
          <p:cNvSpPr/>
          <p:nvPr/>
        </p:nvSpPr>
        <p:spPr>
          <a:xfrm>
            <a:off x="453006" y="1258349"/>
            <a:ext cx="6572906" cy="11281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0" b="1" dirty="0">
                <a:ln w="381000">
                  <a:solidFill>
                    <a:srgbClr val="E94E15"/>
                  </a:solidFill>
                </a:ln>
                <a:solidFill>
                  <a:srgbClr val="E94E15"/>
                </a:solidFill>
              </a:rPr>
              <a:t>small</a:t>
            </a:r>
          </a:p>
        </p:txBody>
      </p:sp>
      <p:sp>
        <p:nvSpPr>
          <p:cNvPr id="16" name="Rectangle: Rounded Corners 15">
            <a:extLst>
              <a:ext uri="{FF2B5EF4-FFF2-40B4-BE49-F238E27FC236}">
                <a16:creationId xmlns:a16="http://schemas.microsoft.com/office/drawing/2014/main" id="{0FCE0DC0-7A6E-4A2C-B34C-BBB3AB762DA7}"/>
              </a:ext>
            </a:extLst>
          </p:cNvPr>
          <p:cNvSpPr/>
          <p:nvPr/>
        </p:nvSpPr>
        <p:spPr>
          <a:xfrm>
            <a:off x="553674" y="1258349"/>
            <a:ext cx="6371570" cy="11281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0" b="1" dirty="0">
                <a:ln w="31750">
                  <a:solidFill>
                    <a:srgbClr val="FAB000"/>
                  </a:solidFill>
                </a:ln>
                <a:solidFill>
                  <a:schemeClr val="bg1"/>
                </a:solidFill>
              </a:rPr>
              <a:t>small</a:t>
            </a:r>
          </a:p>
        </p:txBody>
      </p:sp>
      <p:pic>
        <p:nvPicPr>
          <p:cNvPr id="3" name="Picture 2">
            <a:extLst>
              <a:ext uri="{FF2B5EF4-FFF2-40B4-BE49-F238E27FC236}">
                <a16:creationId xmlns:a16="http://schemas.microsoft.com/office/drawing/2014/main" id="{17B63D9F-B8B5-44FF-BA4A-AA9FCB4CA2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9328" y="4170104"/>
            <a:ext cx="3263317" cy="2364920"/>
          </a:xfrm>
          <a:prstGeom prst="rect">
            <a:avLst/>
          </a:prstGeom>
        </p:spPr>
      </p:pic>
    </p:spTree>
    <p:extLst>
      <p:ext uri="{BB962C8B-B14F-4D97-AF65-F5344CB8AC3E}">
        <p14:creationId xmlns:p14="http://schemas.microsoft.com/office/powerpoint/2010/main" val="45609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464029"/>
            <a:ext cx="8220075" cy="994306"/>
          </a:xfrm>
        </p:spPr>
        <p:txBody>
          <a:bodyPr/>
          <a:lstStyle/>
          <a:p>
            <a:r>
              <a:rPr lang="en-GB" sz="3600" dirty="0">
                <a:latin typeface="+mn-lt"/>
              </a:rPr>
              <a:t>What is a Synonym?</a:t>
            </a:r>
          </a:p>
        </p:txBody>
      </p:sp>
      <p:sp>
        <p:nvSpPr>
          <p:cNvPr id="5" name="Text"/>
          <p:cNvSpPr/>
          <p:nvPr/>
        </p:nvSpPr>
        <p:spPr>
          <a:xfrm>
            <a:off x="976311" y="1458335"/>
            <a:ext cx="7454625" cy="615553"/>
          </a:xfrm>
          <a:prstGeom prst="rect">
            <a:avLst/>
          </a:prstGeom>
        </p:spPr>
        <p:txBody>
          <a:bodyPr wrap="square" lIns="0" tIns="0" rIns="0" bIns="0">
            <a:spAutoFit/>
          </a:bodyPr>
          <a:lstStyle/>
          <a:p>
            <a:r>
              <a:rPr lang="en-GB" sz="2000" dirty="0"/>
              <a:t>We are going to practise using synonyms to improve a sentence.</a:t>
            </a:r>
          </a:p>
          <a:p>
            <a:r>
              <a:rPr lang="en-GB" sz="2000" b="1" dirty="0"/>
              <a:t>For example:</a:t>
            </a:r>
          </a:p>
        </p:txBody>
      </p:sp>
      <p:sp>
        <p:nvSpPr>
          <p:cNvPr id="7" name="Rectangle: Rounded Corners 6">
            <a:extLst>
              <a:ext uri="{FF2B5EF4-FFF2-40B4-BE49-F238E27FC236}">
                <a16:creationId xmlns:a16="http://schemas.microsoft.com/office/drawing/2014/main" id="{4B86E75E-BBDE-4630-818B-DC75DD558B13}"/>
              </a:ext>
            </a:extLst>
          </p:cNvPr>
          <p:cNvSpPr/>
          <p:nvPr/>
        </p:nvSpPr>
        <p:spPr>
          <a:xfrm>
            <a:off x="1852610" y="309652"/>
            <a:ext cx="5429250" cy="923543"/>
          </a:xfrm>
          <a:prstGeom prst="roundRect">
            <a:avLst/>
          </a:prstGeom>
          <a:gradFill>
            <a:gsLst>
              <a:gs pos="0">
                <a:srgbClr val="FDE180"/>
              </a:gs>
              <a:gs pos="100000">
                <a:srgbClr val="FFC84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3175">
                  <a:noFill/>
                </a:ln>
                <a:solidFill>
                  <a:schemeClr val="tx1"/>
                </a:solidFill>
              </a:rPr>
              <a:t>Using Synonyms</a:t>
            </a:r>
          </a:p>
        </p:txBody>
      </p:sp>
      <p:sp>
        <p:nvSpPr>
          <p:cNvPr id="8" name="Rectangle: Rounded Corners 7">
            <a:extLst>
              <a:ext uri="{FF2B5EF4-FFF2-40B4-BE49-F238E27FC236}">
                <a16:creationId xmlns:a16="http://schemas.microsoft.com/office/drawing/2014/main" id="{EFE1A7D4-EA51-4341-8A38-6BCDAEECCE63}"/>
              </a:ext>
            </a:extLst>
          </p:cNvPr>
          <p:cNvSpPr/>
          <p:nvPr/>
        </p:nvSpPr>
        <p:spPr>
          <a:xfrm>
            <a:off x="976307" y="4754572"/>
            <a:ext cx="7026790" cy="567173"/>
          </a:xfrm>
          <a:prstGeom prst="roundRect">
            <a:avLst/>
          </a:prstGeom>
          <a:solidFill>
            <a:schemeClr val="bg1"/>
          </a:solidFill>
          <a:ln w="28575">
            <a:solidFill>
              <a:srgbClr val="EF8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EF821B"/>
                </a:solidFill>
              </a:rPr>
              <a:t>Sally was </a:t>
            </a:r>
            <a:r>
              <a:rPr lang="en-GB" sz="2400" b="1" dirty="0">
                <a:solidFill>
                  <a:srgbClr val="EF821B"/>
                </a:solidFill>
              </a:rPr>
              <a:t>unhappy</a:t>
            </a:r>
            <a:r>
              <a:rPr lang="en-GB" sz="2400" dirty="0">
                <a:solidFill>
                  <a:srgbClr val="EF821B"/>
                </a:solidFill>
              </a:rPr>
              <a:t> because her dog was sick.</a:t>
            </a:r>
          </a:p>
        </p:txBody>
      </p:sp>
      <p:sp>
        <p:nvSpPr>
          <p:cNvPr id="9" name="Rectangle: Rounded Corners 8">
            <a:extLst>
              <a:ext uri="{FF2B5EF4-FFF2-40B4-BE49-F238E27FC236}">
                <a16:creationId xmlns:a16="http://schemas.microsoft.com/office/drawing/2014/main" id="{31661F5E-3C64-4457-844B-9353E0AAD979}"/>
              </a:ext>
            </a:extLst>
          </p:cNvPr>
          <p:cNvSpPr/>
          <p:nvPr/>
        </p:nvSpPr>
        <p:spPr>
          <a:xfrm>
            <a:off x="964881" y="5474920"/>
            <a:ext cx="7164051" cy="567173"/>
          </a:xfrm>
          <a:prstGeom prst="roundRect">
            <a:avLst/>
          </a:prstGeom>
          <a:solidFill>
            <a:schemeClr val="bg1"/>
          </a:solidFill>
          <a:ln w="28575">
            <a:solidFill>
              <a:srgbClr val="E94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E94E15"/>
                </a:solidFill>
              </a:rPr>
              <a:t>Sally was </a:t>
            </a:r>
            <a:r>
              <a:rPr lang="en-GB" sz="2400" b="1" dirty="0">
                <a:solidFill>
                  <a:srgbClr val="E94E15"/>
                </a:solidFill>
              </a:rPr>
              <a:t>miserable</a:t>
            </a:r>
            <a:r>
              <a:rPr lang="en-GB" sz="2400" dirty="0">
                <a:solidFill>
                  <a:srgbClr val="E94E15"/>
                </a:solidFill>
              </a:rPr>
              <a:t> because her dog was sick.</a:t>
            </a:r>
          </a:p>
        </p:txBody>
      </p:sp>
      <p:sp>
        <p:nvSpPr>
          <p:cNvPr id="13" name="Rectangle: Rounded Corners 12">
            <a:extLst>
              <a:ext uri="{FF2B5EF4-FFF2-40B4-BE49-F238E27FC236}">
                <a16:creationId xmlns:a16="http://schemas.microsoft.com/office/drawing/2014/main" id="{0D459C41-4877-4622-BCD2-F2747FFBDBB1}"/>
              </a:ext>
            </a:extLst>
          </p:cNvPr>
          <p:cNvSpPr/>
          <p:nvPr/>
        </p:nvSpPr>
        <p:spPr>
          <a:xfrm>
            <a:off x="964881" y="4034224"/>
            <a:ext cx="6870436" cy="567173"/>
          </a:xfrm>
          <a:prstGeom prst="roundRect">
            <a:avLst/>
          </a:prstGeom>
          <a:solidFill>
            <a:schemeClr val="bg1"/>
          </a:solidFill>
          <a:ln w="28575">
            <a:solidFill>
              <a:srgbClr val="FA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FAB000"/>
                </a:solidFill>
              </a:rPr>
              <a:t>Sally was </a:t>
            </a:r>
            <a:r>
              <a:rPr lang="en-GB" sz="2400" b="1" dirty="0">
                <a:solidFill>
                  <a:srgbClr val="FAB000"/>
                </a:solidFill>
              </a:rPr>
              <a:t>upset</a:t>
            </a:r>
            <a:r>
              <a:rPr lang="en-GB" sz="2400" dirty="0">
                <a:solidFill>
                  <a:srgbClr val="FAB000"/>
                </a:solidFill>
              </a:rPr>
              <a:t> because her dog was sick.</a:t>
            </a:r>
          </a:p>
        </p:txBody>
      </p:sp>
      <p:sp>
        <p:nvSpPr>
          <p:cNvPr id="14" name="Rectangle: Rounded Corners 13">
            <a:extLst>
              <a:ext uri="{FF2B5EF4-FFF2-40B4-BE49-F238E27FC236}">
                <a16:creationId xmlns:a16="http://schemas.microsoft.com/office/drawing/2014/main" id="{84DB8282-E4A4-4EBC-B9BE-0B67D9589C39}"/>
              </a:ext>
            </a:extLst>
          </p:cNvPr>
          <p:cNvSpPr/>
          <p:nvPr/>
        </p:nvSpPr>
        <p:spPr>
          <a:xfrm>
            <a:off x="976307" y="2199563"/>
            <a:ext cx="7270068" cy="594673"/>
          </a:xfrm>
          <a:prstGeom prst="roundRect">
            <a:avLst/>
          </a:prstGeom>
          <a:solidFill>
            <a:srgbClr val="FAB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Sally was </a:t>
            </a:r>
            <a:r>
              <a:rPr lang="en-GB" sz="2400" b="1" dirty="0">
                <a:solidFill>
                  <a:schemeClr val="bg1"/>
                </a:solidFill>
              </a:rPr>
              <a:t>sad</a:t>
            </a:r>
            <a:r>
              <a:rPr lang="en-GB" sz="2400" dirty="0">
                <a:solidFill>
                  <a:schemeClr val="bg1"/>
                </a:solidFill>
              </a:rPr>
              <a:t> because her dog was sick.</a:t>
            </a:r>
          </a:p>
        </p:txBody>
      </p:sp>
      <p:sp>
        <p:nvSpPr>
          <p:cNvPr id="15" name="Text">
            <a:extLst>
              <a:ext uri="{FF2B5EF4-FFF2-40B4-BE49-F238E27FC236}">
                <a16:creationId xmlns:a16="http://schemas.microsoft.com/office/drawing/2014/main" id="{A4386CD4-839A-41C6-8EAE-4CA91775EA55}"/>
              </a:ext>
            </a:extLst>
          </p:cNvPr>
          <p:cNvSpPr/>
          <p:nvPr/>
        </p:nvSpPr>
        <p:spPr>
          <a:xfrm>
            <a:off x="976311" y="2940627"/>
            <a:ext cx="7454625" cy="923330"/>
          </a:xfrm>
          <a:prstGeom prst="rect">
            <a:avLst/>
          </a:prstGeom>
        </p:spPr>
        <p:txBody>
          <a:bodyPr wrap="square" lIns="0" tIns="0" rIns="0" bIns="0">
            <a:spAutoFit/>
          </a:bodyPr>
          <a:lstStyle/>
          <a:p>
            <a:r>
              <a:rPr lang="en-GB" sz="2000" dirty="0"/>
              <a:t>Look at the list of synonyms you made for the word </a:t>
            </a:r>
            <a:r>
              <a:rPr lang="en-GB" sz="2000" b="1" dirty="0"/>
              <a:t>sad</a:t>
            </a:r>
            <a:r>
              <a:rPr lang="en-GB" sz="2000" dirty="0"/>
              <a:t> then rewrite the above sentence.</a:t>
            </a:r>
          </a:p>
          <a:p>
            <a:r>
              <a:rPr lang="en-GB" sz="2000" b="1" dirty="0"/>
              <a:t>You could have written:</a:t>
            </a:r>
          </a:p>
        </p:txBody>
      </p:sp>
      <p:pic>
        <p:nvPicPr>
          <p:cNvPr id="3" name="Picture 2">
            <a:extLst>
              <a:ext uri="{FF2B5EF4-FFF2-40B4-BE49-F238E27FC236}">
                <a16:creationId xmlns:a16="http://schemas.microsoft.com/office/drawing/2014/main" id="{4624751A-484D-4F23-B6DD-F0BF9234B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295447">
            <a:off x="6663778" y="4124165"/>
            <a:ext cx="2471085" cy="1392657"/>
          </a:xfrm>
          <a:prstGeom prst="rect">
            <a:avLst/>
          </a:prstGeom>
        </p:spPr>
      </p:pic>
    </p:spTree>
    <p:extLst>
      <p:ext uri="{BB962C8B-B14F-4D97-AF65-F5344CB8AC3E}">
        <p14:creationId xmlns:p14="http://schemas.microsoft.com/office/powerpoint/2010/main" val="373651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1+#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1+#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3" grpId="0" animBg="1"/>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464029"/>
            <a:ext cx="8220075" cy="994306"/>
          </a:xfrm>
        </p:spPr>
        <p:txBody>
          <a:bodyPr/>
          <a:lstStyle/>
          <a:p>
            <a:r>
              <a:rPr lang="en-GB" sz="3600" dirty="0">
                <a:latin typeface="+mn-lt"/>
              </a:rPr>
              <a:t>What is a Synonym?</a:t>
            </a:r>
          </a:p>
        </p:txBody>
      </p:sp>
      <p:sp>
        <p:nvSpPr>
          <p:cNvPr id="7" name="Rectangle: Rounded Corners 6">
            <a:extLst>
              <a:ext uri="{FF2B5EF4-FFF2-40B4-BE49-F238E27FC236}">
                <a16:creationId xmlns:a16="http://schemas.microsoft.com/office/drawing/2014/main" id="{4B86E75E-BBDE-4630-818B-DC75DD558B13}"/>
              </a:ext>
            </a:extLst>
          </p:cNvPr>
          <p:cNvSpPr/>
          <p:nvPr/>
        </p:nvSpPr>
        <p:spPr>
          <a:xfrm>
            <a:off x="1852610" y="309652"/>
            <a:ext cx="5429250" cy="923543"/>
          </a:xfrm>
          <a:prstGeom prst="roundRect">
            <a:avLst/>
          </a:prstGeom>
          <a:gradFill>
            <a:gsLst>
              <a:gs pos="0">
                <a:srgbClr val="FDE180"/>
              </a:gs>
              <a:gs pos="100000">
                <a:srgbClr val="FFC84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3175">
                  <a:noFill/>
                </a:ln>
                <a:solidFill>
                  <a:schemeClr val="tx1"/>
                </a:solidFill>
              </a:rPr>
              <a:t>Using Synonyms</a:t>
            </a:r>
          </a:p>
        </p:txBody>
      </p:sp>
      <p:sp>
        <p:nvSpPr>
          <p:cNvPr id="14" name="Rectangle: Rounded Corners 13">
            <a:extLst>
              <a:ext uri="{FF2B5EF4-FFF2-40B4-BE49-F238E27FC236}">
                <a16:creationId xmlns:a16="http://schemas.microsoft.com/office/drawing/2014/main" id="{84DB8282-E4A4-4EBC-B9BE-0B67D9589C39}"/>
              </a:ext>
            </a:extLst>
          </p:cNvPr>
          <p:cNvSpPr/>
          <p:nvPr/>
        </p:nvSpPr>
        <p:spPr>
          <a:xfrm>
            <a:off x="932201" y="1732395"/>
            <a:ext cx="7079285" cy="594673"/>
          </a:xfrm>
          <a:prstGeom prst="roundRect">
            <a:avLst/>
          </a:prstGeom>
          <a:solidFill>
            <a:srgbClr val="FAB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Clancy was </a:t>
            </a:r>
            <a:r>
              <a:rPr lang="en-GB" sz="2400" b="1" dirty="0">
                <a:solidFill>
                  <a:schemeClr val="bg1"/>
                </a:solidFill>
              </a:rPr>
              <a:t>happy</a:t>
            </a:r>
            <a:r>
              <a:rPr lang="en-GB" sz="2400" dirty="0">
                <a:solidFill>
                  <a:schemeClr val="bg1"/>
                </a:solidFill>
              </a:rPr>
              <a:t> because it was his birthday.</a:t>
            </a:r>
          </a:p>
        </p:txBody>
      </p:sp>
      <p:sp>
        <p:nvSpPr>
          <p:cNvPr id="16" name="Rectangle: Rounded Corners 15">
            <a:extLst>
              <a:ext uri="{FF2B5EF4-FFF2-40B4-BE49-F238E27FC236}">
                <a16:creationId xmlns:a16="http://schemas.microsoft.com/office/drawing/2014/main" id="{591953CC-C8D9-41A6-A4C5-8AF6E51A2A49}"/>
              </a:ext>
            </a:extLst>
          </p:cNvPr>
          <p:cNvSpPr/>
          <p:nvPr/>
        </p:nvSpPr>
        <p:spPr>
          <a:xfrm>
            <a:off x="932201" y="2791697"/>
            <a:ext cx="6689636" cy="2073917"/>
          </a:xfrm>
          <a:prstGeom prst="roundRect">
            <a:avLst/>
          </a:prstGeom>
          <a:solidFill>
            <a:schemeClr val="bg1"/>
          </a:solidFill>
          <a:ln w="28575">
            <a:solidFill>
              <a:srgbClr val="FA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0" i="0" u="none" strike="noStrike" dirty="0">
                <a:solidFill>
                  <a:srgbClr val="000000"/>
                </a:solidFill>
                <a:effectLst/>
                <a:latin typeface="+mj-lt"/>
              </a:rPr>
              <a:t>Look at the list of </a:t>
            </a:r>
          </a:p>
          <a:p>
            <a:r>
              <a:rPr lang="en-GB" sz="2400" b="0" i="0" u="none" strike="noStrike" dirty="0">
                <a:solidFill>
                  <a:srgbClr val="000000"/>
                </a:solidFill>
                <a:effectLst/>
                <a:latin typeface="+mj-lt"/>
              </a:rPr>
              <a:t>synonyms you made for </a:t>
            </a:r>
          </a:p>
          <a:p>
            <a:r>
              <a:rPr lang="en-GB" sz="2400" b="0" i="0" u="none" strike="noStrike" dirty="0">
                <a:solidFill>
                  <a:srgbClr val="000000"/>
                </a:solidFill>
                <a:effectLst/>
                <a:latin typeface="+mj-lt"/>
              </a:rPr>
              <a:t>the word </a:t>
            </a:r>
            <a:r>
              <a:rPr lang="en-GB" sz="2400" b="1" i="0" u="none" strike="noStrike" dirty="0">
                <a:solidFill>
                  <a:srgbClr val="FAB000"/>
                </a:solidFill>
                <a:effectLst/>
                <a:latin typeface="+mj-lt"/>
              </a:rPr>
              <a:t>happy</a:t>
            </a:r>
            <a:r>
              <a:rPr lang="en-GB" sz="2400" b="0" i="0" u="none" strike="noStrike" dirty="0">
                <a:solidFill>
                  <a:srgbClr val="000000"/>
                </a:solidFill>
                <a:effectLst/>
                <a:latin typeface="+mj-lt"/>
              </a:rPr>
              <a:t> then </a:t>
            </a:r>
          </a:p>
          <a:p>
            <a:r>
              <a:rPr lang="en-GB" sz="2400" b="0" i="0" u="none" strike="noStrike" dirty="0">
                <a:solidFill>
                  <a:srgbClr val="000000"/>
                </a:solidFill>
                <a:effectLst/>
                <a:latin typeface="+mj-lt"/>
              </a:rPr>
              <a:t>rewrite the above sentence.</a:t>
            </a:r>
            <a:endParaRPr lang="en-GB" sz="2800" b="1" dirty="0">
              <a:latin typeface="+mj-lt"/>
            </a:endParaRPr>
          </a:p>
        </p:txBody>
      </p:sp>
      <p:sp>
        <p:nvSpPr>
          <p:cNvPr id="12" name="Rectangle: Top Corners Rounded 11">
            <a:extLst>
              <a:ext uri="{FF2B5EF4-FFF2-40B4-BE49-F238E27FC236}">
                <a16:creationId xmlns:a16="http://schemas.microsoft.com/office/drawing/2014/main" id="{D543D298-130D-4B60-8E66-BDC0D6FE1A98}"/>
              </a:ext>
            </a:extLst>
          </p:cNvPr>
          <p:cNvSpPr/>
          <p:nvPr/>
        </p:nvSpPr>
        <p:spPr>
          <a:xfrm>
            <a:off x="5830348" y="2791696"/>
            <a:ext cx="2456405" cy="3728683"/>
          </a:xfrm>
          <a:prstGeom prst="round2SameRect">
            <a:avLst/>
          </a:prstGeom>
          <a:gradFill>
            <a:gsLst>
              <a:gs pos="0">
                <a:srgbClr val="EF821B"/>
              </a:gs>
              <a:gs pos="100000">
                <a:srgbClr val="E94E1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02D3F8-7203-41F1-84F4-D012B002C1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889"/>
          <a:stretch/>
        </p:blipFill>
        <p:spPr>
          <a:xfrm>
            <a:off x="4298631" y="2432396"/>
            <a:ext cx="3348993" cy="3978353"/>
          </a:xfrm>
          <a:prstGeom prst="rect">
            <a:avLst/>
          </a:prstGeom>
        </p:spPr>
      </p:pic>
    </p:spTree>
    <p:extLst>
      <p:ext uri="{BB962C8B-B14F-4D97-AF65-F5344CB8AC3E}">
        <p14:creationId xmlns:p14="http://schemas.microsoft.com/office/powerpoint/2010/main" val="29267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464029"/>
            <a:ext cx="8220075" cy="994306"/>
          </a:xfrm>
        </p:spPr>
        <p:txBody>
          <a:bodyPr/>
          <a:lstStyle/>
          <a:p>
            <a:r>
              <a:rPr lang="en-GB" sz="3600" dirty="0">
                <a:latin typeface="+mn-lt"/>
              </a:rPr>
              <a:t>What is a Synonym?</a:t>
            </a:r>
          </a:p>
        </p:txBody>
      </p:sp>
      <p:sp>
        <p:nvSpPr>
          <p:cNvPr id="7" name="Rectangle: Rounded Corners 6">
            <a:extLst>
              <a:ext uri="{FF2B5EF4-FFF2-40B4-BE49-F238E27FC236}">
                <a16:creationId xmlns:a16="http://schemas.microsoft.com/office/drawing/2014/main" id="{4B86E75E-BBDE-4630-818B-DC75DD558B13}"/>
              </a:ext>
            </a:extLst>
          </p:cNvPr>
          <p:cNvSpPr/>
          <p:nvPr/>
        </p:nvSpPr>
        <p:spPr>
          <a:xfrm>
            <a:off x="1852610" y="309652"/>
            <a:ext cx="5429250" cy="923543"/>
          </a:xfrm>
          <a:prstGeom prst="roundRect">
            <a:avLst/>
          </a:prstGeom>
          <a:gradFill>
            <a:gsLst>
              <a:gs pos="0">
                <a:srgbClr val="FDE180"/>
              </a:gs>
              <a:gs pos="100000">
                <a:srgbClr val="FFC84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3175">
                  <a:noFill/>
                </a:ln>
                <a:solidFill>
                  <a:schemeClr val="tx1"/>
                </a:solidFill>
              </a:rPr>
              <a:t>Using Synonyms</a:t>
            </a:r>
          </a:p>
        </p:txBody>
      </p:sp>
      <p:sp>
        <p:nvSpPr>
          <p:cNvPr id="14" name="Rectangle: Rounded Corners 13">
            <a:extLst>
              <a:ext uri="{FF2B5EF4-FFF2-40B4-BE49-F238E27FC236}">
                <a16:creationId xmlns:a16="http://schemas.microsoft.com/office/drawing/2014/main" id="{84DB8282-E4A4-4EBC-B9BE-0B67D9589C39}"/>
              </a:ext>
            </a:extLst>
          </p:cNvPr>
          <p:cNvSpPr/>
          <p:nvPr/>
        </p:nvSpPr>
        <p:spPr>
          <a:xfrm>
            <a:off x="932201" y="1732395"/>
            <a:ext cx="7079285" cy="594673"/>
          </a:xfrm>
          <a:prstGeom prst="roundRect">
            <a:avLst/>
          </a:prstGeom>
          <a:solidFill>
            <a:srgbClr val="EF821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i="0" u="none" strike="noStrike" dirty="0">
                <a:solidFill>
                  <a:schemeClr val="bg1"/>
                </a:solidFill>
                <a:effectLst/>
              </a:rPr>
              <a:t>The </a:t>
            </a:r>
            <a:r>
              <a:rPr lang="en-GB" sz="2400" b="1" i="0" u="none" strike="noStrike" dirty="0">
                <a:solidFill>
                  <a:schemeClr val="bg1"/>
                </a:solidFill>
                <a:effectLst/>
              </a:rPr>
              <a:t>big</a:t>
            </a:r>
            <a:r>
              <a:rPr lang="en-GB" sz="2400" b="0" i="0" u="none" strike="noStrike" dirty="0">
                <a:solidFill>
                  <a:schemeClr val="bg1"/>
                </a:solidFill>
                <a:effectLst/>
              </a:rPr>
              <a:t> lion opened his mouth and roared.</a:t>
            </a:r>
            <a:endParaRPr lang="en-GB" sz="3200" dirty="0">
              <a:solidFill>
                <a:schemeClr val="bg1"/>
              </a:solidFill>
            </a:endParaRPr>
          </a:p>
        </p:txBody>
      </p:sp>
      <p:sp>
        <p:nvSpPr>
          <p:cNvPr id="16" name="Rectangle: Rounded Corners 15">
            <a:extLst>
              <a:ext uri="{FF2B5EF4-FFF2-40B4-BE49-F238E27FC236}">
                <a16:creationId xmlns:a16="http://schemas.microsoft.com/office/drawing/2014/main" id="{591953CC-C8D9-41A6-A4C5-8AF6E51A2A49}"/>
              </a:ext>
            </a:extLst>
          </p:cNvPr>
          <p:cNvSpPr/>
          <p:nvPr/>
        </p:nvSpPr>
        <p:spPr>
          <a:xfrm>
            <a:off x="932201" y="2791697"/>
            <a:ext cx="6689636" cy="2073917"/>
          </a:xfrm>
          <a:prstGeom prst="roundRect">
            <a:avLst/>
          </a:prstGeom>
          <a:solidFill>
            <a:schemeClr val="bg1"/>
          </a:solidFill>
          <a:ln w="28575">
            <a:solidFill>
              <a:srgbClr val="EF8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0" i="0" u="none" strike="noStrike" dirty="0">
                <a:solidFill>
                  <a:srgbClr val="000000"/>
                </a:solidFill>
                <a:effectLst/>
                <a:latin typeface="+mj-lt"/>
              </a:rPr>
              <a:t>Look at the list of </a:t>
            </a:r>
          </a:p>
          <a:p>
            <a:r>
              <a:rPr lang="en-GB" sz="2400" b="0" i="0" u="none" strike="noStrike" dirty="0">
                <a:solidFill>
                  <a:srgbClr val="000000"/>
                </a:solidFill>
                <a:effectLst/>
                <a:latin typeface="+mj-lt"/>
              </a:rPr>
              <a:t>synonyms you made for </a:t>
            </a:r>
          </a:p>
          <a:p>
            <a:r>
              <a:rPr lang="en-GB" sz="2400" b="0" i="0" u="none" strike="noStrike" dirty="0">
                <a:solidFill>
                  <a:srgbClr val="000000"/>
                </a:solidFill>
                <a:effectLst/>
                <a:latin typeface="+mj-lt"/>
              </a:rPr>
              <a:t>the word </a:t>
            </a:r>
            <a:r>
              <a:rPr lang="en-GB" sz="2400" b="1" dirty="0">
                <a:solidFill>
                  <a:srgbClr val="EF821B"/>
                </a:solidFill>
                <a:latin typeface="+mj-lt"/>
              </a:rPr>
              <a:t>big</a:t>
            </a:r>
            <a:r>
              <a:rPr lang="en-GB" sz="2400" b="0" i="0" u="none" strike="noStrike" dirty="0">
                <a:solidFill>
                  <a:srgbClr val="000000"/>
                </a:solidFill>
                <a:effectLst/>
                <a:latin typeface="+mj-lt"/>
              </a:rPr>
              <a:t> then </a:t>
            </a:r>
          </a:p>
          <a:p>
            <a:r>
              <a:rPr lang="en-GB" sz="2400" b="0" i="0" u="none" strike="noStrike" dirty="0">
                <a:solidFill>
                  <a:srgbClr val="000000"/>
                </a:solidFill>
                <a:effectLst/>
                <a:latin typeface="+mj-lt"/>
              </a:rPr>
              <a:t>rewrite the above sentence.</a:t>
            </a:r>
            <a:endParaRPr lang="en-GB" sz="2800" b="1" dirty="0">
              <a:latin typeface="+mj-lt"/>
            </a:endParaRPr>
          </a:p>
        </p:txBody>
      </p:sp>
      <p:sp>
        <p:nvSpPr>
          <p:cNvPr id="12" name="Rectangle: Top Corners Rounded 11">
            <a:extLst>
              <a:ext uri="{FF2B5EF4-FFF2-40B4-BE49-F238E27FC236}">
                <a16:creationId xmlns:a16="http://schemas.microsoft.com/office/drawing/2014/main" id="{D543D298-130D-4B60-8E66-BDC0D6FE1A98}"/>
              </a:ext>
            </a:extLst>
          </p:cNvPr>
          <p:cNvSpPr/>
          <p:nvPr/>
        </p:nvSpPr>
        <p:spPr>
          <a:xfrm>
            <a:off x="5830348" y="2791696"/>
            <a:ext cx="2456405" cy="3728683"/>
          </a:xfrm>
          <a:prstGeom prst="round2SameRect">
            <a:avLst/>
          </a:prstGeom>
          <a:gradFill>
            <a:gsLst>
              <a:gs pos="0">
                <a:srgbClr val="EF821B"/>
              </a:gs>
              <a:gs pos="100000">
                <a:srgbClr val="E94E1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02D3F8-7203-41F1-84F4-D012B002C1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889"/>
          <a:stretch/>
        </p:blipFill>
        <p:spPr>
          <a:xfrm>
            <a:off x="4298631" y="2424007"/>
            <a:ext cx="3348993" cy="3978353"/>
          </a:xfrm>
          <a:prstGeom prst="rect">
            <a:avLst/>
          </a:prstGeom>
        </p:spPr>
      </p:pic>
    </p:spTree>
    <p:extLst>
      <p:ext uri="{BB962C8B-B14F-4D97-AF65-F5344CB8AC3E}">
        <p14:creationId xmlns:p14="http://schemas.microsoft.com/office/powerpoint/2010/main" val="5030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464029"/>
            <a:ext cx="8220075" cy="994306"/>
          </a:xfrm>
        </p:spPr>
        <p:txBody>
          <a:bodyPr/>
          <a:lstStyle/>
          <a:p>
            <a:r>
              <a:rPr lang="en-GB" sz="3600" dirty="0">
                <a:latin typeface="+mn-lt"/>
              </a:rPr>
              <a:t>What is a Synonym?</a:t>
            </a:r>
          </a:p>
        </p:txBody>
      </p:sp>
      <p:sp>
        <p:nvSpPr>
          <p:cNvPr id="7" name="Rectangle: Rounded Corners 6">
            <a:extLst>
              <a:ext uri="{FF2B5EF4-FFF2-40B4-BE49-F238E27FC236}">
                <a16:creationId xmlns:a16="http://schemas.microsoft.com/office/drawing/2014/main" id="{4B86E75E-BBDE-4630-818B-DC75DD558B13}"/>
              </a:ext>
            </a:extLst>
          </p:cNvPr>
          <p:cNvSpPr/>
          <p:nvPr/>
        </p:nvSpPr>
        <p:spPr>
          <a:xfrm>
            <a:off x="1852610" y="309652"/>
            <a:ext cx="5429250" cy="923543"/>
          </a:xfrm>
          <a:prstGeom prst="roundRect">
            <a:avLst/>
          </a:prstGeom>
          <a:gradFill>
            <a:gsLst>
              <a:gs pos="0">
                <a:srgbClr val="FDE180"/>
              </a:gs>
              <a:gs pos="100000">
                <a:srgbClr val="FFC84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3175">
                  <a:noFill/>
                </a:ln>
                <a:solidFill>
                  <a:schemeClr val="tx1"/>
                </a:solidFill>
              </a:rPr>
              <a:t>Using Synonyms</a:t>
            </a:r>
          </a:p>
        </p:txBody>
      </p:sp>
      <p:sp>
        <p:nvSpPr>
          <p:cNvPr id="14" name="Rectangle: Rounded Corners 13">
            <a:extLst>
              <a:ext uri="{FF2B5EF4-FFF2-40B4-BE49-F238E27FC236}">
                <a16:creationId xmlns:a16="http://schemas.microsoft.com/office/drawing/2014/main" id="{84DB8282-E4A4-4EBC-B9BE-0B67D9589C39}"/>
              </a:ext>
            </a:extLst>
          </p:cNvPr>
          <p:cNvSpPr/>
          <p:nvPr/>
        </p:nvSpPr>
        <p:spPr>
          <a:xfrm>
            <a:off x="932201" y="1732395"/>
            <a:ext cx="7079285" cy="594673"/>
          </a:xfrm>
          <a:prstGeom prst="roundRect">
            <a:avLst/>
          </a:prstGeom>
          <a:solidFill>
            <a:srgbClr val="E94E1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i="0" u="none" strike="noStrike" dirty="0">
                <a:solidFill>
                  <a:schemeClr val="bg1"/>
                </a:solidFill>
                <a:effectLst/>
              </a:rPr>
              <a:t>The </a:t>
            </a:r>
            <a:r>
              <a:rPr lang="en-GB" sz="2400" b="1" i="0" u="none" strike="noStrike" dirty="0">
                <a:solidFill>
                  <a:schemeClr val="bg1"/>
                </a:solidFill>
                <a:effectLst/>
              </a:rPr>
              <a:t>small </a:t>
            </a:r>
            <a:r>
              <a:rPr lang="en-GB" sz="2400" b="0" i="0" u="none" strike="noStrike" dirty="0">
                <a:solidFill>
                  <a:schemeClr val="bg1"/>
                </a:solidFill>
                <a:effectLst/>
              </a:rPr>
              <a:t>mouse nibbled on the cheese.</a:t>
            </a:r>
            <a:endParaRPr lang="en-GB" sz="4000" dirty="0">
              <a:solidFill>
                <a:schemeClr val="bg1"/>
              </a:solidFill>
            </a:endParaRPr>
          </a:p>
        </p:txBody>
      </p:sp>
      <p:sp>
        <p:nvSpPr>
          <p:cNvPr id="16" name="Rectangle: Rounded Corners 15">
            <a:extLst>
              <a:ext uri="{FF2B5EF4-FFF2-40B4-BE49-F238E27FC236}">
                <a16:creationId xmlns:a16="http://schemas.microsoft.com/office/drawing/2014/main" id="{591953CC-C8D9-41A6-A4C5-8AF6E51A2A49}"/>
              </a:ext>
            </a:extLst>
          </p:cNvPr>
          <p:cNvSpPr/>
          <p:nvPr/>
        </p:nvSpPr>
        <p:spPr>
          <a:xfrm>
            <a:off x="932201" y="2791696"/>
            <a:ext cx="6689636" cy="2073917"/>
          </a:xfrm>
          <a:prstGeom prst="roundRect">
            <a:avLst/>
          </a:prstGeom>
          <a:solidFill>
            <a:schemeClr val="bg1"/>
          </a:solidFill>
          <a:ln w="28575">
            <a:solidFill>
              <a:srgbClr val="E94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0" i="0" u="none" strike="noStrike" dirty="0">
                <a:solidFill>
                  <a:srgbClr val="000000"/>
                </a:solidFill>
                <a:effectLst/>
                <a:latin typeface="+mj-lt"/>
              </a:rPr>
              <a:t>Look at the list of </a:t>
            </a:r>
          </a:p>
          <a:p>
            <a:r>
              <a:rPr lang="en-GB" sz="2400" b="0" i="0" u="none" strike="noStrike" dirty="0">
                <a:solidFill>
                  <a:srgbClr val="000000"/>
                </a:solidFill>
                <a:effectLst/>
                <a:latin typeface="+mj-lt"/>
              </a:rPr>
              <a:t>synonyms you made for </a:t>
            </a:r>
          </a:p>
          <a:p>
            <a:r>
              <a:rPr lang="en-GB" sz="2400" b="0" i="0" u="none" strike="noStrike" dirty="0">
                <a:solidFill>
                  <a:srgbClr val="000000"/>
                </a:solidFill>
                <a:effectLst/>
                <a:latin typeface="+mj-lt"/>
              </a:rPr>
              <a:t>the word </a:t>
            </a:r>
            <a:r>
              <a:rPr lang="en-GB" sz="2400" b="1" i="0" u="none" strike="noStrike" dirty="0">
                <a:solidFill>
                  <a:srgbClr val="E94E15"/>
                </a:solidFill>
                <a:effectLst/>
                <a:latin typeface="+mj-lt"/>
              </a:rPr>
              <a:t>small</a:t>
            </a:r>
            <a:r>
              <a:rPr lang="en-GB" sz="2400" b="0" i="0" u="none" strike="noStrike" dirty="0">
                <a:solidFill>
                  <a:srgbClr val="000000"/>
                </a:solidFill>
                <a:effectLst/>
                <a:latin typeface="+mj-lt"/>
              </a:rPr>
              <a:t> then </a:t>
            </a:r>
          </a:p>
          <a:p>
            <a:r>
              <a:rPr lang="en-GB" sz="2400" b="0" i="0" u="none" strike="noStrike" dirty="0">
                <a:solidFill>
                  <a:srgbClr val="000000"/>
                </a:solidFill>
                <a:effectLst/>
                <a:latin typeface="+mj-lt"/>
              </a:rPr>
              <a:t>rewrite the above sentence.</a:t>
            </a:r>
            <a:endParaRPr lang="en-GB" sz="2800" b="1" dirty="0">
              <a:latin typeface="+mj-lt"/>
            </a:endParaRPr>
          </a:p>
        </p:txBody>
      </p:sp>
      <p:sp>
        <p:nvSpPr>
          <p:cNvPr id="12" name="Rectangle: Top Corners Rounded 11">
            <a:extLst>
              <a:ext uri="{FF2B5EF4-FFF2-40B4-BE49-F238E27FC236}">
                <a16:creationId xmlns:a16="http://schemas.microsoft.com/office/drawing/2014/main" id="{D543D298-130D-4B60-8E66-BDC0D6FE1A98}"/>
              </a:ext>
            </a:extLst>
          </p:cNvPr>
          <p:cNvSpPr/>
          <p:nvPr/>
        </p:nvSpPr>
        <p:spPr>
          <a:xfrm>
            <a:off x="5830348" y="2791696"/>
            <a:ext cx="2456405" cy="3728683"/>
          </a:xfrm>
          <a:prstGeom prst="round2SameRect">
            <a:avLst/>
          </a:prstGeom>
          <a:gradFill>
            <a:gsLst>
              <a:gs pos="0">
                <a:srgbClr val="EF821B"/>
              </a:gs>
              <a:gs pos="100000">
                <a:srgbClr val="E94E1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02D3F8-7203-41F1-84F4-D012B002C1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889"/>
          <a:stretch/>
        </p:blipFill>
        <p:spPr>
          <a:xfrm>
            <a:off x="4298631" y="2424007"/>
            <a:ext cx="3348993" cy="3978353"/>
          </a:xfrm>
          <a:prstGeom prst="rect">
            <a:avLst/>
          </a:prstGeom>
        </p:spPr>
      </p:pic>
    </p:spTree>
    <p:extLst>
      <p:ext uri="{BB962C8B-B14F-4D97-AF65-F5344CB8AC3E}">
        <p14:creationId xmlns:p14="http://schemas.microsoft.com/office/powerpoint/2010/main" val="292004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464029"/>
            <a:ext cx="8220075" cy="994306"/>
          </a:xfrm>
        </p:spPr>
        <p:txBody>
          <a:bodyPr/>
          <a:lstStyle/>
          <a:p>
            <a:r>
              <a:rPr lang="en-GB" sz="3600" dirty="0">
                <a:latin typeface="+mn-lt"/>
              </a:rPr>
              <a:t>What is a Synonym?</a:t>
            </a:r>
          </a:p>
        </p:txBody>
      </p:sp>
      <p:sp>
        <p:nvSpPr>
          <p:cNvPr id="5" name="Text"/>
          <p:cNvSpPr/>
          <p:nvPr/>
        </p:nvSpPr>
        <p:spPr>
          <a:xfrm>
            <a:off x="976311" y="1458335"/>
            <a:ext cx="6695285" cy="307777"/>
          </a:xfrm>
          <a:prstGeom prst="rect">
            <a:avLst/>
          </a:prstGeom>
        </p:spPr>
        <p:txBody>
          <a:bodyPr wrap="square" lIns="0" tIns="0" rIns="0" bIns="0">
            <a:spAutoFit/>
          </a:bodyPr>
          <a:lstStyle/>
          <a:p>
            <a:r>
              <a:rPr lang="en-GB" sz="2000" b="1" dirty="0">
                <a:solidFill>
                  <a:srgbClr val="000000"/>
                </a:solidFill>
              </a:rPr>
              <a:t>Turn to someone nearby and discuss:</a:t>
            </a:r>
            <a:endParaRPr lang="en-GB" sz="2000" dirty="0"/>
          </a:p>
        </p:txBody>
      </p:sp>
      <p:sp>
        <p:nvSpPr>
          <p:cNvPr id="7" name="Rectangle: Rounded Corners 6">
            <a:extLst>
              <a:ext uri="{FF2B5EF4-FFF2-40B4-BE49-F238E27FC236}">
                <a16:creationId xmlns:a16="http://schemas.microsoft.com/office/drawing/2014/main" id="{4B86E75E-BBDE-4630-818B-DC75DD558B13}"/>
              </a:ext>
            </a:extLst>
          </p:cNvPr>
          <p:cNvSpPr/>
          <p:nvPr/>
        </p:nvSpPr>
        <p:spPr>
          <a:xfrm>
            <a:off x="1852610" y="309652"/>
            <a:ext cx="5429250" cy="923543"/>
          </a:xfrm>
          <a:prstGeom prst="roundRect">
            <a:avLst/>
          </a:prstGeom>
          <a:gradFill>
            <a:gsLst>
              <a:gs pos="0">
                <a:srgbClr val="FDE180"/>
              </a:gs>
              <a:gs pos="100000">
                <a:srgbClr val="FFC84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3175">
                  <a:noFill/>
                </a:ln>
                <a:solidFill>
                  <a:schemeClr val="tx1"/>
                </a:solidFill>
                <a:latin typeface="+mn-lt"/>
              </a:rPr>
              <a:t>Discuss</a:t>
            </a:r>
            <a:endParaRPr lang="en-GB" sz="4000" b="1" dirty="0">
              <a:ln w="3175">
                <a:noFill/>
              </a:ln>
              <a:solidFill>
                <a:schemeClr val="tx1"/>
              </a:solidFill>
            </a:endParaRPr>
          </a:p>
        </p:txBody>
      </p:sp>
      <p:sp>
        <p:nvSpPr>
          <p:cNvPr id="8" name="Rectangle: Rounded Corners 7">
            <a:extLst>
              <a:ext uri="{FF2B5EF4-FFF2-40B4-BE49-F238E27FC236}">
                <a16:creationId xmlns:a16="http://schemas.microsoft.com/office/drawing/2014/main" id="{EFE1A7D4-EA51-4341-8A38-6BCDAEECCE63}"/>
              </a:ext>
            </a:extLst>
          </p:cNvPr>
          <p:cNvSpPr/>
          <p:nvPr/>
        </p:nvSpPr>
        <p:spPr>
          <a:xfrm>
            <a:off x="976310" y="3157118"/>
            <a:ext cx="6828635" cy="841108"/>
          </a:xfrm>
          <a:prstGeom prst="roundRect">
            <a:avLst/>
          </a:prstGeom>
          <a:solidFill>
            <a:schemeClr val="bg1"/>
          </a:solidFill>
          <a:ln w="28575">
            <a:solidFill>
              <a:srgbClr val="EF8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0" i="0" u="none" strike="noStrike" dirty="0">
                <a:solidFill>
                  <a:srgbClr val="EF821B"/>
                </a:solidFill>
                <a:effectLst/>
              </a:rPr>
              <a:t>How can using synonyms help a story</a:t>
            </a:r>
          </a:p>
          <a:p>
            <a:r>
              <a:rPr lang="en-GB" sz="2200" b="0" i="0" u="none" strike="noStrike" dirty="0">
                <a:solidFill>
                  <a:srgbClr val="EF821B"/>
                </a:solidFill>
                <a:effectLst/>
              </a:rPr>
              <a:t>be more </a:t>
            </a:r>
            <a:r>
              <a:rPr lang="en-GB" sz="2200" dirty="0">
                <a:solidFill>
                  <a:srgbClr val="EF821B"/>
                </a:solidFill>
              </a:rPr>
              <a:t>engaging</a:t>
            </a:r>
            <a:r>
              <a:rPr lang="en-GB" sz="2200" b="0" i="0" u="none" strike="noStrike" dirty="0">
                <a:solidFill>
                  <a:srgbClr val="EF821B"/>
                </a:solidFill>
                <a:effectLst/>
              </a:rPr>
              <a:t>?</a:t>
            </a:r>
            <a:endParaRPr lang="en-GB" sz="2200" dirty="0">
              <a:solidFill>
                <a:srgbClr val="EF821B"/>
              </a:solidFill>
            </a:endParaRPr>
          </a:p>
        </p:txBody>
      </p:sp>
      <p:sp>
        <p:nvSpPr>
          <p:cNvPr id="9" name="Rectangle: Rounded Corners 8">
            <a:extLst>
              <a:ext uri="{FF2B5EF4-FFF2-40B4-BE49-F238E27FC236}">
                <a16:creationId xmlns:a16="http://schemas.microsoft.com/office/drawing/2014/main" id="{31661F5E-3C64-4457-844B-9353E0AAD979}"/>
              </a:ext>
            </a:extLst>
          </p:cNvPr>
          <p:cNvSpPr/>
          <p:nvPr/>
        </p:nvSpPr>
        <p:spPr>
          <a:xfrm>
            <a:off x="976310" y="4270366"/>
            <a:ext cx="6534657" cy="841108"/>
          </a:xfrm>
          <a:prstGeom prst="roundRect">
            <a:avLst/>
          </a:prstGeom>
          <a:solidFill>
            <a:schemeClr val="bg1"/>
          </a:solidFill>
          <a:ln w="28575">
            <a:solidFill>
              <a:srgbClr val="E94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0" i="0" u="none" strike="noStrike" dirty="0">
                <a:solidFill>
                  <a:srgbClr val="E94E15"/>
                </a:solidFill>
                <a:effectLst/>
              </a:rPr>
              <a:t>What are some good ways to discover</a:t>
            </a:r>
          </a:p>
          <a:p>
            <a:r>
              <a:rPr lang="en-GB" sz="2200" b="0" i="0" u="none" strike="noStrike" dirty="0">
                <a:solidFill>
                  <a:srgbClr val="E94E15"/>
                </a:solidFill>
                <a:effectLst/>
              </a:rPr>
              <a:t>synonyms for words?</a:t>
            </a:r>
            <a:endParaRPr lang="en-GB" sz="2200" dirty="0">
              <a:solidFill>
                <a:srgbClr val="E94E15"/>
              </a:solidFill>
            </a:endParaRPr>
          </a:p>
        </p:txBody>
      </p:sp>
      <p:sp>
        <p:nvSpPr>
          <p:cNvPr id="16" name="Rectangle: Rounded Corners 15">
            <a:extLst>
              <a:ext uri="{FF2B5EF4-FFF2-40B4-BE49-F238E27FC236}">
                <a16:creationId xmlns:a16="http://schemas.microsoft.com/office/drawing/2014/main" id="{3D036D74-FBBF-432B-8AFC-C171B95C1D14}"/>
              </a:ext>
            </a:extLst>
          </p:cNvPr>
          <p:cNvSpPr/>
          <p:nvPr/>
        </p:nvSpPr>
        <p:spPr>
          <a:xfrm>
            <a:off x="976310" y="5442596"/>
            <a:ext cx="5348989" cy="594673"/>
          </a:xfrm>
          <a:prstGeom prst="roundRect">
            <a:avLst/>
          </a:prstGeom>
          <a:solidFill>
            <a:srgbClr val="E94E1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Happy writing!</a:t>
            </a:r>
          </a:p>
        </p:txBody>
      </p:sp>
      <p:sp>
        <p:nvSpPr>
          <p:cNvPr id="13" name="Rectangle: Rounded Corners 12">
            <a:extLst>
              <a:ext uri="{FF2B5EF4-FFF2-40B4-BE49-F238E27FC236}">
                <a16:creationId xmlns:a16="http://schemas.microsoft.com/office/drawing/2014/main" id="{0D459C41-4877-4622-BCD2-F2747FFBDBB1}"/>
              </a:ext>
            </a:extLst>
          </p:cNvPr>
          <p:cNvSpPr/>
          <p:nvPr/>
        </p:nvSpPr>
        <p:spPr>
          <a:xfrm>
            <a:off x="976312" y="2043870"/>
            <a:ext cx="5290264" cy="841108"/>
          </a:xfrm>
          <a:prstGeom prst="roundRect">
            <a:avLst/>
          </a:prstGeom>
          <a:solidFill>
            <a:schemeClr val="bg1"/>
          </a:solidFill>
          <a:ln w="28575">
            <a:solidFill>
              <a:srgbClr val="FA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0" i="0" u="none" strike="noStrike" dirty="0">
                <a:solidFill>
                  <a:srgbClr val="FAB000"/>
                </a:solidFill>
                <a:effectLst/>
              </a:rPr>
              <a:t>Why do you think it is a good idea </a:t>
            </a:r>
          </a:p>
          <a:p>
            <a:r>
              <a:rPr lang="en-GB" sz="2200" b="0" i="0" u="none" strike="noStrike" dirty="0">
                <a:solidFill>
                  <a:srgbClr val="FAB000"/>
                </a:solidFill>
                <a:effectLst/>
              </a:rPr>
              <a:t>to use synonyms in your writing?</a:t>
            </a:r>
            <a:endParaRPr lang="en-GB" sz="2200" dirty="0">
              <a:solidFill>
                <a:srgbClr val="FAB000"/>
              </a:solidFill>
            </a:endParaRPr>
          </a:p>
        </p:txBody>
      </p:sp>
      <p:sp>
        <p:nvSpPr>
          <p:cNvPr id="12" name="Rectangle: Top Corners Rounded 11">
            <a:extLst>
              <a:ext uri="{FF2B5EF4-FFF2-40B4-BE49-F238E27FC236}">
                <a16:creationId xmlns:a16="http://schemas.microsoft.com/office/drawing/2014/main" id="{163734FB-B366-413C-87B1-0C7510FB7C07}"/>
              </a:ext>
            </a:extLst>
          </p:cNvPr>
          <p:cNvSpPr/>
          <p:nvPr/>
        </p:nvSpPr>
        <p:spPr>
          <a:xfrm>
            <a:off x="6266576" y="1766112"/>
            <a:ext cx="2105899" cy="4701363"/>
          </a:xfrm>
          <a:prstGeom prst="round2SameRect">
            <a:avLst/>
          </a:prstGeom>
          <a:gradFill>
            <a:gsLst>
              <a:gs pos="0">
                <a:srgbClr val="FAB000"/>
              </a:gs>
              <a:gs pos="50000">
                <a:srgbClr val="EF821B"/>
              </a:gs>
              <a:gs pos="76000">
                <a:srgbClr val="E94E1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181CD39-A27A-4F92-BF5D-03DB928ADD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962"/>
          <a:stretch/>
        </p:blipFill>
        <p:spPr>
          <a:xfrm>
            <a:off x="7347283" y="1494327"/>
            <a:ext cx="1402593" cy="5245288"/>
          </a:xfrm>
          <a:prstGeom prst="rect">
            <a:avLst/>
          </a:prstGeom>
        </p:spPr>
      </p:pic>
      <p:pic>
        <p:nvPicPr>
          <p:cNvPr id="17" name="Picture 16">
            <a:extLst>
              <a:ext uri="{FF2B5EF4-FFF2-40B4-BE49-F238E27FC236}">
                <a16:creationId xmlns:a16="http://schemas.microsoft.com/office/drawing/2014/main" id="{87A9A937-C024-4B36-8079-C31110FF3A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1962"/>
          <a:stretch/>
        </p:blipFill>
        <p:spPr>
          <a:xfrm>
            <a:off x="5909917" y="1387572"/>
            <a:ext cx="1402593" cy="5245288"/>
          </a:xfrm>
          <a:prstGeom prst="rect">
            <a:avLst/>
          </a:prstGeom>
        </p:spPr>
      </p:pic>
    </p:spTree>
    <p:extLst>
      <p:ext uri="{BB962C8B-B14F-4D97-AF65-F5344CB8AC3E}">
        <p14:creationId xmlns:p14="http://schemas.microsoft.com/office/powerpoint/2010/main" val="357680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1+#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6"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464029"/>
            <a:ext cx="8220075" cy="994306"/>
          </a:xfrm>
        </p:spPr>
        <p:txBody>
          <a:bodyPr/>
          <a:lstStyle/>
          <a:p>
            <a:r>
              <a:rPr lang="en-GB" sz="3600" dirty="0">
                <a:latin typeface="+mn-lt"/>
              </a:rPr>
              <a:t>What is a Synonym?</a:t>
            </a:r>
          </a:p>
        </p:txBody>
      </p:sp>
      <p:sp>
        <p:nvSpPr>
          <p:cNvPr id="5" name="Text"/>
          <p:cNvSpPr/>
          <p:nvPr/>
        </p:nvSpPr>
        <p:spPr>
          <a:xfrm>
            <a:off x="1112943" y="1361892"/>
            <a:ext cx="6695285" cy="830997"/>
          </a:xfrm>
          <a:prstGeom prst="rect">
            <a:avLst/>
          </a:prstGeom>
        </p:spPr>
        <p:txBody>
          <a:bodyPr wrap="square" lIns="0" tIns="0" rIns="0" bIns="0">
            <a:spAutoFit/>
          </a:bodyPr>
          <a:lstStyle/>
          <a:p>
            <a:r>
              <a:rPr lang="en-GB" b="1" dirty="0"/>
              <a:t>A synonym is a word that means the same as another word or has a similar meaning.</a:t>
            </a:r>
          </a:p>
          <a:p>
            <a:r>
              <a:rPr lang="en-GB" sz="1800" b="0" i="0" u="none" strike="noStrike" dirty="0">
                <a:solidFill>
                  <a:srgbClr val="000000"/>
                </a:solidFill>
                <a:effectLst/>
              </a:rPr>
              <a:t>Writers often use a synonym to make a sentence </a:t>
            </a:r>
            <a:r>
              <a:rPr lang="en-GB" dirty="0">
                <a:solidFill>
                  <a:srgbClr val="000000"/>
                </a:solidFill>
              </a:rPr>
              <a:t>engaging</a:t>
            </a:r>
            <a:r>
              <a:rPr lang="en-GB" sz="1800" b="0" i="0" u="none" strike="noStrike" dirty="0">
                <a:solidFill>
                  <a:srgbClr val="000000"/>
                </a:solidFill>
                <a:effectLst/>
              </a:rPr>
              <a:t>.</a:t>
            </a:r>
            <a:endParaRPr lang="en-GB" dirty="0"/>
          </a:p>
        </p:txBody>
      </p:sp>
      <p:sp>
        <p:nvSpPr>
          <p:cNvPr id="2" name="Rectangle: Rounded Corners 1">
            <a:extLst>
              <a:ext uri="{FF2B5EF4-FFF2-40B4-BE49-F238E27FC236}">
                <a16:creationId xmlns:a16="http://schemas.microsoft.com/office/drawing/2014/main" id="{C7B2A06F-1698-4231-A2A2-9C36FF462EBF}"/>
              </a:ext>
            </a:extLst>
          </p:cNvPr>
          <p:cNvSpPr/>
          <p:nvPr/>
        </p:nvSpPr>
        <p:spPr>
          <a:xfrm>
            <a:off x="333375" y="2434802"/>
            <a:ext cx="2162175" cy="457200"/>
          </a:xfrm>
          <a:prstGeom prst="roundRect">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For example:</a:t>
            </a:r>
          </a:p>
        </p:txBody>
      </p:sp>
      <p:sp>
        <p:nvSpPr>
          <p:cNvPr id="7" name="Rectangle: Rounded Corners 6">
            <a:extLst>
              <a:ext uri="{FF2B5EF4-FFF2-40B4-BE49-F238E27FC236}">
                <a16:creationId xmlns:a16="http://schemas.microsoft.com/office/drawing/2014/main" id="{4B86E75E-BBDE-4630-818B-DC75DD558B13}"/>
              </a:ext>
            </a:extLst>
          </p:cNvPr>
          <p:cNvSpPr/>
          <p:nvPr/>
        </p:nvSpPr>
        <p:spPr>
          <a:xfrm>
            <a:off x="1852610" y="309652"/>
            <a:ext cx="5429250" cy="923543"/>
          </a:xfrm>
          <a:prstGeom prst="roundRect">
            <a:avLst/>
          </a:prstGeom>
          <a:gradFill>
            <a:gsLst>
              <a:gs pos="0">
                <a:srgbClr val="FDE180"/>
              </a:gs>
              <a:gs pos="100000">
                <a:srgbClr val="FFC84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3175">
                  <a:noFill/>
                </a:ln>
                <a:solidFill>
                  <a:schemeClr val="tx1"/>
                </a:solidFill>
                <a:latin typeface="+mn-lt"/>
              </a:rPr>
              <a:t>What Is a Synonym?</a:t>
            </a:r>
            <a:endParaRPr lang="en-GB" sz="4000" b="1" dirty="0">
              <a:ln w="3175">
                <a:noFill/>
              </a:ln>
              <a:solidFill>
                <a:schemeClr val="tx1"/>
              </a:solidFill>
            </a:endParaRPr>
          </a:p>
        </p:txBody>
      </p:sp>
      <p:sp>
        <p:nvSpPr>
          <p:cNvPr id="8" name="Rectangle: Rounded Corners 7">
            <a:extLst>
              <a:ext uri="{FF2B5EF4-FFF2-40B4-BE49-F238E27FC236}">
                <a16:creationId xmlns:a16="http://schemas.microsoft.com/office/drawing/2014/main" id="{EFE1A7D4-EA51-4341-8A38-6BCDAEECCE63}"/>
              </a:ext>
            </a:extLst>
          </p:cNvPr>
          <p:cNvSpPr/>
          <p:nvPr/>
        </p:nvSpPr>
        <p:spPr>
          <a:xfrm>
            <a:off x="976312" y="3315011"/>
            <a:ext cx="6305547" cy="683966"/>
          </a:xfrm>
          <a:prstGeom prst="roundRect">
            <a:avLst/>
          </a:prstGeom>
          <a:solidFill>
            <a:schemeClr val="bg1"/>
          </a:solidFill>
          <a:ln w="28575">
            <a:solidFill>
              <a:srgbClr val="EF8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rgbClr val="EF821B"/>
                </a:solidFill>
              </a:rPr>
              <a:t> The old man was </a:t>
            </a:r>
            <a:r>
              <a:rPr lang="en-GB" sz="3200" b="1" dirty="0">
                <a:solidFill>
                  <a:srgbClr val="EF821B"/>
                </a:solidFill>
              </a:rPr>
              <a:t>tired.</a:t>
            </a:r>
          </a:p>
        </p:txBody>
      </p:sp>
      <p:sp>
        <p:nvSpPr>
          <p:cNvPr id="9" name="Rectangle: Rounded Corners 8">
            <a:extLst>
              <a:ext uri="{FF2B5EF4-FFF2-40B4-BE49-F238E27FC236}">
                <a16:creationId xmlns:a16="http://schemas.microsoft.com/office/drawing/2014/main" id="{31661F5E-3C64-4457-844B-9353E0AAD979}"/>
              </a:ext>
            </a:extLst>
          </p:cNvPr>
          <p:cNvSpPr/>
          <p:nvPr/>
        </p:nvSpPr>
        <p:spPr>
          <a:xfrm>
            <a:off x="976312" y="4960212"/>
            <a:ext cx="6034088" cy="683966"/>
          </a:xfrm>
          <a:prstGeom prst="roundRect">
            <a:avLst/>
          </a:prstGeom>
          <a:solidFill>
            <a:schemeClr val="bg1"/>
          </a:solidFill>
          <a:ln w="28575">
            <a:solidFill>
              <a:srgbClr val="E94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rgbClr val="E94E15"/>
                </a:solidFill>
              </a:rPr>
              <a:t> The old man was </a:t>
            </a:r>
            <a:r>
              <a:rPr lang="en-GB" sz="3200" b="1" dirty="0">
                <a:solidFill>
                  <a:srgbClr val="E94E15"/>
                </a:solidFill>
              </a:rPr>
              <a:t>sleepy.</a:t>
            </a:r>
          </a:p>
        </p:txBody>
      </p:sp>
      <p:sp>
        <p:nvSpPr>
          <p:cNvPr id="12" name="Rectangle: Top Corners Rounded 11">
            <a:extLst>
              <a:ext uri="{FF2B5EF4-FFF2-40B4-BE49-F238E27FC236}">
                <a16:creationId xmlns:a16="http://schemas.microsoft.com/office/drawing/2014/main" id="{163734FB-B366-413C-87B1-0C7510FB7C07}"/>
              </a:ext>
            </a:extLst>
          </p:cNvPr>
          <p:cNvSpPr/>
          <p:nvPr/>
        </p:nvSpPr>
        <p:spPr>
          <a:xfrm>
            <a:off x="5905500" y="2892002"/>
            <a:ext cx="2466975" cy="3575473"/>
          </a:xfrm>
          <a:prstGeom prst="round2SameRect">
            <a:avLst/>
          </a:prstGeom>
          <a:gradFill>
            <a:gsLst>
              <a:gs pos="0">
                <a:srgbClr val="EF821B"/>
              </a:gs>
              <a:gs pos="100000">
                <a:srgbClr val="E94E1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725AD519-FA8F-4B8D-B735-006397310809}"/>
              </a:ext>
            </a:extLst>
          </p:cNvPr>
          <p:cNvSpPr/>
          <p:nvPr/>
        </p:nvSpPr>
        <p:spPr>
          <a:xfrm rot="5400000">
            <a:off x="2385979" y="4254196"/>
            <a:ext cx="971615" cy="457200"/>
          </a:xfrm>
          <a:prstGeom prst="rightArrow">
            <a:avLst/>
          </a:prstGeom>
          <a:gradFill>
            <a:gsLst>
              <a:gs pos="0">
                <a:srgbClr val="E94E15"/>
              </a:gs>
              <a:gs pos="100000">
                <a:srgbClr val="EF821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1E16E7E-2AB7-41CE-B508-5F1D2864EF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1960" y="2259302"/>
            <a:ext cx="3013832" cy="4208173"/>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8"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464029"/>
            <a:ext cx="8220075" cy="994306"/>
          </a:xfrm>
        </p:spPr>
        <p:txBody>
          <a:bodyPr/>
          <a:lstStyle/>
          <a:p>
            <a:r>
              <a:rPr lang="en-GB" sz="3600" dirty="0">
                <a:latin typeface="+mn-lt"/>
              </a:rPr>
              <a:t>What is a Synonym?</a:t>
            </a:r>
          </a:p>
        </p:txBody>
      </p:sp>
      <p:sp>
        <p:nvSpPr>
          <p:cNvPr id="5" name="Text"/>
          <p:cNvSpPr/>
          <p:nvPr/>
        </p:nvSpPr>
        <p:spPr>
          <a:xfrm>
            <a:off x="1088227" y="1648964"/>
            <a:ext cx="3904512" cy="830997"/>
          </a:xfrm>
          <a:prstGeom prst="rect">
            <a:avLst/>
          </a:prstGeom>
        </p:spPr>
        <p:txBody>
          <a:bodyPr wrap="square" lIns="0" tIns="0" rIns="0" bIns="0">
            <a:spAutoFit/>
          </a:bodyPr>
          <a:lstStyle/>
          <a:p>
            <a:pPr rtl="0">
              <a:spcBef>
                <a:spcPts val="0"/>
              </a:spcBef>
              <a:spcAft>
                <a:spcPts val="1200"/>
              </a:spcAft>
            </a:pPr>
            <a:r>
              <a:rPr lang="en-GB" sz="1800" b="0" i="0" u="none" strike="noStrike" dirty="0">
                <a:solidFill>
                  <a:srgbClr val="000000"/>
                </a:solidFill>
                <a:effectLst/>
              </a:rPr>
              <a:t>Can you think of some more words (synonyms) that could be used instead of ‘</a:t>
            </a:r>
            <a:r>
              <a:rPr lang="en-GB" sz="1800" b="1" i="0" u="none" strike="noStrike" dirty="0">
                <a:solidFill>
                  <a:srgbClr val="000000"/>
                </a:solidFill>
                <a:effectLst/>
              </a:rPr>
              <a:t>tired</a:t>
            </a:r>
            <a:r>
              <a:rPr lang="en-GB" dirty="0">
                <a:solidFill>
                  <a:srgbClr val="000000"/>
                </a:solidFill>
              </a:rPr>
              <a:t>’</a:t>
            </a:r>
            <a:r>
              <a:rPr lang="en-GB" sz="1800" b="0" i="0" u="none" strike="noStrike" dirty="0">
                <a:solidFill>
                  <a:srgbClr val="000000"/>
                </a:solidFill>
                <a:effectLst/>
              </a:rPr>
              <a:t>?</a:t>
            </a:r>
            <a:endParaRPr lang="en-GB" dirty="0">
              <a:solidFill>
                <a:srgbClr val="000000"/>
              </a:solidFill>
            </a:endParaRPr>
          </a:p>
        </p:txBody>
      </p:sp>
      <p:sp>
        <p:nvSpPr>
          <p:cNvPr id="7" name="Rectangle: Rounded Corners 6">
            <a:extLst>
              <a:ext uri="{FF2B5EF4-FFF2-40B4-BE49-F238E27FC236}">
                <a16:creationId xmlns:a16="http://schemas.microsoft.com/office/drawing/2014/main" id="{4B86E75E-BBDE-4630-818B-DC75DD558B13}"/>
              </a:ext>
            </a:extLst>
          </p:cNvPr>
          <p:cNvSpPr/>
          <p:nvPr/>
        </p:nvSpPr>
        <p:spPr>
          <a:xfrm>
            <a:off x="1088227" y="309653"/>
            <a:ext cx="6958015" cy="923543"/>
          </a:xfrm>
          <a:prstGeom prst="roundRect">
            <a:avLst/>
          </a:prstGeom>
          <a:gradFill>
            <a:gsLst>
              <a:gs pos="0">
                <a:srgbClr val="FDE180"/>
              </a:gs>
              <a:gs pos="100000">
                <a:srgbClr val="FFC84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3175">
                  <a:noFill/>
                </a:ln>
                <a:solidFill>
                  <a:schemeClr val="tx1"/>
                </a:solidFill>
                <a:latin typeface="+mn-lt"/>
              </a:rPr>
              <a:t>Finding Synonyms</a:t>
            </a:r>
            <a:endParaRPr lang="en-GB" sz="4000" b="1" dirty="0">
              <a:ln w="3175">
                <a:noFill/>
              </a:ln>
              <a:solidFill>
                <a:schemeClr val="tx1"/>
              </a:solidFill>
            </a:endParaRPr>
          </a:p>
        </p:txBody>
      </p:sp>
      <p:sp>
        <p:nvSpPr>
          <p:cNvPr id="19" name="Rectangle: Top Corners Rounded 18">
            <a:extLst>
              <a:ext uri="{FF2B5EF4-FFF2-40B4-BE49-F238E27FC236}">
                <a16:creationId xmlns:a16="http://schemas.microsoft.com/office/drawing/2014/main" id="{CFBBA703-19AC-4C2E-BED5-2F23A2A4D901}"/>
              </a:ext>
            </a:extLst>
          </p:cNvPr>
          <p:cNvSpPr/>
          <p:nvPr/>
        </p:nvSpPr>
        <p:spPr>
          <a:xfrm>
            <a:off x="5410200" y="2705100"/>
            <a:ext cx="2876554" cy="3815280"/>
          </a:xfrm>
          <a:prstGeom prst="round2SameRect">
            <a:avLst/>
          </a:prstGeom>
          <a:gradFill>
            <a:gsLst>
              <a:gs pos="0">
                <a:srgbClr val="EF821B"/>
              </a:gs>
              <a:gs pos="100000">
                <a:srgbClr val="E94E1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6A9B8C11-0B49-4177-A0B6-FA8BB8EEE864}"/>
              </a:ext>
            </a:extLst>
          </p:cNvPr>
          <p:cNvSpPr/>
          <p:nvPr/>
        </p:nvSpPr>
        <p:spPr>
          <a:xfrm>
            <a:off x="1031385" y="2705100"/>
            <a:ext cx="3692514" cy="804348"/>
          </a:xfrm>
          <a:prstGeom prst="roundRect">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Write down as many synonyms as you can.</a:t>
            </a:r>
          </a:p>
        </p:txBody>
      </p:sp>
      <p:pic>
        <p:nvPicPr>
          <p:cNvPr id="10" name="Picture 9">
            <a:extLst>
              <a:ext uri="{FF2B5EF4-FFF2-40B4-BE49-F238E27FC236}">
                <a16:creationId xmlns:a16="http://schemas.microsoft.com/office/drawing/2014/main" id="{16AB7F1E-A2FF-4F53-90F7-5F4F7176A0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7056" y="1164909"/>
            <a:ext cx="2295805" cy="5384471"/>
          </a:xfrm>
          <a:prstGeom prst="rect">
            <a:avLst/>
          </a:prstGeom>
        </p:spPr>
      </p:pic>
    </p:spTree>
    <p:extLst>
      <p:ext uri="{BB962C8B-B14F-4D97-AF65-F5344CB8AC3E}">
        <p14:creationId xmlns:p14="http://schemas.microsoft.com/office/powerpoint/2010/main" val="25833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464029"/>
            <a:ext cx="8220075" cy="994306"/>
          </a:xfrm>
        </p:spPr>
        <p:txBody>
          <a:bodyPr/>
          <a:lstStyle/>
          <a:p>
            <a:r>
              <a:rPr lang="en-GB" sz="3600" dirty="0">
                <a:latin typeface="+mn-lt"/>
              </a:rPr>
              <a:t>What is a Synonym?</a:t>
            </a:r>
          </a:p>
        </p:txBody>
      </p:sp>
      <p:sp>
        <p:nvSpPr>
          <p:cNvPr id="5" name="Text"/>
          <p:cNvSpPr/>
          <p:nvPr/>
        </p:nvSpPr>
        <p:spPr>
          <a:xfrm>
            <a:off x="1088227" y="1419779"/>
            <a:ext cx="3578829" cy="553998"/>
          </a:xfrm>
          <a:prstGeom prst="rect">
            <a:avLst/>
          </a:prstGeom>
        </p:spPr>
        <p:txBody>
          <a:bodyPr wrap="square" lIns="0" tIns="0" rIns="0" bIns="0">
            <a:spAutoFit/>
          </a:bodyPr>
          <a:lstStyle/>
          <a:p>
            <a:pPr rtl="0">
              <a:spcBef>
                <a:spcPts val="0"/>
              </a:spcBef>
              <a:spcAft>
                <a:spcPts val="1200"/>
              </a:spcAft>
            </a:pPr>
            <a:r>
              <a:rPr lang="en-GB" b="1" dirty="0">
                <a:solidFill>
                  <a:srgbClr val="000000"/>
                </a:solidFill>
              </a:rPr>
              <a:t>How did you go? </a:t>
            </a:r>
            <a:r>
              <a:rPr lang="en-GB" dirty="0">
                <a:solidFill>
                  <a:srgbClr val="000000"/>
                </a:solidFill>
              </a:rPr>
              <a:t>Here are some words that could have been used:</a:t>
            </a:r>
          </a:p>
        </p:txBody>
      </p:sp>
      <p:sp>
        <p:nvSpPr>
          <p:cNvPr id="7" name="Rectangle: Rounded Corners 6">
            <a:extLst>
              <a:ext uri="{FF2B5EF4-FFF2-40B4-BE49-F238E27FC236}">
                <a16:creationId xmlns:a16="http://schemas.microsoft.com/office/drawing/2014/main" id="{4B86E75E-BBDE-4630-818B-DC75DD558B13}"/>
              </a:ext>
            </a:extLst>
          </p:cNvPr>
          <p:cNvSpPr/>
          <p:nvPr/>
        </p:nvSpPr>
        <p:spPr>
          <a:xfrm>
            <a:off x="1088227" y="309653"/>
            <a:ext cx="6958015" cy="923543"/>
          </a:xfrm>
          <a:prstGeom prst="roundRect">
            <a:avLst/>
          </a:prstGeom>
          <a:gradFill>
            <a:gsLst>
              <a:gs pos="0">
                <a:srgbClr val="FDE180"/>
              </a:gs>
              <a:gs pos="100000">
                <a:srgbClr val="FFC84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3175">
                  <a:noFill/>
                </a:ln>
                <a:solidFill>
                  <a:schemeClr val="tx1"/>
                </a:solidFill>
              </a:rPr>
              <a:t>Tired</a:t>
            </a:r>
            <a:r>
              <a:rPr lang="en-GB" sz="4000" b="1" dirty="0">
                <a:ln w="3175">
                  <a:noFill/>
                </a:ln>
                <a:solidFill>
                  <a:schemeClr val="tx1"/>
                </a:solidFill>
                <a:latin typeface="+mn-lt"/>
              </a:rPr>
              <a:t> Synonyms</a:t>
            </a:r>
            <a:endParaRPr lang="en-GB" sz="4000" b="1" dirty="0">
              <a:ln w="3175">
                <a:noFill/>
              </a:ln>
              <a:solidFill>
                <a:schemeClr val="tx1"/>
              </a:solidFill>
            </a:endParaRPr>
          </a:p>
        </p:txBody>
      </p:sp>
      <p:sp>
        <p:nvSpPr>
          <p:cNvPr id="19" name="Rectangle: Top Corners Rounded 18">
            <a:extLst>
              <a:ext uri="{FF2B5EF4-FFF2-40B4-BE49-F238E27FC236}">
                <a16:creationId xmlns:a16="http://schemas.microsoft.com/office/drawing/2014/main" id="{CFBBA703-19AC-4C2E-BED5-2F23A2A4D901}"/>
              </a:ext>
            </a:extLst>
          </p:cNvPr>
          <p:cNvSpPr/>
          <p:nvPr/>
        </p:nvSpPr>
        <p:spPr>
          <a:xfrm>
            <a:off x="5410200" y="2705100"/>
            <a:ext cx="2876554" cy="3815280"/>
          </a:xfrm>
          <a:prstGeom prst="round2SameRect">
            <a:avLst/>
          </a:prstGeom>
          <a:gradFill>
            <a:gsLst>
              <a:gs pos="0">
                <a:srgbClr val="EF821B"/>
              </a:gs>
              <a:gs pos="100000">
                <a:srgbClr val="E94E1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16AB7F1E-A2FF-4F53-90F7-5F4F7176A0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7056" y="1164909"/>
            <a:ext cx="2295805" cy="5384471"/>
          </a:xfrm>
          <a:prstGeom prst="rect">
            <a:avLst/>
          </a:prstGeom>
        </p:spPr>
      </p:pic>
      <p:sp>
        <p:nvSpPr>
          <p:cNvPr id="8" name="Rectangle: Rounded Corners 7">
            <a:extLst>
              <a:ext uri="{FF2B5EF4-FFF2-40B4-BE49-F238E27FC236}">
                <a16:creationId xmlns:a16="http://schemas.microsoft.com/office/drawing/2014/main" id="{AEB15776-E47F-4460-8D0A-8EDCE2D883B5}"/>
              </a:ext>
            </a:extLst>
          </p:cNvPr>
          <p:cNvSpPr/>
          <p:nvPr/>
        </p:nvSpPr>
        <p:spPr>
          <a:xfrm>
            <a:off x="795946" y="4870881"/>
            <a:ext cx="3028144" cy="665870"/>
          </a:xfrm>
          <a:prstGeom prst="roundRect">
            <a:avLst/>
          </a:prstGeom>
          <a:solidFill>
            <a:srgbClr val="E94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exhausted</a:t>
            </a:r>
          </a:p>
        </p:txBody>
      </p:sp>
      <p:sp>
        <p:nvSpPr>
          <p:cNvPr id="9" name="Rectangle: Rounded Corners 8">
            <a:extLst>
              <a:ext uri="{FF2B5EF4-FFF2-40B4-BE49-F238E27FC236}">
                <a16:creationId xmlns:a16="http://schemas.microsoft.com/office/drawing/2014/main" id="{7BCBD671-8961-4DCB-96CE-7DD837014FA5}"/>
              </a:ext>
            </a:extLst>
          </p:cNvPr>
          <p:cNvSpPr/>
          <p:nvPr/>
        </p:nvSpPr>
        <p:spPr>
          <a:xfrm>
            <a:off x="795946" y="3508700"/>
            <a:ext cx="3028144" cy="665870"/>
          </a:xfrm>
          <a:prstGeom prst="roundRect">
            <a:avLst/>
          </a:prstGeom>
          <a:solidFill>
            <a:srgbClr val="EF8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fatigued</a:t>
            </a:r>
          </a:p>
        </p:txBody>
      </p:sp>
      <p:sp>
        <p:nvSpPr>
          <p:cNvPr id="11" name="Rectangle: Rounded Corners 10">
            <a:extLst>
              <a:ext uri="{FF2B5EF4-FFF2-40B4-BE49-F238E27FC236}">
                <a16:creationId xmlns:a16="http://schemas.microsoft.com/office/drawing/2014/main" id="{9ACC57C0-0CAD-4C56-ADA3-C4EE3F824B9B}"/>
              </a:ext>
            </a:extLst>
          </p:cNvPr>
          <p:cNvSpPr/>
          <p:nvPr/>
        </p:nvSpPr>
        <p:spPr>
          <a:xfrm>
            <a:off x="795946" y="2160360"/>
            <a:ext cx="3028144" cy="665870"/>
          </a:xfrm>
          <a:prstGeom prst="roundRect">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sleepy</a:t>
            </a:r>
          </a:p>
        </p:txBody>
      </p:sp>
      <p:sp>
        <p:nvSpPr>
          <p:cNvPr id="12" name="Rectangle: Rounded Corners 11">
            <a:extLst>
              <a:ext uri="{FF2B5EF4-FFF2-40B4-BE49-F238E27FC236}">
                <a16:creationId xmlns:a16="http://schemas.microsoft.com/office/drawing/2014/main" id="{68ED6687-947B-4A5D-9C44-B271979CCA89}"/>
              </a:ext>
            </a:extLst>
          </p:cNvPr>
          <p:cNvSpPr/>
          <p:nvPr/>
        </p:nvSpPr>
        <p:spPr>
          <a:xfrm>
            <a:off x="1539090" y="2833280"/>
            <a:ext cx="3028144" cy="665870"/>
          </a:xfrm>
          <a:prstGeom prst="roundRect">
            <a:avLst/>
          </a:prstGeom>
          <a:solidFill>
            <a:srgbClr val="E94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drowsy</a:t>
            </a:r>
          </a:p>
        </p:txBody>
      </p:sp>
      <p:sp>
        <p:nvSpPr>
          <p:cNvPr id="13" name="Rectangle: Rounded Corners 12">
            <a:extLst>
              <a:ext uri="{FF2B5EF4-FFF2-40B4-BE49-F238E27FC236}">
                <a16:creationId xmlns:a16="http://schemas.microsoft.com/office/drawing/2014/main" id="{EC9A0A09-CC10-4B00-B2FB-5A41E1DAED27}"/>
              </a:ext>
            </a:extLst>
          </p:cNvPr>
          <p:cNvSpPr/>
          <p:nvPr/>
        </p:nvSpPr>
        <p:spPr>
          <a:xfrm>
            <a:off x="1539090" y="5543542"/>
            <a:ext cx="3028144" cy="665870"/>
          </a:xfrm>
          <a:prstGeom prst="roundRect">
            <a:avLst/>
          </a:prstGeom>
          <a:solidFill>
            <a:srgbClr val="EF8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weary</a:t>
            </a:r>
          </a:p>
        </p:txBody>
      </p:sp>
      <p:sp>
        <p:nvSpPr>
          <p:cNvPr id="14" name="Rectangle: Rounded Corners 13">
            <a:extLst>
              <a:ext uri="{FF2B5EF4-FFF2-40B4-BE49-F238E27FC236}">
                <a16:creationId xmlns:a16="http://schemas.microsoft.com/office/drawing/2014/main" id="{F14AF073-9F14-4152-A903-D4B7BCF99A45}"/>
              </a:ext>
            </a:extLst>
          </p:cNvPr>
          <p:cNvSpPr/>
          <p:nvPr/>
        </p:nvSpPr>
        <p:spPr>
          <a:xfrm>
            <a:off x="1539090" y="4198220"/>
            <a:ext cx="3028144" cy="665870"/>
          </a:xfrm>
          <a:prstGeom prst="roundRect">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drained</a:t>
            </a:r>
          </a:p>
        </p:txBody>
      </p:sp>
    </p:spTree>
    <p:extLst>
      <p:ext uri="{BB962C8B-B14F-4D97-AF65-F5344CB8AC3E}">
        <p14:creationId xmlns:p14="http://schemas.microsoft.com/office/powerpoint/2010/main" val="418708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464029"/>
            <a:ext cx="8220075" cy="994306"/>
          </a:xfrm>
        </p:spPr>
        <p:txBody>
          <a:bodyPr/>
          <a:lstStyle/>
          <a:p>
            <a:r>
              <a:rPr lang="en-GB" sz="3600" dirty="0">
                <a:latin typeface="+mn-lt"/>
              </a:rPr>
              <a:t>What is a Synonym?</a:t>
            </a:r>
          </a:p>
        </p:txBody>
      </p:sp>
      <p:sp>
        <p:nvSpPr>
          <p:cNvPr id="5" name="Text"/>
          <p:cNvSpPr/>
          <p:nvPr/>
        </p:nvSpPr>
        <p:spPr>
          <a:xfrm>
            <a:off x="1154224" y="1612712"/>
            <a:ext cx="4954707" cy="2769989"/>
          </a:xfrm>
          <a:prstGeom prst="rect">
            <a:avLst/>
          </a:prstGeom>
        </p:spPr>
        <p:txBody>
          <a:bodyPr wrap="square" lIns="0" tIns="0" rIns="0" bIns="0">
            <a:spAutoFit/>
          </a:bodyPr>
          <a:lstStyle/>
          <a:p>
            <a:r>
              <a:rPr lang="en-GB" sz="2000" dirty="0">
                <a:solidFill>
                  <a:srgbClr val="000000"/>
                </a:solidFill>
              </a:rPr>
              <a:t>We are going to practise forming our own list of synonyms.</a:t>
            </a:r>
          </a:p>
          <a:p>
            <a:endParaRPr lang="en-GB" sz="2000" dirty="0">
              <a:solidFill>
                <a:srgbClr val="000000"/>
              </a:solidFill>
            </a:endParaRPr>
          </a:p>
          <a:p>
            <a:r>
              <a:rPr lang="en-GB" sz="2000" dirty="0">
                <a:solidFill>
                  <a:srgbClr val="000000"/>
                </a:solidFill>
              </a:rPr>
              <a:t>On the next few slides, you will see a selection of words.</a:t>
            </a:r>
          </a:p>
          <a:p>
            <a:endParaRPr lang="en-GB" sz="2000" dirty="0">
              <a:solidFill>
                <a:srgbClr val="000000"/>
              </a:solidFill>
            </a:endParaRPr>
          </a:p>
          <a:p>
            <a:r>
              <a:rPr lang="en-GB" sz="2000" b="1" i="0" u="none" strike="noStrike" dirty="0">
                <a:solidFill>
                  <a:srgbClr val="000000"/>
                </a:solidFill>
                <a:effectLst/>
              </a:rPr>
              <a:t>When you read a word, write down </a:t>
            </a:r>
          </a:p>
          <a:p>
            <a:r>
              <a:rPr lang="en-GB" sz="2000" b="1" i="0" u="none" strike="noStrike" dirty="0">
                <a:solidFill>
                  <a:srgbClr val="000000"/>
                </a:solidFill>
                <a:effectLst/>
              </a:rPr>
              <a:t>words that have the same meaning. </a:t>
            </a:r>
          </a:p>
          <a:p>
            <a:endParaRPr lang="en-GB" sz="2000" dirty="0"/>
          </a:p>
        </p:txBody>
      </p:sp>
      <p:sp>
        <p:nvSpPr>
          <p:cNvPr id="7" name="Rectangle: Rounded Corners 6">
            <a:extLst>
              <a:ext uri="{FF2B5EF4-FFF2-40B4-BE49-F238E27FC236}">
                <a16:creationId xmlns:a16="http://schemas.microsoft.com/office/drawing/2014/main" id="{4B86E75E-BBDE-4630-818B-DC75DD558B13}"/>
              </a:ext>
            </a:extLst>
          </p:cNvPr>
          <p:cNvSpPr/>
          <p:nvPr/>
        </p:nvSpPr>
        <p:spPr>
          <a:xfrm>
            <a:off x="1852610" y="309652"/>
            <a:ext cx="5429250" cy="923543"/>
          </a:xfrm>
          <a:prstGeom prst="roundRect">
            <a:avLst/>
          </a:prstGeom>
          <a:gradFill>
            <a:gsLst>
              <a:gs pos="0">
                <a:srgbClr val="FDE180"/>
              </a:gs>
              <a:gs pos="100000">
                <a:srgbClr val="FFC84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3175">
                  <a:noFill/>
                </a:ln>
                <a:solidFill>
                  <a:schemeClr val="tx1"/>
                </a:solidFill>
              </a:rPr>
              <a:t>Synonyms List</a:t>
            </a:r>
          </a:p>
        </p:txBody>
      </p:sp>
      <p:sp>
        <p:nvSpPr>
          <p:cNvPr id="16" name="Rectangle: Rounded Corners 15">
            <a:extLst>
              <a:ext uri="{FF2B5EF4-FFF2-40B4-BE49-F238E27FC236}">
                <a16:creationId xmlns:a16="http://schemas.microsoft.com/office/drawing/2014/main" id="{3D036D74-FBBF-432B-8AFC-C171B95C1D14}"/>
              </a:ext>
            </a:extLst>
          </p:cNvPr>
          <p:cNvSpPr/>
          <p:nvPr/>
        </p:nvSpPr>
        <p:spPr>
          <a:xfrm>
            <a:off x="1020002" y="4381451"/>
            <a:ext cx="5273487" cy="615553"/>
          </a:xfrm>
          <a:prstGeom prst="roundRect">
            <a:avLst/>
          </a:prstGeom>
          <a:solidFill>
            <a:srgbClr val="EF821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i="0" u="none" strike="noStrike" dirty="0">
                <a:solidFill>
                  <a:schemeClr val="bg1"/>
                </a:solidFill>
                <a:effectLst/>
              </a:rPr>
              <a:t>Write down as many as you can.</a:t>
            </a:r>
            <a:endParaRPr lang="en-GB" sz="2000" b="1" dirty="0">
              <a:solidFill>
                <a:schemeClr val="bg1"/>
              </a:solidFill>
            </a:endParaRPr>
          </a:p>
        </p:txBody>
      </p:sp>
      <p:sp>
        <p:nvSpPr>
          <p:cNvPr id="12" name="Rectangle: Top Corners Rounded 11">
            <a:extLst>
              <a:ext uri="{FF2B5EF4-FFF2-40B4-BE49-F238E27FC236}">
                <a16:creationId xmlns:a16="http://schemas.microsoft.com/office/drawing/2014/main" id="{163734FB-B366-413C-87B1-0C7510FB7C07}"/>
              </a:ext>
            </a:extLst>
          </p:cNvPr>
          <p:cNvSpPr/>
          <p:nvPr/>
        </p:nvSpPr>
        <p:spPr>
          <a:xfrm>
            <a:off x="5637402" y="2315361"/>
            <a:ext cx="2735073" cy="4152115"/>
          </a:xfrm>
          <a:prstGeom prst="round2SameRect">
            <a:avLst/>
          </a:prstGeom>
          <a:gradFill>
            <a:gsLst>
              <a:gs pos="0">
                <a:srgbClr val="FAB000"/>
              </a:gs>
              <a:gs pos="50000">
                <a:srgbClr val="EF821B"/>
              </a:gs>
              <a:gs pos="76000">
                <a:srgbClr val="E94E1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CE7D80E-3B3D-4650-A406-1B92CD7426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812781" y="796954"/>
            <a:ext cx="2478726" cy="5675894"/>
          </a:xfrm>
          <a:prstGeom prst="rect">
            <a:avLst/>
          </a:prstGeom>
        </p:spPr>
      </p:pic>
    </p:spTree>
    <p:extLst>
      <p:ext uri="{BB962C8B-B14F-4D97-AF65-F5344CB8AC3E}">
        <p14:creationId xmlns:p14="http://schemas.microsoft.com/office/powerpoint/2010/main" val="330876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Top Corners Rounded 14">
            <a:extLst>
              <a:ext uri="{FF2B5EF4-FFF2-40B4-BE49-F238E27FC236}">
                <a16:creationId xmlns:a16="http://schemas.microsoft.com/office/drawing/2014/main" id="{8C0B1116-FC0E-4E0B-9602-72F5F12190BA}"/>
              </a:ext>
            </a:extLst>
          </p:cNvPr>
          <p:cNvSpPr/>
          <p:nvPr/>
        </p:nvSpPr>
        <p:spPr>
          <a:xfrm>
            <a:off x="5519957" y="1593908"/>
            <a:ext cx="2407902" cy="4915949"/>
          </a:xfrm>
          <a:prstGeom prst="round2SameRect">
            <a:avLst/>
          </a:prstGeom>
          <a:gradFill>
            <a:gsLst>
              <a:gs pos="0">
                <a:srgbClr val="FAB000"/>
              </a:gs>
              <a:gs pos="50000">
                <a:srgbClr val="EF821B"/>
              </a:gs>
              <a:gs pos="76000">
                <a:srgbClr val="E94E1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ACC57C0-0CAD-4C56-ADA3-C4EE3F824B9B}"/>
              </a:ext>
            </a:extLst>
          </p:cNvPr>
          <p:cNvSpPr/>
          <p:nvPr/>
        </p:nvSpPr>
        <p:spPr>
          <a:xfrm>
            <a:off x="138551" y="2722032"/>
            <a:ext cx="6845416" cy="11281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0" b="1" dirty="0">
                <a:ln w="381000">
                  <a:solidFill>
                    <a:srgbClr val="E94E15"/>
                  </a:solidFill>
                </a:ln>
                <a:solidFill>
                  <a:srgbClr val="E94E15"/>
                </a:solidFill>
              </a:rPr>
              <a:t>happy</a:t>
            </a:r>
          </a:p>
        </p:txBody>
      </p:sp>
      <p:sp>
        <p:nvSpPr>
          <p:cNvPr id="16" name="Rectangle: Rounded Corners 15">
            <a:extLst>
              <a:ext uri="{FF2B5EF4-FFF2-40B4-BE49-F238E27FC236}">
                <a16:creationId xmlns:a16="http://schemas.microsoft.com/office/drawing/2014/main" id="{0FCE0DC0-7A6E-4A2C-B34C-BBB3AB762DA7}"/>
              </a:ext>
            </a:extLst>
          </p:cNvPr>
          <p:cNvSpPr/>
          <p:nvPr/>
        </p:nvSpPr>
        <p:spPr>
          <a:xfrm>
            <a:off x="339886" y="2722032"/>
            <a:ext cx="6442745" cy="11281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0" b="1" dirty="0">
                <a:ln w="31750">
                  <a:solidFill>
                    <a:srgbClr val="FAB000"/>
                  </a:solidFill>
                </a:ln>
                <a:solidFill>
                  <a:schemeClr val="bg1"/>
                </a:solidFill>
              </a:rPr>
              <a:t>happy</a:t>
            </a:r>
          </a:p>
        </p:txBody>
      </p:sp>
      <p:pic>
        <p:nvPicPr>
          <p:cNvPr id="3" name="Picture 2">
            <a:extLst>
              <a:ext uri="{FF2B5EF4-FFF2-40B4-BE49-F238E27FC236}">
                <a16:creationId xmlns:a16="http://schemas.microsoft.com/office/drawing/2014/main" id="{E1AC7390-089F-4B0D-B569-4C741C307F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0706" y="956345"/>
            <a:ext cx="2412715" cy="5553512"/>
          </a:xfrm>
          <a:prstGeom prst="rect">
            <a:avLst/>
          </a:prstGeom>
        </p:spPr>
      </p:pic>
    </p:spTree>
    <p:extLst>
      <p:ext uri="{BB962C8B-B14F-4D97-AF65-F5344CB8AC3E}">
        <p14:creationId xmlns:p14="http://schemas.microsoft.com/office/powerpoint/2010/main" val="270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9ACC57C0-0CAD-4C56-ADA3-C4EE3F824B9B}"/>
              </a:ext>
            </a:extLst>
          </p:cNvPr>
          <p:cNvSpPr/>
          <p:nvPr/>
        </p:nvSpPr>
        <p:spPr>
          <a:xfrm>
            <a:off x="58723" y="1593908"/>
            <a:ext cx="5202182" cy="11281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0" b="1" dirty="0">
                <a:ln w="381000">
                  <a:solidFill>
                    <a:srgbClr val="E94E15"/>
                  </a:solidFill>
                </a:ln>
                <a:solidFill>
                  <a:srgbClr val="E94E15"/>
                </a:solidFill>
              </a:rPr>
              <a:t>sad</a:t>
            </a:r>
          </a:p>
        </p:txBody>
      </p:sp>
      <p:sp>
        <p:nvSpPr>
          <p:cNvPr id="15" name="Rectangle: Top Corners Rounded 14">
            <a:extLst>
              <a:ext uri="{FF2B5EF4-FFF2-40B4-BE49-F238E27FC236}">
                <a16:creationId xmlns:a16="http://schemas.microsoft.com/office/drawing/2014/main" id="{8C0B1116-FC0E-4E0B-9602-72F5F12190BA}"/>
              </a:ext>
            </a:extLst>
          </p:cNvPr>
          <p:cNvSpPr/>
          <p:nvPr/>
        </p:nvSpPr>
        <p:spPr>
          <a:xfrm>
            <a:off x="5620625" y="1593908"/>
            <a:ext cx="2407902" cy="4915949"/>
          </a:xfrm>
          <a:prstGeom prst="round2SameRect">
            <a:avLst/>
          </a:prstGeom>
          <a:gradFill>
            <a:gsLst>
              <a:gs pos="0">
                <a:srgbClr val="FAB000"/>
              </a:gs>
              <a:gs pos="50000">
                <a:srgbClr val="EF821B"/>
              </a:gs>
              <a:gs pos="76000">
                <a:srgbClr val="E94E1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0FCE0DC0-7A6E-4A2C-B34C-BBB3AB762DA7}"/>
              </a:ext>
            </a:extLst>
          </p:cNvPr>
          <p:cNvSpPr/>
          <p:nvPr/>
        </p:nvSpPr>
        <p:spPr>
          <a:xfrm>
            <a:off x="58723" y="1593908"/>
            <a:ext cx="5202182" cy="11281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0" b="1" dirty="0">
                <a:ln w="31750">
                  <a:solidFill>
                    <a:srgbClr val="FAB000"/>
                  </a:solidFill>
                </a:ln>
                <a:solidFill>
                  <a:schemeClr val="bg1"/>
                </a:solidFill>
              </a:rPr>
              <a:t>sad</a:t>
            </a:r>
          </a:p>
        </p:txBody>
      </p:sp>
      <p:pic>
        <p:nvPicPr>
          <p:cNvPr id="6" name="Picture 5">
            <a:extLst>
              <a:ext uri="{FF2B5EF4-FFF2-40B4-BE49-F238E27FC236}">
                <a16:creationId xmlns:a16="http://schemas.microsoft.com/office/drawing/2014/main" id="{243392D6-6EDA-4002-8DE9-520E4DA20A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0172" y="839283"/>
            <a:ext cx="1997588" cy="5670574"/>
          </a:xfrm>
          <a:prstGeom prst="rect">
            <a:avLst/>
          </a:prstGeom>
        </p:spPr>
      </p:pic>
    </p:spTree>
    <p:extLst>
      <p:ext uri="{BB962C8B-B14F-4D97-AF65-F5344CB8AC3E}">
        <p14:creationId xmlns:p14="http://schemas.microsoft.com/office/powerpoint/2010/main" val="14917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Top Corners Rounded 14">
            <a:extLst>
              <a:ext uri="{FF2B5EF4-FFF2-40B4-BE49-F238E27FC236}">
                <a16:creationId xmlns:a16="http://schemas.microsoft.com/office/drawing/2014/main" id="{8C0B1116-FC0E-4E0B-9602-72F5F12190BA}"/>
              </a:ext>
            </a:extLst>
          </p:cNvPr>
          <p:cNvSpPr/>
          <p:nvPr/>
        </p:nvSpPr>
        <p:spPr>
          <a:xfrm>
            <a:off x="5620625" y="1593908"/>
            <a:ext cx="2055302" cy="4915949"/>
          </a:xfrm>
          <a:prstGeom prst="round2SameRect">
            <a:avLst/>
          </a:prstGeom>
          <a:gradFill>
            <a:gsLst>
              <a:gs pos="0">
                <a:srgbClr val="FAB000"/>
              </a:gs>
              <a:gs pos="50000">
                <a:srgbClr val="EF821B"/>
              </a:gs>
              <a:gs pos="76000">
                <a:srgbClr val="E94E1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ACC57C0-0CAD-4C56-ADA3-C4EE3F824B9B}"/>
              </a:ext>
            </a:extLst>
          </p:cNvPr>
          <p:cNvSpPr/>
          <p:nvPr/>
        </p:nvSpPr>
        <p:spPr>
          <a:xfrm>
            <a:off x="453006" y="1258349"/>
            <a:ext cx="6572906" cy="11281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0" b="1" dirty="0">
                <a:ln w="381000">
                  <a:solidFill>
                    <a:srgbClr val="E94E15"/>
                  </a:solidFill>
                </a:ln>
                <a:solidFill>
                  <a:srgbClr val="E94E15"/>
                </a:solidFill>
              </a:rPr>
              <a:t>scared</a:t>
            </a:r>
          </a:p>
        </p:txBody>
      </p:sp>
      <p:sp>
        <p:nvSpPr>
          <p:cNvPr id="16" name="Rectangle: Rounded Corners 15">
            <a:extLst>
              <a:ext uri="{FF2B5EF4-FFF2-40B4-BE49-F238E27FC236}">
                <a16:creationId xmlns:a16="http://schemas.microsoft.com/office/drawing/2014/main" id="{0FCE0DC0-7A6E-4A2C-B34C-BBB3AB762DA7}"/>
              </a:ext>
            </a:extLst>
          </p:cNvPr>
          <p:cNvSpPr/>
          <p:nvPr/>
        </p:nvSpPr>
        <p:spPr>
          <a:xfrm>
            <a:off x="553674" y="1266738"/>
            <a:ext cx="6371570" cy="11281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0" b="1" dirty="0">
                <a:ln w="31750">
                  <a:solidFill>
                    <a:srgbClr val="FAB000"/>
                  </a:solidFill>
                </a:ln>
                <a:solidFill>
                  <a:schemeClr val="bg1"/>
                </a:solidFill>
              </a:rPr>
              <a:t>scared</a:t>
            </a:r>
          </a:p>
        </p:txBody>
      </p:sp>
      <p:pic>
        <p:nvPicPr>
          <p:cNvPr id="3" name="Picture 2">
            <a:extLst>
              <a:ext uri="{FF2B5EF4-FFF2-40B4-BE49-F238E27FC236}">
                <a16:creationId xmlns:a16="http://schemas.microsoft.com/office/drawing/2014/main" id="{62AC207C-D020-4EC9-8FC1-1E443DD84D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9803" y="687896"/>
            <a:ext cx="1814833" cy="6002323"/>
          </a:xfrm>
          <a:prstGeom prst="rect">
            <a:avLst/>
          </a:prstGeom>
        </p:spPr>
      </p:pic>
    </p:spTree>
    <p:extLst>
      <p:ext uri="{BB962C8B-B14F-4D97-AF65-F5344CB8AC3E}">
        <p14:creationId xmlns:p14="http://schemas.microsoft.com/office/powerpoint/2010/main" val="329963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Top Corners Rounded 14">
            <a:extLst>
              <a:ext uri="{FF2B5EF4-FFF2-40B4-BE49-F238E27FC236}">
                <a16:creationId xmlns:a16="http://schemas.microsoft.com/office/drawing/2014/main" id="{8C0B1116-FC0E-4E0B-9602-72F5F12190BA}"/>
              </a:ext>
            </a:extLst>
          </p:cNvPr>
          <p:cNvSpPr/>
          <p:nvPr/>
        </p:nvSpPr>
        <p:spPr>
          <a:xfrm>
            <a:off x="5620625" y="1593908"/>
            <a:ext cx="2407902" cy="4915949"/>
          </a:xfrm>
          <a:prstGeom prst="round2SameRect">
            <a:avLst/>
          </a:prstGeom>
          <a:gradFill>
            <a:gsLst>
              <a:gs pos="0">
                <a:srgbClr val="FAB000"/>
              </a:gs>
              <a:gs pos="50000">
                <a:srgbClr val="EF821B"/>
              </a:gs>
              <a:gs pos="76000">
                <a:srgbClr val="E94E1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ACC57C0-0CAD-4C56-ADA3-C4EE3F824B9B}"/>
              </a:ext>
            </a:extLst>
          </p:cNvPr>
          <p:cNvSpPr/>
          <p:nvPr/>
        </p:nvSpPr>
        <p:spPr>
          <a:xfrm>
            <a:off x="111088" y="2300876"/>
            <a:ext cx="6572906" cy="11281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0" b="1" dirty="0">
                <a:ln w="381000">
                  <a:solidFill>
                    <a:srgbClr val="E94E15"/>
                  </a:solidFill>
                </a:ln>
                <a:solidFill>
                  <a:srgbClr val="E94E15"/>
                </a:solidFill>
              </a:rPr>
              <a:t>angry</a:t>
            </a:r>
          </a:p>
        </p:txBody>
      </p:sp>
      <p:sp>
        <p:nvSpPr>
          <p:cNvPr id="16" name="Rectangle: Rounded Corners 15">
            <a:extLst>
              <a:ext uri="{FF2B5EF4-FFF2-40B4-BE49-F238E27FC236}">
                <a16:creationId xmlns:a16="http://schemas.microsoft.com/office/drawing/2014/main" id="{0FCE0DC0-7A6E-4A2C-B34C-BBB3AB762DA7}"/>
              </a:ext>
            </a:extLst>
          </p:cNvPr>
          <p:cNvSpPr/>
          <p:nvPr/>
        </p:nvSpPr>
        <p:spPr>
          <a:xfrm>
            <a:off x="211756" y="2300876"/>
            <a:ext cx="6371570" cy="11281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0" b="1" dirty="0">
                <a:ln w="31750">
                  <a:solidFill>
                    <a:srgbClr val="FAB000"/>
                  </a:solidFill>
                </a:ln>
                <a:solidFill>
                  <a:schemeClr val="bg1"/>
                </a:solidFill>
              </a:rPr>
              <a:t>angry</a:t>
            </a:r>
          </a:p>
        </p:txBody>
      </p:sp>
      <p:pic>
        <p:nvPicPr>
          <p:cNvPr id="3" name="Picture 2">
            <a:extLst>
              <a:ext uri="{FF2B5EF4-FFF2-40B4-BE49-F238E27FC236}">
                <a16:creationId xmlns:a16="http://schemas.microsoft.com/office/drawing/2014/main" id="{AC6802B7-6E40-41CD-877F-EC26DD4124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0625" y="624980"/>
            <a:ext cx="4274995" cy="5884877"/>
          </a:xfrm>
          <a:prstGeom prst="rect">
            <a:avLst/>
          </a:prstGeom>
        </p:spPr>
      </p:pic>
    </p:spTree>
    <p:extLst>
      <p:ext uri="{BB962C8B-B14F-4D97-AF65-F5344CB8AC3E}">
        <p14:creationId xmlns:p14="http://schemas.microsoft.com/office/powerpoint/2010/main" val="281236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169</TotalTime>
  <Words>423</Words>
  <Application>Microsoft Office PowerPoint</Application>
  <PresentationFormat>On-screen Show (4:3)</PresentationFormat>
  <Paragraphs>82</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Twinkl</vt:lpstr>
      <vt:lpstr>Twinkl Bold</vt:lpstr>
      <vt:lpstr>Arial</vt:lpstr>
      <vt:lpstr>Roboto</vt:lpstr>
      <vt:lpstr>Calibri</vt:lpstr>
      <vt:lpstr>Slide Layouts</vt:lpstr>
      <vt:lpstr>Disclaimers/Guidance</vt:lpstr>
      <vt:lpstr>PowerPoint Presentation</vt:lpstr>
      <vt:lpstr>What is a Synonym?</vt:lpstr>
      <vt:lpstr>What is a Synonym?</vt:lpstr>
      <vt:lpstr>What is a Synonym?</vt:lpstr>
      <vt:lpstr>What is a Synonym?</vt:lpstr>
      <vt:lpstr>PowerPoint Presentation</vt:lpstr>
      <vt:lpstr>PowerPoint Presentation</vt:lpstr>
      <vt:lpstr>PowerPoint Presentation</vt:lpstr>
      <vt:lpstr>PowerPoint Presentation</vt:lpstr>
      <vt:lpstr>PowerPoint Presentation</vt:lpstr>
      <vt:lpstr>PowerPoint Presentation</vt:lpstr>
      <vt:lpstr>What is a Synonym?</vt:lpstr>
      <vt:lpstr>What is a Synonym?</vt:lpstr>
      <vt:lpstr>What is a Synonym?</vt:lpstr>
      <vt:lpstr>What is a Synonym?</vt:lpstr>
      <vt:lpstr>What is a Synonym?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Tompkins</dc:creator>
  <cp:lastModifiedBy>LENOVO</cp:lastModifiedBy>
  <cp:revision>75</cp:revision>
  <dcterms:created xsi:type="dcterms:W3CDTF">2022-04-11T15:19:34Z</dcterms:created>
  <dcterms:modified xsi:type="dcterms:W3CDTF">2023-11-11T23:38:29Z</dcterms:modified>
</cp:coreProperties>
</file>