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19"/>
  </p:notesMasterIdLst>
  <p:handoutMasterIdLst>
    <p:handoutMasterId r:id="rId20"/>
  </p:handoutMasterIdLst>
  <p:sldIdLst>
    <p:sldId id="281" r:id="rId5"/>
    <p:sldId id="259" r:id="rId6"/>
    <p:sldId id="300" r:id="rId7"/>
    <p:sldId id="309" r:id="rId8"/>
    <p:sldId id="310" r:id="rId9"/>
    <p:sldId id="311" r:id="rId10"/>
    <p:sldId id="312" r:id="rId11"/>
    <p:sldId id="313" r:id="rId12"/>
    <p:sldId id="314" r:id="rId13"/>
    <p:sldId id="316" r:id="rId14"/>
    <p:sldId id="315" r:id="rId15"/>
    <p:sldId id="317" r:id="rId16"/>
    <p:sldId id="305" r:id="rId17"/>
    <p:sldId id="307" r:id="rId1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3725" autoAdjust="0"/>
  </p:normalViewPr>
  <p:slideViewPr>
    <p:cSldViewPr showGuides="1">
      <p:cViewPr varScale="1">
        <p:scale>
          <a:sx n="82" d="100"/>
          <a:sy n="82" d="100"/>
        </p:scale>
        <p:origin x="470" y="96"/>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1/13/2024</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1/13/2024</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20086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a:pPr/>
              <a:t>2</a:t>
            </a:fld>
            <a:endParaRPr lang="en-US" dirty="0"/>
          </a:p>
        </p:txBody>
      </p:sp>
    </p:spTree>
    <p:extLst>
      <p:ext uri="{BB962C8B-B14F-4D97-AF65-F5344CB8AC3E}">
        <p14:creationId xmlns:p14="http://schemas.microsoft.com/office/powerpoint/2010/main" val="256269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a:pPr/>
              <a:t>3</a:t>
            </a:fld>
            <a:endParaRPr lang="en-US" dirty="0"/>
          </a:p>
        </p:txBody>
      </p:sp>
    </p:spTree>
    <p:extLst>
      <p:ext uri="{BB962C8B-B14F-4D97-AF65-F5344CB8AC3E}">
        <p14:creationId xmlns:p14="http://schemas.microsoft.com/office/powerpoint/2010/main" val="163244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dirty="0"/>
          </a:p>
        </p:txBody>
      </p:sp>
    </p:spTree>
    <p:extLst>
      <p:ext uri="{BB962C8B-B14F-4D97-AF65-F5344CB8AC3E}">
        <p14:creationId xmlns:p14="http://schemas.microsoft.com/office/powerpoint/2010/main" val="4236597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56412" y="0"/>
            <a:ext cx="5294313" cy="6858000"/>
          </a:xfrm>
          <a:prstGeom prst="rect">
            <a:avLst/>
          </a:prstGeom>
        </p:spPr>
      </p:pic>
      <p:pic>
        <p:nvPicPr>
          <p:cNvPr id="10" name="Graphic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2" y="0"/>
            <a:ext cx="6858000" cy="6858000"/>
          </a:xfrm>
          <a:prstGeom prst="rect">
            <a:avLst/>
          </a:prstGeom>
        </p:spPr>
      </p:pic>
      <p:pic>
        <p:nvPicPr>
          <p:cNvPr id="11" name="Graphic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8483" y="521171"/>
            <a:ext cx="6201033" cy="5815657"/>
          </a:xfrm>
          <a:prstGeom prst="rect">
            <a:avLst/>
          </a:prstGeom>
        </p:spPr>
      </p:pic>
      <p:sp>
        <p:nvSpPr>
          <p:cNvPr id="6" name="Text Placeholder Subtitle 1">
            <a:extLst>
              <a:ext uri="{FF2B5EF4-FFF2-40B4-BE49-F238E27FC236}">
                <a16:creationId xmlns:a16="http://schemas.microsoft.com/office/drawing/2014/main" id="{5A1F9EF5-B88C-405C-9168-EDE6A70749C5}"/>
              </a:ext>
            </a:extLst>
          </p:cNvPr>
          <p:cNvSpPr>
            <a:spLocks noGrp="1"/>
          </p:cNvSpPr>
          <p:nvPr>
            <p:ph type="body" sz="quarter" idx="10"/>
          </p:nvPr>
        </p:nvSpPr>
        <p:spPr>
          <a:xfrm>
            <a:off x="4214813" y="1752600"/>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19" name="Text Placeholder Subtitle 2">
            <a:extLst>
              <a:ext uri="{FF2B5EF4-FFF2-40B4-BE49-F238E27FC236}">
                <a16:creationId xmlns:a16="http://schemas.microsoft.com/office/drawing/2014/main" id="{D2282B87-09AC-4246-8C13-92CF93907CBF}"/>
              </a:ext>
            </a:extLst>
          </p:cNvPr>
          <p:cNvSpPr>
            <a:spLocks noGrp="1"/>
          </p:cNvSpPr>
          <p:nvPr>
            <p:ph type="body" sz="quarter" idx="11"/>
          </p:nvPr>
        </p:nvSpPr>
        <p:spPr>
          <a:xfrm>
            <a:off x="4214813" y="4844142"/>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2" name="Title 1">
            <a:extLst>
              <a:ext uri="{FF2B5EF4-FFF2-40B4-BE49-F238E27FC236}">
                <a16:creationId xmlns:a16="http://schemas.microsoft.com/office/drawing/2014/main"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a:lnSpc>
                <a:spcPct val="95000"/>
              </a:lnSpc>
              <a:spcBef>
                <a:spcPts val="1866"/>
              </a:spcBef>
              <a:buClr>
                <a:schemeClr val="accent6">
                  <a:lumMod val="50000"/>
                </a:schemeClr>
              </a:buClr>
              <a:buSzPct val="100000"/>
              <a:buFontTx/>
            </a:pPr>
            <a:r>
              <a:rPr lang="en-US" dirty="0"/>
              <a:t>Add Title</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Circle Layout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2605" y="990"/>
            <a:ext cx="5294313" cy="6858000"/>
          </a:xfrm>
          <a:prstGeom prst="rect">
            <a:avLst/>
          </a:prstGeom>
        </p:spPr>
      </p:pic>
      <p:pic>
        <p:nvPicPr>
          <p:cNvPr id="7" name="Graphic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rge Circle Layout_alterna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94512" y="0"/>
            <a:ext cx="5294313" cy="6858000"/>
          </a:xfrm>
          <a:prstGeom prst="rect">
            <a:avLst/>
          </a:prstGeom>
        </p:spPr>
      </p:pic>
      <p:pic>
        <p:nvPicPr>
          <p:cNvPr id="7" name="Graphic 6">
            <a:extLst>
              <a:ext uri="{FF2B5EF4-FFF2-40B4-BE49-F238E27FC236}">
                <a16:creationId xmlns:a16="http://schemas.microsoft.com/office/drawing/2014/main"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per layout">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1611" y="685800"/>
            <a:ext cx="8763002" cy="990600"/>
          </a:xfrm>
        </p:spPr>
        <p:txBody>
          <a:bodyPr anchor="t"/>
          <a:lstStyle>
            <a:lvl1pPr>
              <a:lnSpc>
                <a:spcPct val="100000"/>
              </a:lnSpc>
              <a:defRPr sz="4000" b="1">
                <a:solidFill>
                  <a:schemeClr val="accent1"/>
                </a:solidFill>
              </a:defRPr>
            </a:lvl1pPr>
          </a:lstStyle>
          <a:p>
            <a:r>
              <a:rPr lang="en-US"/>
              <a:t>Click to edit Master title style</a:t>
            </a:r>
            <a:endParaRPr dirty="0"/>
          </a:p>
        </p:txBody>
      </p:sp>
      <p:pic>
        <p:nvPicPr>
          <p:cNvPr id="4" name="Graphic 3">
            <a:extLst>
              <a:ext uri="{FF2B5EF4-FFF2-40B4-BE49-F238E27FC236}">
                <a16:creationId xmlns:a16="http://schemas.microsoft.com/office/drawing/2014/main" id="{688A6A42-7A89-44E1-BBDF-14C2FD2245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812" y="1309974"/>
            <a:ext cx="1830164" cy="4648200"/>
          </a:xfrm>
          <a:prstGeom prst="rect">
            <a:avLst/>
          </a:prstGeom>
        </p:spPr>
      </p:pic>
      <p:sp>
        <p:nvSpPr>
          <p:cNvPr id="8" name="Content Placeholder 2">
            <a:extLst>
              <a:ext uri="{FF2B5EF4-FFF2-40B4-BE49-F238E27FC236}">
                <a16:creationId xmlns:a16="http://schemas.microsoft.com/office/drawing/2014/main" id="{421512DC-20C8-4928-B94E-9F191902C57E}"/>
              </a:ext>
            </a:extLst>
          </p:cNvPr>
          <p:cNvSpPr>
            <a:spLocks noGrp="1"/>
          </p:cNvSpPr>
          <p:nvPr>
            <p:ph idx="10"/>
          </p:nvPr>
        </p:nvSpPr>
        <p:spPr>
          <a:xfrm>
            <a:off x="2741611" y="1828800"/>
            <a:ext cx="8763002"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1/13/2024</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theschoolrun.com/what-is-verb-tense"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EB8F-68B5-45C7-B2E2-C7CEA0B52A93}"/>
              </a:ext>
            </a:extLst>
          </p:cNvPr>
          <p:cNvSpPr>
            <a:spLocks noGrp="1"/>
          </p:cNvSpPr>
          <p:nvPr>
            <p:ph type="title"/>
          </p:nvPr>
        </p:nvSpPr>
        <p:spPr>
          <a:xfrm>
            <a:off x="3198813" y="2361521"/>
            <a:ext cx="5715000" cy="3429679"/>
          </a:xfrm>
        </p:spPr>
        <p:txBody>
          <a:bodyPr>
            <a:normAutofit/>
          </a:bodyPr>
          <a:lstStyle/>
          <a:p>
            <a:pPr marL="0" lvl="0" indent="0" algn="ctr" rtl="0">
              <a:spcBef>
                <a:spcPts val="0"/>
              </a:spcBef>
              <a:spcAft>
                <a:spcPts val="0"/>
              </a:spcAft>
              <a:buNone/>
            </a:pPr>
            <a:r>
              <a:rPr lang="en-US" sz="6000" b="1" dirty="0"/>
              <a:t>Writing an Informative </a:t>
            </a:r>
            <a:br>
              <a:rPr lang="en-US" sz="6000" b="1" dirty="0"/>
            </a:br>
            <a:r>
              <a:rPr lang="en-US" sz="6000" b="1" dirty="0"/>
              <a:t>Report</a:t>
            </a:r>
          </a:p>
        </p:txBody>
      </p:sp>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AF4A-32E5-F85A-3CC7-625F86D498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22B9A8-AD6C-530F-0667-F4C07DCD69C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463B2A7-85BD-5767-C1A7-2A38742D0007}"/>
              </a:ext>
            </a:extLst>
          </p:cNvPr>
          <p:cNvPicPr>
            <a:picLocks noChangeAspect="1"/>
          </p:cNvPicPr>
          <p:nvPr/>
        </p:nvPicPr>
        <p:blipFill rotWithShape="1">
          <a:blip r:embed="rId2"/>
          <a:srcRect l="25951" t="7201" r="25952" b="4550"/>
          <a:stretch/>
        </p:blipFill>
        <p:spPr>
          <a:xfrm>
            <a:off x="1141412" y="76200"/>
            <a:ext cx="9753600" cy="6781800"/>
          </a:xfrm>
          <a:prstGeom prst="rect">
            <a:avLst/>
          </a:prstGeom>
        </p:spPr>
      </p:pic>
    </p:spTree>
    <p:extLst>
      <p:ext uri="{BB962C8B-B14F-4D97-AF65-F5344CB8AC3E}">
        <p14:creationId xmlns:p14="http://schemas.microsoft.com/office/powerpoint/2010/main" val="266723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ED4612-A0B9-D49F-90FB-EB703566B27E}"/>
              </a:ext>
            </a:extLst>
          </p:cNvPr>
          <p:cNvPicPr>
            <a:picLocks noChangeAspect="1"/>
          </p:cNvPicPr>
          <p:nvPr/>
        </p:nvPicPr>
        <p:blipFill>
          <a:blip r:embed="rId2"/>
          <a:stretch>
            <a:fillRect/>
          </a:stretch>
        </p:blipFill>
        <p:spPr>
          <a:xfrm>
            <a:off x="74612" y="152400"/>
            <a:ext cx="12039600" cy="6705600"/>
          </a:xfrm>
          <a:prstGeom prst="rect">
            <a:avLst/>
          </a:prstGeom>
        </p:spPr>
      </p:pic>
    </p:spTree>
    <p:extLst>
      <p:ext uri="{BB962C8B-B14F-4D97-AF65-F5344CB8AC3E}">
        <p14:creationId xmlns:p14="http://schemas.microsoft.com/office/powerpoint/2010/main" val="250709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185B-E4A5-ED32-BAA0-18BF2B98C8F3}"/>
              </a:ext>
            </a:extLst>
          </p:cNvPr>
          <p:cNvSpPr>
            <a:spLocks noGrp="1"/>
          </p:cNvSpPr>
          <p:nvPr>
            <p:ph type="title"/>
          </p:nvPr>
        </p:nvSpPr>
        <p:spPr>
          <a:xfrm>
            <a:off x="3066256" y="50800"/>
            <a:ext cx="5562600" cy="1143000"/>
          </a:xfrm>
        </p:spPr>
        <p:txBody>
          <a:bodyPr>
            <a:normAutofit fontScale="90000"/>
          </a:bodyPr>
          <a:lstStyle/>
          <a:p>
            <a:r>
              <a:rPr lang="en-US" sz="4000" b="1" dirty="0">
                <a:effectLst/>
                <a:latin typeface="Cambria" panose="02040503050406030204" pitchFamily="18" charset="0"/>
                <a:ea typeface="Calibri" panose="020F0502020204030204" pitchFamily="34" charset="0"/>
                <a:cs typeface="Arial" panose="020B0604020202020204" pitchFamily="34" charset="0"/>
              </a:rPr>
              <a:t>Text structure:</a:t>
            </a:r>
            <a:br>
              <a:rPr lang="en-US" sz="4000" dirty="0">
                <a:effectLst/>
                <a:latin typeface="Calibri" panose="020F050202020403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1FB14CA7-7787-801B-3F54-A2E6494B3A77}"/>
              </a:ext>
            </a:extLst>
          </p:cNvPr>
          <p:cNvSpPr>
            <a:spLocks noGrp="1"/>
          </p:cNvSpPr>
          <p:nvPr>
            <p:ph idx="1"/>
          </p:nvPr>
        </p:nvSpPr>
        <p:spPr>
          <a:xfrm>
            <a:off x="227012" y="762000"/>
            <a:ext cx="11734800" cy="5664200"/>
          </a:xfrm>
          <a:solidFill>
            <a:schemeClr val="bg2"/>
          </a:solidFill>
        </p:spPr>
        <p:txBody>
          <a:bodyPr>
            <a:noAutofit/>
          </a:bodyPr>
          <a:lstStyle/>
          <a:p>
            <a:pPr marL="342900" marR="0" lvl="0" indent="-342900" algn="just">
              <a:lnSpc>
                <a:spcPct val="150000"/>
              </a:lnSpc>
              <a:spcBef>
                <a:spcPts val="0"/>
              </a:spcBef>
              <a:spcAft>
                <a:spcPts val="0"/>
              </a:spcAft>
              <a:buFont typeface="+mj-lt"/>
              <a:buAutoNum type="arabicParenR"/>
            </a:pPr>
            <a:r>
              <a:rPr lang="en-US" sz="2800" b="1" dirty="0">
                <a:effectLst/>
                <a:latin typeface="Cambria" panose="02040503050406030204" pitchFamily="18" charset="0"/>
                <a:ea typeface="Times New Roman" panose="02020603050405020304" pitchFamily="18" charset="0"/>
                <a:cs typeface="Arial" panose="020B0604020202020204" pitchFamily="34" charset="0"/>
              </a:rPr>
              <a:t>Headline/Title: </a:t>
            </a:r>
            <a:r>
              <a:rPr lang="en-US" sz="2800" dirty="0">
                <a:effectLst/>
                <a:latin typeface="Cambria" panose="02040503050406030204" pitchFamily="18" charset="0"/>
                <a:ea typeface="Times New Roman" panose="02020603050405020304" pitchFamily="18" charset="0"/>
                <a:cs typeface="Arial" panose="020B0604020202020204" pitchFamily="34" charset="0"/>
              </a:rPr>
              <a:t>tells what the topic is about </a:t>
            </a:r>
          </a:p>
          <a:p>
            <a:pPr marL="342900" marR="0" lvl="0" indent="-342900" algn="just">
              <a:lnSpc>
                <a:spcPct val="150000"/>
              </a:lnSpc>
              <a:spcBef>
                <a:spcPts val="0"/>
              </a:spcBef>
              <a:spcAft>
                <a:spcPts val="0"/>
              </a:spcAft>
              <a:buFont typeface="+mj-lt"/>
              <a:buAutoNum type="arabicParenR"/>
            </a:pPr>
            <a:r>
              <a:rPr lang="en-US" sz="2800" b="1" dirty="0">
                <a:effectLst/>
                <a:latin typeface="Cambria" panose="02040503050406030204" pitchFamily="18" charset="0"/>
                <a:ea typeface="Times New Roman" panose="02020603050405020304" pitchFamily="18" charset="0"/>
                <a:cs typeface="Arial" panose="020B0604020202020204" pitchFamily="34" charset="0"/>
              </a:rPr>
              <a:t>Introduction: 2-3 lines </a:t>
            </a:r>
            <a:r>
              <a:rPr lang="en-US" sz="2800" dirty="0">
                <a:effectLst/>
                <a:latin typeface="Cambria" panose="02040503050406030204" pitchFamily="18" charset="0"/>
                <a:ea typeface="Times New Roman" panose="02020603050405020304" pitchFamily="18" charset="0"/>
                <a:cs typeface="Arial" panose="020B0604020202020204" pitchFamily="34" charset="0"/>
              </a:rPr>
              <a:t>paragraph</a:t>
            </a:r>
            <a:r>
              <a:rPr lang="en-US" sz="2800" b="1" dirty="0">
                <a:effectLst/>
                <a:latin typeface="Cambria" panose="02040503050406030204" pitchFamily="18" charset="0"/>
                <a:ea typeface="Times New Roman" panose="02020603050405020304" pitchFamily="18" charset="0"/>
                <a:cs typeface="Arial" panose="020B0604020202020204" pitchFamily="34" charset="0"/>
              </a:rPr>
              <a:t> </a:t>
            </a:r>
            <a:r>
              <a:rPr lang="en-US" sz="2800" dirty="0">
                <a:effectLst/>
                <a:latin typeface="Cambria" panose="02040503050406030204" pitchFamily="18" charset="0"/>
                <a:ea typeface="Times New Roman" panose="02020603050405020304" pitchFamily="18" charset="0"/>
                <a:cs typeface="Arial" panose="020B0604020202020204" pitchFamily="34" charset="0"/>
              </a:rPr>
              <a:t>introducing the topic and stating the purpose and content of your report.</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mj-lt"/>
              <a:buAutoNum type="arabicParenR"/>
            </a:pPr>
            <a:r>
              <a:rPr lang="en-US" sz="2800" b="1" dirty="0">
                <a:effectLst/>
                <a:latin typeface="Cambria" panose="02040503050406030204" pitchFamily="18" charset="0"/>
                <a:ea typeface="Times New Roman" panose="02020603050405020304" pitchFamily="18" charset="0"/>
                <a:cs typeface="Arial" panose="020B0604020202020204" pitchFamily="34" charset="0"/>
              </a:rPr>
              <a:t>Main body: 2-3 paragraphs </a:t>
            </a:r>
            <a:r>
              <a:rPr lang="en-US" sz="2800" dirty="0">
                <a:effectLst/>
                <a:latin typeface="Cambria" panose="02040503050406030204" pitchFamily="18" charset="0"/>
                <a:ea typeface="Times New Roman" panose="02020603050405020304" pitchFamily="18" charset="0"/>
                <a:cs typeface="Arial" panose="020B0604020202020204" pitchFamily="34" charset="0"/>
              </a:rPr>
              <a:t>providing facts and information about your topic.  Use </a:t>
            </a:r>
            <a:r>
              <a:rPr lang="en-US" sz="2800" b="1" dirty="0">
                <a:effectLst/>
                <a:latin typeface="Cambria" panose="02040503050406030204" pitchFamily="18" charset="0"/>
                <a:ea typeface="Times New Roman" panose="02020603050405020304" pitchFamily="18" charset="0"/>
                <a:cs typeface="Arial" panose="020B0604020202020204" pitchFamily="34" charset="0"/>
              </a:rPr>
              <a:t>sub-headings</a:t>
            </a:r>
            <a:r>
              <a:rPr lang="en-US" sz="2800" dirty="0">
                <a:effectLst/>
                <a:latin typeface="Cambria" panose="02040503050406030204" pitchFamily="18" charset="0"/>
                <a:ea typeface="Times New Roman" panose="02020603050405020304" pitchFamily="18" charset="0"/>
                <a:cs typeface="Arial" panose="020B0604020202020204" pitchFamily="34" charset="0"/>
              </a:rPr>
              <a:t> to introduce each paragraph. Each paragraph must start with a </a:t>
            </a:r>
            <a:r>
              <a:rPr lang="en-US" sz="2800" b="1" dirty="0">
                <a:effectLst/>
                <a:latin typeface="Cambria" panose="02040503050406030204" pitchFamily="18" charset="0"/>
                <a:ea typeface="Times New Roman" panose="02020603050405020304" pitchFamily="18" charset="0"/>
                <a:cs typeface="Arial" panose="020B0604020202020204" pitchFamily="34" charset="0"/>
              </a:rPr>
              <a:t>opening statement</a:t>
            </a:r>
            <a:r>
              <a:rPr lang="en-US" sz="2800" dirty="0">
                <a:effectLst/>
                <a:latin typeface="Cambria" panose="02040503050406030204" pitchFamily="18" charset="0"/>
                <a:ea typeface="Times New Roman" panose="02020603050405020304" pitchFamily="18" charset="0"/>
                <a:cs typeface="Arial" panose="020B0604020202020204" pitchFamily="34" charset="0"/>
              </a:rPr>
              <a:t>. Each paragraph deals with </a:t>
            </a:r>
            <a:r>
              <a:rPr lang="en-US" sz="2800" b="1" dirty="0">
                <a:effectLst/>
                <a:latin typeface="Cambria" panose="02040503050406030204" pitchFamily="18" charset="0"/>
                <a:ea typeface="Times New Roman" panose="02020603050405020304" pitchFamily="18" charset="0"/>
                <a:cs typeface="Arial" panose="020B0604020202020204" pitchFamily="34" charset="0"/>
              </a:rPr>
              <a:t>a new/different</a:t>
            </a:r>
            <a:r>
              <a:rPr lang="en-US" sz="2800" dirty="0">
                <a:effectLst/>
                <a:latin typeface="Cambria" panose="02040503050406030204" pitchFamily="18" charset="0"/>
                <a:ea typeface="Times New Roman" panose="02020603050405020304" pitchFamily="18" charset="0"/>
                <a:cs typeface="Arial" panose="020B0604020202020204" pitchFamily="34" charset="0"/>
              </a:rPr>
              <a:t> idea.</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mj-lt"/>
              <a:buAutoNum type="arabicParenR"/>
            </a:pPr>
            <a:r>
              <a:rPr lang="en-US" sz="2800" b="1" dirty="0">
                <a:effectLst/>
                <a:latin typeface="Cambria" panose="02040503050406030204" pitchFamily="18" charset="0"/>
                <a:ea typeface="Times New Roman" panose="02020603050405020304" pitchFamily="18" charset="0"/>
                <a:cs typeface="Arial" panose="020B0604020202020204" pitchFamily="34" charset="0"/>
              </a:rPr>
              <a:t>Conclusion: </a:t>
            </a:r>
            <a:r>
              <a:rPr lang="en-US" sz="2800" dirty="0">
                <a:effectLst/>
                <a:latin typeface="Cambria" panose="02040503050406030204" pitchFamily="18" charset="0"/>
                <a:ea typeface="Times New Roman" panose="02020603050405020304" pitchFamily="18" charset="0"/>
                <a:cs typeface="Arial" panose="020B0604020202020204" pitchFamily="34" charset="0"/>
              </a:rPr>
              <a:t> summary of your topic. Try to link back to your introduction and add more interesting facts about your topic.</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endParaRPr lang="en-US" sz="2800" dirty="0"/>
          </a:p>
        </p:txBody>
      </p:sp>
    </p:spTree>
    <p:extLst>
      <p:ext uri="{BB962C8B-B14F-4D97-AF65-F5344CB8AC3E}">
        <p14:creationId xmlns:p14="http://schemas.microsoft.com/office/powerpoint/2010/main" val="131065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99D361-319F-4BC4-81C4-F32BBF7A4FB8}"/>
              </a:ext>
            </a:extLst>
          </p:cNvPr>
          <p:cNvSpPr>
            <a:spLocks noGrp="1"/>
          </p:cNvSpPr>
          <p:nvPr>
            <p:ph type="title"/>
          </p:nvPr>
        </p:nvSpPr>
        <p:spPr>
          <a:xfrm>
            <a:off x="381000" y="190500"/>
            <a:ext cx="4341812" cy="3009900"/>
          </a:xfrm>
        </p:spPr>
        <p:txBody>
          <a:bodyPr>
            <a:normAutofit/>
          </a:bodyPr>
          <a:lstStyle/>
          <a:p>
            <a:r>
              <a:rPr lang="en-US" dirty="0"/>
              <a:t>Home Work</a:t>
            </a:r>
            <a:br>
              <a:rPr lang="en-US" dirty="0"/>
            </a:br>
            <a:br>
              <a:rPr lang="en-US" dirty="0"/>
            </a:br>
            <a:r>
              <a:rPr lang="en-US" dirty="0"/>
              <a:t> </a:t>
            </a:r>
          </a:p>
        </p:txBody>
      </p:sp>
      <p:pic>
        <p:nvPicPr>
          <p:cNvPr id="4" name="Graphic 3" descr="sketch of an open book, light bulb, and the word, &quot;idea&quot;">
            <a:extLst>
              <a:ext uri="{FF2B5EF4-FFF2-40B4-BE49-F238E27FC236}">
                <a16:creationId xmlns:a16="http://schemas.microsoft.com/office/drawing/2014/main" id="{2EFEDB6D-C50E-3C40-A621-346302CA8A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00" y="4572000"/>
            <a:ext cx="2327332" cy="1873700"/>
          </a:xfrm>
          <a:prstGeom prst="rect">
            <a:avLst/>
          </a:prstGeom>
        </p:spPr>
      </p:pic>
      <p:sp>
        <p:nvSpPr>
          <p:cNvPr id="3" name="Text Placeholder 2">
            <a:extLst>
              <a:ext uri="{FF2B5EF4-FFF2-40B4-BE49-F238E27FC236}">
                <a16:creationId xmlns:a16="http://schemas.microsoft.com/office/drawing/2014/main" id="{ACCF25D8-462F-8B4A-8D99-662B5C3FFDE9}"/>
              </a:ext>
            </a:extLst>
          </p:cNvPr>
          <p:cNvSpPr>
            <a:spLocks noGrp="1"/>
          </p:cNvSpPr>
          <p:nvPr>
            <p:ph type="body" sz="quarter" idx="11"/>
          </p:nvPr>
        </p:nvSpPr>
        <p:spPr>
          <a:xfrm>
            <a:off x="4722812" y="190500"/>
            <a:ext cx="7085013" cy="6477000"/>
          </a:xfrm>
        </p:spPr>
        <p:txBody>
          <a:bodyPr>
            <a:noAutofit/>
          </a:bodyPr>
          <a:lstStyle/>
          <a:p>
            <a:pPr marL="0" indent="0">
              <a:buClr>
                <a:schemeClr val="bg1"/>
              </a:buClr>
              <a:buNone/>
            </a:pPr>
            <a:r>
              <a:rPr lang="en-US" sz="3200" dirty="0"/>
              <a:t>  </a:t>
            </a:r>
          </a:p>
        </p:txBody>
      </p:sp>
      <p:sp>
        <p:nvSpPr>
          <p:cNvPr id="6" name="TextBox 5">
            <a:extLst>
              <a:ext uri="{FF2B5EF4-FFF2-40B4-BE49-F238E27FC236}">
                <a16:creationId xmlns:a16="http://schemas.microsoft.com/office/drawing/2014/main" id="{48B6F9FF-EC36-C878-CD91-466984964C0D}"/>
              </a:ext>
            </a:extLst>
          </p:cNvPr>
          <p:cNvSpPr txBox="1"/>
          <p:nvPr/>
        </p:nvSpPr>
        <p:spPr>
          <a:xfrm>
            <a:off x="836612" y="1118508"/>
            <a:ext cx="11201400" cy="5701946"/>
          </a:xfrm>
          <a:prstGeom prst="rect">
            <a:avLst/>
          </a:prstGeom>
          <a:solidFill>
            <a:schemeClr val="bg2"/>
          </a:solidFill>
        </p:spPr>
        <p:txBody>
          <a:bodyPr wrap="square">
            <a:spAutoFit/>
          </a:bodyPr>
          <a:lstStyle/>
          <a:p>
            <a:pPr marL="342900" marR="0" lvl="0" indent="-342900" rtl="0">
              <a:lnSpc>
                <a:spcPct val="150000"/>
              </a:lnSpc>
              <a:spcBef>
                <a:spcPts val="0"/>
              </a:spcBef>
              <a:spcAft>
                <a:spcPts val="1000"/>
              </a:spcAft>
              <a:buFont typeface="Symbol" panose="05050102010706020507" pitchFamily="18" charset="2"/>
              <a:buChar char=""/>
            </a:pPr>
            <a:r>
              <a:rPr lang="en-US" sz="2800" dirty="0">
                <a:effectLst/>
                <a:latin typeface="Cambria" panose="02040503050406030204" pitchFamily="18" charset="0"/>
                <a:ea typeface="Calibri" panose="020F0502020204030204" pitchFamily="34" charset="0"/>
                <a:cs typeface="Arial" panose="020B0604020202020204" pitchFamily="34" charset="0"/>
              </a:rPr>
              <a:t>Write an information report about the extra-curricular activities and the classroom activities in your school. (Check the ppt to help you)</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R="0" lvl="0">
              <a:lnSpc>
                <a:spcPct val="115000"/>
              </a:lnSpc>
              <a:spcBef>
                <a:spcPts val="0"/>
              </a:spcBef>
              <a:spcAft>
                <a:spcPts val="1000"/>
              </a:spcAft>
            </a:pPr>
            <a:r>
              <a:rPr lang="en-US" sz="2800" dirty="0">
                <a:effectLst/>
                <a:latin typeface="Cambria" panose="02040503050406030204" pitchFamily="18" charset="0"/>
                <a:ea typeface="Calibri" panose="020F0502020204030204" pitchFamily="34" charset="0"/>
                <a:cs typeface="Arial" panose="020B0604020202020204" pitchFamily="34" charset="0"/>
              </a:rPr>
              <a:t>    Use the following ideas to help you:</a:t>
            </a:r>
          </a:p>
          <a:p>
            <a:pPr marR="0" lvl="0">
              <a:lnSpc>
                <a:spcPct val="115000"/>
              </a:lnSpc>
              <a:spcBef>
                <a:spcPts val="0"/>
              </a:spcBef>
              <a:spcAft>
                <a:spcPts val="1000"/>
              </a:spcAft>
            </a:pP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n-US" sz="2800" dirty="0">
                <a:effectLst/>
                <a:latin typeface="Cambria" panose="02040503050406030204" pitchFamily="18" charset="0"/>
                <a:ea typeface="Calibri" panose="020F0502020204030204" pitchFamily="34" charset="0"/>
                <a:cs typeface="Arial" panose="020B0604020202020204" pitchFamily="34" charset="0"/>
              </a:rPr>
              <a:t>Kinds of activities whether in class or outside of it</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n-US" sz="2800" dirty="0">
                <a:effectLst/>
                <a:latin typeface="Cambria" panose="02040503050406030204" pitchFamily="18" charset="0"/>
                <a:ea typeface="Calibri" panose="020F0502020204030204" pitchFamily="34" charset="0"/>
                <a:cs typeface="Arial" panose="020B0604020202020204" pitchFamily="34" charset="0"/>
              </a:rPr>
              <a:t> Effect on students’ academic performance</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n-US" sz="2800" dirty="0">
                <a:effectLst/>
                <a:latin typeface="Cambria" panose="02040503050406030204" pitchFamily="18" charset="0"/>
                <a:ea typeface="Calibri" panose="020F0502020204030204" pitchFamily="34" charset="0"/>
                <a:cs typeface="Arial" panose="020B0604020202020204" pitchFamily="34" charset="0"/>
              </a:rPr>
              <a:t>Effect on students’ morale (mental and emotional condition)</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n-US" sz="2800" dirty="0">
                <a:effectLst/>
                <a:latin typeface="Cambria" panose="02040503050406030204" pitchFamily="18" charset="0"/>
                <a:ea typeface="Calibri" panose="020F0502020204030204" pitchFamily="34" charset="0"/>
                <a:cs typeface="Arial" panose="020B0604020202020204" pitchFamily="34" charset="0"/>
              </a:rPr>
              <a:t>Student- student and student-teacher relationship</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Wingdings" panose="05000000000000000000" pitchFamily="2" charset="2"/>
              <a:buChar char=""/>
            </a:pPr>
            <a:r>
              <a:rPr lang="en-US" sz="2800" dirty="0">
                <a:effectLst/>
                <a:latin typeface="Cambria" panose="02040503050406030204" pitchFamily="18" charset="0"/>
                <a:ea typeface="Calibri" panose="020F0502020204030204" pitchFamily="34" charset="0"/>
                <a:cs typeface="Arial" panose="020B0604020202020204" pitchFamily="34" charset="0"/>
              </a:rPr>
              <a:t>Addressing different learning styles</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1000"/>
              </a:spcAft>
              <a:buFont typeface="Wingdings" panose="05000000000000000000" pitchFamily="2" charset="2"/>
              <a:buChar char=""/>
            </a:pPr>
            <a:r>
              <a:rPr lang="en-US" sz="2800" dirty="0">
                <a:effectLst/>
                <a:latin typeface="Cambria" panose="02040503050406030204" pitchFamily="18" charset="0"/>
                <a:ea typeface="Calibri" panose="020F0502020204030204" pitchFamily="34" charset="0"/>
                <a:cs typeface="Arial" panose="020B0604020202020204" pitchFamily="34" charset="0"/>
              </a:rPr>
              <a:t>Improvement of the overall educational process and school experience</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9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3039-F0D7-4255-8290-BDC6D98D1546}"/>
              </a:ext>
            </a:extLst>
          </p:cNvPr>
          <p:cNvSpPr>
            <a:spLocks noGrp="1"/>
          </p:cNvSpPr>
          <p:nvPr>
            <p:ph type="title"/>
          </p:nvPr>
        </p:nvSpPr>
        <p:spPr>
          <a:xfrm>
            <a:off x="0" y="76200"/>
            <a:ext cx="8763002" cy="990600"/>
          </a:xfrm>
        </p:spPr>
        <p:txBody>
          <a:bodyPr>
            <a:noAutofit/>
          </a:bodyPr>
          <a:lstStyle/>
          <a:p>
            <a:r>
              <a:rPr lang="en-US" b="1" dirty="0"/>
              <a:t>Success Criteria</a:t>
            </a:r>
            <a:endParaRPr lang="en-US" dirty="0"/>
          </a:p>
        </p:txBody>
      </p:sp>
      <p:graphicFrame>
        <p:nvGraphicFramePr>
          <p:cNvPr id="3" name="Table 2">
            <a:extLst>
              <a:ext uri="{FF2B5EF4-FFF2-40B4-BE49-F238E27FC236}">
                <a16:creationId xmlns:a16="http://schemas.microsoft.com/office/drawing/2014/main" id="{858C9E64-F71E-E970-EDED-AAB01594B8E4}"/>
              </a:ext>
            </a:extLst>
          </p:cNvPr>
          <p:cNvGraphicFramePr>
            <a:graphicFrameLocks noGrp="1"/>
          </p:cNvGraphicFramePr>
          <p:nvPr>
            <p:extLst>
              <p:ext uri="{D42A27DB-BD31-4B8C-83A1-F6EECF244321}">
                <p14:modId xmlns:p14="http://schemas.microsoft.com/office/powerpoint/2010/main" val="363809331"/>
              </p:ext>
            </p:extLst>
          </p:nvPr>
        </p:nvGraphicFramePr>
        <p:xfrm>
          <a:off x="2055811" y="1066800"/>
          <a:ext cx="8763003" cy="5638794"/>
        </p:xfrm>
        <a:graphic>
          <a:graphicData uri="http://schemas.openxmlformats.org/drawingml/2006/table">
            <a:tbl>
              <a:tblPr>
                <a:tableStyleId>{BDBED569-4797-4DF1-A0F4-6AAB3CD982D8}</a:tableStyleId>
              </a:tblPr>
              <a:tblGrid>
                <a:gridCol w="6725417">
                  <a:extLst>
                    <a:ext uri="{9D8B030D-6E8A-4147-A177-3AD203B41FA5}">
                      <a16:colId xmlns:a16="http://schemas.microsoft.com/office/drawing/2014/main" val="771377109"/>
                    </a:ext>
                  </a:extLst>
                </a:gridCol>
                <a:gridCol w="1018793">
                  <a:extLst>
                    <a:ext uri="{9D8B030D-6E8A-4147-A177-3AD203B41FA5}">
                      <a16:colId xmlns:a16="http://schemas.microsoft.com/office/drawing/2014/main" val="3493171707"/>
                    </a:ext>
                  </a:extLst>
                </a:gridCol>
                <a:gridCol w="1018793">
                  <a:extLst>
                    <a:ext uri="{9D8B030D-6E8A-4147-A177-3AD203B41FA5}">
                      <a16:colId xmlns:a16="http://schemas.microsoft.com/office/drawing/2014/main" val="3603859823"/>
                    </a:ext>
                  </a:extLst>
                </a:gridCol>
              </a:tblGrid>
              <a:tr h="440735">
                <a:tc>
                  <a:txBody>
                    <a:bodyPr/>
                    <a:lstStyle/>
                    <a:p>
                      <a:pPr marL="0" marR="0" algn="ctr">
                        <a:lnSpc>
                          <a:spcPct val="115000"/>
                        </a:lnSpc>
                        <a:spcBef>
                          <a:spcPts val="400"/>
                        </a:spcBef>
                        <a:spcAft>
                          <a:spcPts val="400"/>
                        </a:spcAft>
                      </a:pPr>
                      <a:r>
                        <a:rPr lang="en-GB" sz="1500">
                          <a:effectLst/>
                        </a:rPr>
                        <a:t>Features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gn="ctr">
                        <a:lnSpc>
                          <a:spcPct val="115000"/>
                        </a:lnSpc>
                        <a:spcBef>
                          <a:spcPts val="400"/>
                        </a:spcBef>
                        <a:spcAft>
                          <a:spcPts val="400"/>
                        </a:spcAft>
                      </a:pPr>
                      <a:r>
                        <a:rPr lang="en-US" sz="1500">
                          <a:effectLst/>
                        </a:rPr>
                        <a:t>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gn="ctr">
                        <a:lnSpc>
                          <a:spcPct val="115000"/>
                        </a:lnSpc>
                        <a:spcBef>
                          <a:spcPts val="400"/>
                        </a:spcBef>
                        <a:spcAft>
                          <a:spcPts val="400"/>
                        </a:spcAft>
                      </a:pPr>
                      <a:r>
                        <a:rPr lang="en-US" sz="1500">
                          <a:effectLst/>
                        </a:rPr>
                        <a:t>T</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extLst>
                  <a:ext uri="{0D108BD9-81ED-4DB2-BD59-A6C34878D82A}">
                    <a16:rowId xmlns:a16="http://schemas.microsoft.com/office/drawing/2014/main" val="3791287965"/>
                  </a:ext>
                </a:extLst>
              </a:tr>
              <a:tr h="440735">
                <a:tc>
                  <a:txBody>
                    <a:bodyPr/>
                    <a:lstStyle/>
                    <a:p>
                      <a:pPr marL="0" marR="0">
                        <a:lnSpc>
                          <a:spcPct val="115000"/>
                        </a:lnSpc>
                        <a:spcBef>
                          <a:spcPts val="400"/>
                        </a:spcBef>
                        <a:spcAft>
                          <a:spcPts val="400"/>
                        </a:spcAft>
                      </a:pPr>
                      <a:r>
                        <a:rPr lang="en-US" sz="1300">
                          <a:effectLst/>
                        </a:rPr>
                        <a:t>A Heading</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extLst>
                  <a:ext uri="{0D108BD9-81ED-4DB2-BD59-A6C34878D82A}">
                    <a16:rowId xmlns:a16="http://schemas.microsoft.com/office/drawing/2014/main" val="1383674988"/>
                  </a:ext>
                </a:extLst>
              </a:tr>
              <a:tr h="440735">
                <a:tc>
                  <a:txBody>
                    <a:bodyPr/>
                    <a:lstStyle/>
                    <a:p>
                      <a:pPr marL="0" marR="0">
                        <a:lnSpc>
                          <a:spcPct val="115000"/>
                        </a:lnSpc>
                        <a:spcBef>
                          <a:spcPts val="400"/>
                        </a:spcBef>
                        <a:spcAft>
                          <a:spcPts val="400"/>
                        </a:spcAft>
                      </a:pPr>
                      <a:r>
                        <a:rPr lang="en-US" sz="1300">
                          <a:effectLst/>
                        </a:rPr>
                        <a:t>Subheadings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extLst>
                  <a:ext uri="{0D108BD9-81ED-4DB2-BD59-A6C34878D82A}">
                    <a16:rowId xmlns:a16="http://schemas.microsoft.com/office/drawing/2014/main" val="2790569456"/>
                  </a:ext>
                </a:extLst>
              </a:tr>
              <a:tr h="440735">
                <a:tc>
                  <a:txBody>
                    <a:bodyPr/>
                    <a:lstStyle/>
                    <a:p>
                      <a:pPr marL="0" marR="0">
                        <a:lnSpc>
                          <a:spcPct val="115000"/>
                        </a:lnSpc>
                        <a:spcBef>
                          <a:spcPts val="400"/>
                        </a:spcBef>
                        <a:spcAft>
                          <a:spcPts val="400"/>
                        </a:spcAft>
                      </a:pPr>
                      <a:r>
                        <a:rPr lang="en-US" sz="1300">
                          <a:effectLst/>
                        </a:rPr>
                        <a:t>Third person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extLst>
                  <a:ext uri="{0D108BD9-81ED-4DB2-BD59-A6C34878D82A}">
                    <a16:rowId xmlns:a16="http://schemas.microsoft.com/office/drawing/2014/main" val="916404098"/>
                  </a:ext>
                </a:extLst>
              </a:tr>
              <a:tr h="440735">
                <a:tc>
                  <a:txBody>
                    <a:bodyPr/>
                    <a:lstStyle/>
                    <a:p>
                      <a:pPr marL="0" marR="0">
                        <a:lnSpc>
                          <a:spcPct val="115000"/>
                        </a:lnSpc>
                        <a:spcBef>
                          <a:spcPts val="400"/>
                        </a:spcBef>
                        <a:spcAft>
                          <a:spcPts val="400"/>
                        </a:spcAft>
                      </a:pPr>
                      <a:r>
                        <a:rPr lang="en-US" sz="1300">
                          <a:effectLst/>
                        </a:rPr>
                        <a:t>Present tense</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extLst>
                  <a:ext uri="{0D108BD9-81ED-4DB2-BD59-A6C34878D82A}">
                    <a16:rowId xmlns:a16="http://schemas.microsoft.com/office/drawing/2014/main" val="3394506332"/>
                  </a:ext>
                </a:extLst>
              </a:tr>
              <a:tr h="452294">
                <a:tc>
                  <a:txBody>
                    <a:bodyPr/>
                    <a:lstStyle/>
                    <a:p>
                      <a:pPr marL="0" marR="0">
                        <a:lnSpc>
                          <a:spcPct val="115000"/>
                        </a:lnSpc>
                        <a:spcBef>
                          <a:spcPts val="400"/>
                        </a:spcBef>
                        <a:spcAft>
                          <a:spcPts val="400"/>
                        </a:spcAft>
                      </a:pPr>
                      <a:r>
                        <a:rPr lang="en-US" sz="1300">
                          <a:effectLst/>
                        </a:rPr>
                        <a:t>The first sentence in each paragraph gives the key idea</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extLst>
                  <a:ext uri="{0D108BD9-81ED-4DB2-BD59-A6C34878D82A}">
                    <a16:rowId xmlns:a16="http://schemas.microsoft.com/office/drawing/2014/main" val="4056321360"/>
                  </a:ext>
                </a:extLst>
              </a:tr>
              <a:tr h="440735">
                <a:tc>
                  <a:txBody>
                    <a:bodyPr/>
                    <a:lstStyle/>
                    <a:p>
                      <a:pPr marL="0" marR="0">
                        <a:lnSpc>
                          <a:spcPct val="115000"/>
                        </a:lnSpc>
                        <a:spcBef>
                          <a:spcPts val="400"/>
                        </a:spcBef>
                        <a:spcAft>
                          <a:spcPts val="400"/>
                        </a:spcAft>
                      </a:pPr>
                      <a:r>
                        <a:rPr lang="en-US" sz="1300">
                          <a:effectLst/>
                        </a:rPr>
                        <a:t>Formal impersonal language</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extLst>
                  <a:ext uri="{0D108BD9-81ED-4DB2-BD59-A6C34878D82A}">
                    <a16:rowId xmlns:a16="http://schemas.microsoft.com/office/drawing/2014/main" val="2549013003"/>
                  </a:ext>
                </a:extLst>
              </a:tr>
              <a:tr h="440735">
                <a:tc>
                  <a:txBody>
                    <a:bodyPr/>
                    <a:lstStyle/>
                    <a:p>
                      <a:pPr marL="0" marR="0">
                        <a:lnSpc>
                          <a:spcPct val="115000"/>
                        </a:lnSpc>
                        <a:spcBef>
                          <a:spcPts val="400"/>
                        </a:spcBef>
                        <a:spcAft>
                          <a:spcPts val="400"/>
                        </a:spcAft>
                      </a:pPr>
                      <a:r>
                        <a:rPr lang="en-US" sz="1300">
                          <a:effectLst/>
                        </a:rPr>
                        <a:t>Facts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extLst>
                  <a:ext uri="{0D108BD9-81ED-4DB2-BD59-A6C34878D82A}">
                    <a16:rowId xmlns:a16="http://schemas.microsoft.com/office/drawing/2014/main" val="1186077811"/>
                  </a:ext>
                </a:extLst>
              </a:tr>
              <a:tr h="440735">
                <a:tc>
                  <a:txBody>
                    <a:bodyPr/>
                    <a:lstStyle/>
                    <a:p>
                      <a:pPr marL="0" marR="0">
                        <a:lnSpc>
                          <a:spcPct val="115000"/>
                        </a:lnSpc>
                        <a:spcBef>
                          <a:spcPts val="400"/>
                        </a:spcBef>
                        <a:spcAft>
                          <a:spcPts val="400"/>
                        </a:spcAft>
                      </a:pPr>
                      <a:r>
                        <a:rPr lang="en-US" sz="1300">
                          <a:effectLst/>
                        </a:rPr>
                        <a:t>Technical words to do with the subject</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extLst>
                  <a:ext uri="{0D108BD9-81ED-4DB2-BD59-A6C34878D82A}">
                    <a16:rowId xmlns:a16="http://schemas.microsoft.com/office/drawing/2014/main" val="410100210"/>
                  </a:ext>
                </a:extLst>
              </a:tr>
              <a:tr h="440735">
                <a:tc>
                  <a:txBody>
                    <a:bodyPr/>
                    <a:lstStyle/>
                    <a:p>
                      <a:pPr marL="0" marR="0">
                        <a:lnSpc>
                          <a:spcPct val="115000"/>
                        </a:lnSpc>
                        <a:spcBef>
                          <a:spcPts val="400"/>
                        </a:spcBef>
                        <a:spcAft>
                          <a:spcPts val="400"/>
                        </a:spcAft>
                      </a:pPr>
                      <a:r>
                        <a:rPr lang="en-US" sz="1300">
                          <a:effectLst/>
                        </a:rPr>
                        <a:t>Varied sentence openers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extLst>
                  <a:ext uri="{0D108BD9-81ED-4DB2-BD59-A6C34878D82A}">
                    <a16:rowId xmlns:a16="http://schemas.microsoft.com/office/drawing/2014/main" val="3270358010"/>
                  </a:ext>
                </a:extLst>
              </a:tr>
              <a:tr h="318302">
                <a:tc>
                  <a:txBody>
                    <a:bodyPr/>
                    <a:lstStyle/>
                    <a:p>
                      <a:pPr marL="0" marR="0">
                        <a:lnSpc>
                          <a:spcPct val="115000"/>
                        </a:lnSpc>
                        <a:spcBef>
                          <a:spcPts val="400"/>
                        </a:spcBef>
                        <a:spcAft>
                          <a:spcPts val="400"/>
                        </a:spcAft>
                      </a:pPr>
                      <a:r>
                        <a:rPr lang="en-US" sz="1300">
                          <a:effectLst/>
                        </a:rPr>
                        <a:t>At least SIX Compound sentences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extLst>
                  <a:ext uri="{0D108BD9-81ED-4DB2-BD59-A6C34878D82A}">
                    <a16:rowId xmlns:a16="http://schemas.microsoft.com/office/drawing/2014/main" val="2726352505"/>
                  </a:ext>
                </a:extLst>
              </a:tr>
              <a:tr h="318302">
                <a:tc>
                  <a:txBody>
                    <a:bodyPr/>
                    <a:lstStyle/>
                    <a:p>
                      <a:pPr marL="0" marR="0">
                        <a:lnSpc>
                          <a:spcPct val="115000"/>
                        </a:lnSpc>
                        <a:spcBef>
                          <a:spcPts val="400"/>
                        </a:spcBef>
                        <a:spcAft>
                          <a:spcPts val="400"/>
                        </a:spcAft>
                      </a:pPr>
                      <a:r>
                        <a:rPr lang="en-US" sz="1300">
                          <a:effectLst/>
                        </a:rPr>
                        <a:t>At least SIX complex sentences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extLst>
                  <a:ext uri="{0D108BD9-81ED-4DB2-BD59-A6C34878D82A}">
                    <a16:rowId xmlns:a16="http://schemas.microsoft.com/office/drawing/2014/main" val="1965446630"/>
                  </a:ext>
                </a:extLst>
              </a:tr>
              <a:tr h="583281">
                <a:tc>
                  <a:txBody>
                    <a:bodyPr/>
                    <a:lstStyle/>
                    <a:p>
                      <a:pPr marL="0" marR="0">
                        <a:lnSpc>
                          <a:spcPct val="115000"/>
                        </a:lnSpc>
                        <a:spcBef>
                          <a:spcPts val="400"/>
                        </a:spcBef>
                        <a:spcAft>
                          <a:spcPts val="400"/>
                        </a:spcAft>
                      </a:pPr>
                      <a:r>
                        <a:rPr lang="en-US" sz="1300">
                          <a:effectLst/>
                        </a:rPr>
                        <a:t>A variety of punctuation marks: dashes, brackets, colons &amp; semi-colons</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a:effectLst/>
                        </a:rPr>
                        <a:t>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tc>
                  <a:txBody>
                    <a:bodyPr/>
                    <a:lstStyle/>
                    <a:p>
                      <a:pPr marL="0" marR="0">
                        <a:lnSpc>
                          <a:spcPct val="115000"/>
                        </a:lnSpc>
                        <a:spcBef>
                          <a:spcPts val="400"/>
                        </a:spcBef>
                        <a:spcAft>
                          <a:spcPts val="400"/>
                        </a:spcAft>
                      </a:pPr>
                      <a:r>
                        <a:rPr lang="en-US" sz="1500" dirty="0">
                          <a:effectLst/>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5973" marR="65973" marT="0" marB="0"/>
                </a:tc>
                <a:extLst>
                  <a:ext uri="{0D108BD9-81ED-4DB2-BD59-A6C34878D82A}">
                    <a16:rowId xmlns:a16="http://schemas.microsoft.com/office/drawing/2014/main" val="2558932370"/>
                  </a:ext>
                </a:extLst>
              </a:tr>
            </a:tbl>
          </a:graphicData>
        </a:graphic>
      </p:graphicFrame>
      <p:pic>
        <p:nvPicPr>
          <p:cNvPr id="4" name="Picture 3">
            <a:extLst>
              <a:ext uri="{FF2B5EF4-FFF2-40B4-BE49-F238E27FC236}">
                <a16:creationId xmlns:a16="http://schemas.microsoft.com/office/drawing/2014/main" id="{C007418F-3E4C-0441-FC42-BCECFF2A9139}"/>
              </a:ext>
            </a:extLst>
          </p:cNvPr>
          <p:cNvPicPr>
            <a:picLocks noChangeAspect="1"/>
          </p:cNvPicPr>
          <p:nvPr/>
        </p:nvPicPr>
        <p:blipFill>
          <a:blip r:embed="rId3"/>
          <a:stretch>
            <a:fillRect/>
          </a:stretch>
        </p:blipFill>
        <p:spPr>
          <a:xfrm>
            <a:off x="10818813" y="152406"/>
            <a:ext cx="1109568" cy="1103472"/>
          </a:xfrm>
          <a:prstGeom prst="rect">
            <a:avLst/>
          </a:prstGeom>
        </p:spPr>
      </p:pic>
    </p:spTree>
    <p:extLst>
      <p:ext uri="{BB962C8B-B14F-4D97-AF65-F5344CB8AC3E}">
        <p14:creationId xmlns:p14="http://schemas.microsoft.com/office/powerpoint/2010/main" val="367150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nSpc>
                <a:spcPct val="100000"/>
              </a:lnSpc>
            </a:pPr>
            <a:r>
              <a:rPr lang="en-US" sz="4000" b="1" dirty="0">
                <a:solidFill>
                  <a:schemeClr val="accent1"/>
                </a:solidFill>
              </a:rPr>
              <a:t>Objectives:</a:t>
            </a:r>
          </a:p>
        </p:txBody>
      </p:sp>
      <p:sp>
        <p:nvSpPr>
          <p:cNvPr id="3" name="Content Placeholder 2"/>
          <p:cNvSpPr>
            <a:spLocks noGrp="1"/>
          </p:cNvSpPr>
          <p:nvPr>
            <p:ph idx="1"/>
          </p:nvPr>
        </p:nvSpPr>
        <p:spPr>
          <a:xfrm>
            <a:off x="720724" y="1828800"/>
            <a:ext cx="7126287" cy="4470400"/>
          </a:xfrm>
        </p:spPr>
        <p:txBody>
          <a:bodyPr vert="horz" lIns="121899" tIns="60949" rIns="121899" bIns="60949" rtlCol="0" anchor="t">
            <a:normAutofit/>
          </a:bodyPr>
          <a:lstStyle/>
          <a:p>
            <a:pPr marL="0" indent="0">
              <a:buNone/>
            </a:pPr>
            <a:r>
              <a:rPr lang="en-US" sz="2000" dirty="0">
                <a:ea typeface="+mn-lt"/>
                <a:cs typeface="+mn-lt"/>
              </a:rPr>
              <a:t>Students would be able to:</a:t>
            </a:r>
          </a:p>
          <a:p>
            <a:pPr marL="304165" indent="-304165"/>
            <a:r>
              <a:rPr lang="en-US" sz="2000" dirty="0">
                <a:ea typeface="+mn-lt"/>
                <a:cs typeface="+mn-lt"/>
              </a:rPr>
              <a:t>Recap features of non chronological report</a:t>
            </a:r>
          </a:p>
          <a:p>
            <a:pPr marL="304165" indent="-304165"/>
            <a:r>
              <a:rPr lang="en-US" sz="2000" dirty="0">
                <a:ea typeface="+mn-lt"/>
                <a:cs typeface="+mn-lt"/>
              </a:rPr>
              <a:t>Learn the word bank</a:t>
            </a:r>
          </a:p>
          <a:p>
            <a:pPr marL="304165" indent="-304165"/>
            <a:r>
              <a:rPr lang="en-US" sz="2000" dirty="0">
                <a:ea typeface="+mn-lt"/>
                <a:cs typeface="+mn-lt"/>
              </a:rPr>
              <a:t>Apply the features to their first drafts using guided writing</a:t>
            </a:r>
          </a:p>
          <a:p>
            <a:pPr marL="304165" indent="-304165"/>
            <a:r>
              <a:rPr lang="en-US" sz="2000" dirty="0">
                <a:ea typeface="+mn-lt"/>
                <a:cs typeface="+mn-lt"/>
              </a:rPr>
              <a:t>Use the graphic </a:t>
            </a:r>
            <a:r>
              <a:rPr lang="en-US" sz="2000" dirty="0" err="1">
                <a:ea typeface="+mn-lt"/>
                <a:cs typeface="+mn-lt"/>
              </a:rPr>
              <a:t>organiser</a:t>
            </a:r>
            <a:r>
              <a:rPr lang="en-US" sz="2000" dirty="0">
                <a:ea typeface="+mn-lt"/>
                <a:cs typeface="+mn-lt"/>
              </a:rPr>
              <a:t> </a:t>
            </a:r>
          </a:p>
          <a:p>
            <a:pPr marL="304165" indent="-304165"/>
            <a:r>
              <a:rPr lang="en-US" sz="2000" dirty="0">
                <a:ea typeface="+mn-lt"/>
                <a:cs typeface="+mn-lt"/>
              </a:rPr>
              <a:t>Check the success criteria at the end</a:t>
            </a:r>
          </a:p>
          <a:p>
            <a:pPr marL="730885" lvl="1" indent="-304165"/>
            <a:endParaRPr lang="en-US"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69655"/>
            <a:ext cx="8193087" cy="1143000"/>
          </a:xfrm>
        </p:spPr>
        <p:txBody>
          <a:bodyPr anchor="t">
            <a:noAutofit/>
          </a:bodyPr>
          <a:lstStyle/>
          <a:p>
            <a:pPr>
              <a:lnSpc>
                <a:spcPct val="100000"/>
              </a:lnSpc>
            </a:pPr>
            <a:r>
              <a:rPr lang="en-US" sz="4000" b="1" dirty="0">
                <a:solidFill>
                  <a:schemeClr val="accent1"/>
                </a:solidFill>
              </a:rPr>
              <a:t>What is an informative report?</a:t>
            </a:r>
          </a:p>
        </p:txBody>
      </p:sp>
      <p:sp>
        <p:nvSpPr>
          <p:cNvPr id="3" name="TextBox 2">
            <a:extLst>
              <a:ext uri="{FF2B5EF4-FFF2-40B4-BE49-F238E27FC236}">
                <a16:creationId xmlns:a16="http://schemas.microsoft.com/office/drawing/2014/main" id="{3C5ADF81-CF29-4722-7E05-3433F16C712B}"/>
              </a:ext>
            </a:extLst>
          </p:cNvPr>
          <p:cNvSpPr txBox="1"/>
          <p:nvPr/>
        </p:nvSpPr>
        <p:spPr>
          <a:xfrm>
            <a:off x="1370012" y="2057400"/>
            <a:ext cx="251992" cy="443198"/>
          </a:xfrm>
          <a:prstGeom prst="rect">
            <a:avLst/>
          </a:prstGeom>
          <a:noFill/>
        </p:spPr>
        <p:txBody>
          <a:bodyPr wrap="none" rtlCol="0">
            <a:spAutoFit/>
          </a:bodyPr>
          <a:lstStyle/>
          <a:p>
            <a:pPr>
              <a:lnSpc>
                <a:spcPct val="95000"/>
              </a:lnSpc>
            </a:pPr>
            <a:r>
              <a:rPr lang="en-US" dirty="0"/>
              <a:t> </a:t>
            </a:r>
          </a:p>
        </p:txBody>
      </p:sp>
      <p:sp>
        <p:nvSpPr>
          <p:cNvPr id="6" name="TextBox 5">
            <a:extLst>
              <a:ext uri="{FF2B5EF4-FFF2-40B4-BE49-F238E27FC236}">
                <a16:creationId xmlns:a16="http://schemas.microsoft.com/office/drawing/2014/main" id="{E5D9F81A-A9D3-BC85-548F-BA449CF2134F}"/>
              </a:ext>
            </a:extLst>
          </p:cNvPr>
          <p:cNvSpPr txBox="1"/>
          <p:nvPr/>
        </p:nvSpPr>
        <p:spPr>
          <a:xfrm>
            <a:off x="684212" y="2590800"/>
            <a:ext cx="8229600" cy="2554545"/>
          </a:xfrm>
          <a:prstGeom prst="rect">
            <a:avLst/>
          </a:prstGeom>
          <a:noFill/>
        </p:spPr>
        <p:txBody>
          <a:bodyPr wrap="square" rtlCol="0">
            <a:spAutoFit/>
          </a:bodyPr>
          <a:lstStyle/>
          <a:p>
            <a:pPr marL="230188" indent="-230188">
              <a:buFont typeface="Arial" pitchFamily="34" charset="0"/>
              <a:buChar char="•"/>
            </a:pPr>
            <a:r>
              <a:rPr lang="en-US" sz="2800" b="1" dirty="0">
                <a:latin typeface="Arial" pitchFamily="34" charset="0"/>
                <a:cs typeface="Arial" pitchFamily="34" charset="0"/>
              </a:rPr>
              <a:t>Informative/Explanatory writing </a:t>
            </a:r>
            <a:r>
              <a:rPr lang="en-US" sz="2800" dirty="0">
                <a:latin typeface="Arial" pitchFamily="34" charset="0"/>
                <a:cs typeface="Arial" pitchFamily="34" charset="0"/>
              </a:rPr>
              <a:t>is nonfiction writing about a topic. </a:t>
            </a:r>
          </a:p>
          <a:p>
            <a:pPr marL="230188" indent="-230188">
              <a:buFont typeface="Arial" pitchFamily="34" charset="0"/>
              <a:buChar char="•"/>
            </a:pPr>
            <a:endParaRPr lang="en-US" sz="2000" b="1" dirty="0">
              <a:latin typeface="Arial" pitchFamily="34" charset="0"/>
              <a:cs typeface="Arial" pitchFamily="34" charset="0"/>
            </a:endParaRPr>
          </a:p>
          <a:p>
            <a:pPr marL="230188" indent="-230188">
              <a:buFont typeface="Arial" pitchFamily="34" charset="0"/>
              <a:buChar char="•"/>
            </a:pPr>
            <a:r>
              <a:rPr lang="en-US" sz="2800" b="1" dirty="0">
                <a:latin typeface="Arial" pitchFamily="34" charset="0"/>
                <a:cs typeface="Arial" pitchFamily="34" charset="0"/>
              </a:rPr>
              <a:t> It </a:t>
            </a:r>
            <a:r>
              <a:rPr lang="en-US" sz="2800" dirty="0">
                <a:latin typeface="Arial" pitchFamily="34" charset="0"/>
                <a:cs typeface="Arial" pitchFamily="34" charset="0"/>
              </a:rPr>
              <a:t>gives facts and information, explains how to do something, or tells readers about real people and events.</a:t>
            </a:r>
          </a:p>
        </p:txBody>
      </p:sp>
    </p:spTree>
    <p:extLst>
      <p:ext uri="{BB962C8B-B14F-4D97-AF65-F5344CB8AC3E}">
        <p14:creationId xmlns:p14="http://schemas.microsoft.com/office/powerpoint/2010/main" val="231041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A08D-F908-7790-5FBC-B919D04D07CA}"/>
              </a:ext>
            </a:extLst>
          </p:cNvPr>
          <p:cNvSpPr>
            <a:spLocks noGrp="1"/>
          </p:cNvSpPr>
          <p:nvPr>
            <p:ph type="title"/>
          </p:nvPr>
        </p:nvSpPr>
        <p:spPr>
          <a:xfrm>
            <a:off x="150813" y="914400"/>
            <a:ext cx="12038012" cy="762000"/>
          </a:xfrm>
          <a:solidFill>
            <a:schemeClr val="bg2"/>
          </a:solidFill>
        </p:spPr>
        <p:txBody>
          <a:bodyPr>
            <a:normAutofit fontScale="90000"/>
          </a:bodyPr>
          <a:lstStyle/>
          <a:p>
            <a:r>
              <a:rPr lang="en-US" dirty="0"/>
              <a:t>What is the main purpose of an informative report?</a:t>
            </a:r>
          </a:p>
        </p:txBody>
      </p:sp>
      <p:sp>
        <p:nvSpPr>
          <p:cNvPr id="3" name="Content Placeholder 2">
            <a:extLst>
              <a:ext uri="{FF2B5EF4-FFF2-40B4-BE49-F238E27FC236}">
                <a16:creationId xmlns:a16="http://schemas.microsoft.com/office/drawing/2014/main" id="{BE516570-9020-4A1B-4FB7-90327BEE0C01}"/>
              </a:ext>
            </a:extLst>
          </p:cNvPr>
          <p:cNvSpPr>
            <a:spLocks noGrp="1"/>
          </p:cNvSpPr>
          <p:nvPr>
            <p:ph idx="1"/>
          </p:nvPr>
        </p:nvSpPr>
        <p:spPr>
          <a:xfrm>
            <a:off x="720724" y="1828800"/>
            <a:ext cx="8116887" cy="4470400"/>
          </a:xfrm>
        </p:spPr>
        <p:txBody>
          <a:bodyPr/>
          <a:lstStyle/>
          <a:p>
            <a:pPr marL="0" indent="0">
              <a:buNone/>
            </a:pPr>
            <a:endParaRPr lang="en-US" sz="1800" b="0" i="0" dirty="0">
              <a:solidFill>
                <a:srgbClr val="00A08F"/>
              </a:solidFill>
              <a:effectLst/>
              <a:latin typeface="Twinkl"/>
            </a:endParaRPr>
          </a:p>
          <a:p>
            <a:pPr marL="0" indent="0">
              <a:buNone/>
            </a:pPr>
            <a:r>
              <a:rPr lang="en-US" sz="4000" b="0" i="0" dirty="0">
                <a:solidFill>
                  <a:srgbClr val="292627"/>
                </a:solidFill>
                <a:effectLst/>
                <a:latin typeface="Twinkl"/>
              </a:rPr>
              <a:t>To inform the reader about a specific topic.</a:t>
            </a:r>
            <a:r>
              <a:rPr lang="en-US" sz="4000" dirty="0"/>
              <a:t> </a:t>
            </a:r>
            <a:br>
              <a:rPr lang="en-US" sz="4000" dirty="0"/>
            </a:br>
            <a:endParaRPr lang="en-US" sz="4000" dirty="0"/>
          </a:p>
        </p:txBody>
      </p:sp>
    </p:spTree>
    <p:extLst>
      <p:ext uri="{BB962C8B-B14F-4D97-AF65-F5344CB8AC3E}">
        <p14:creationId xmlns:p14="http://schemas.microsoft.com/office/powerpoint/2010/main" val="5024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CABFA-C8AB-3742-2E1C-3109677743BE}"/>
              </a:ext>
            </a:extLst>
          </p:cNvPr>
          <p:cNvSpPr>
            <a:spLocks noGrp="1"/>
          </p:cNvSpPr>
          <p:nvPr>
            <p:ph type="title"/>
          </p:nvPr>
        </p:nvSpPr>
        <p:spPr>
          <a:xfrm>
            <a:off x="1598612" y="76200"/>
            <a:ext cx="8726487" cy="1143000"/>
          </a:xfrm>
        </p:spPr>
        <p:txBody>
          <a:bodyPr>
            <a:normAutofit/>
          </a:bodyPr>
          <a:lstStyle/>
          <a:p>
            <a:r>
              <a:rPr lang="en-US" dirty="0"/>
              <a:t>                          Introduction</a:t>
            </a:r>
          </a:p>
        </p:txBody>
      </p:sp>
      <p:sp>
        <p:nvSpPr>
          <p:cNvPr id="3" name="Content Placeholder 2">
            <a:extLst>
              <a:ext uri="{FF2B5EF4-FFF2-40B4-BE49-F238E27FC236}">
                <a16:creationId xmlns:a16="http://schemas.microsoft.com/office/drawing/2014/main" id="{782ABCC8-E024-C564-E42D-687DFB176704}"/>
              </a:ext>
            </a:extLst>
          </p:cNvPr>
          <p:cNvSpPr>
            <a:spLocks noGrp="1"/>
          </p:cNvSpPr>
          <p:nvPr>
            <p:ph idx="1"/>
          </p:nvPr>
        </p:nvSpPr>
        <p:spPr>
          <a:xfrm>
            <a:off x="303212" y="1143000"/>
            <a:ext cx="11658600" cy="5486400"/>
          </a:xfrm>
          <a:solidFill>
            <a:schemeClr val="bg2"/>
          </a:solidFill>
        </p:spPr>
        <p:txBody>
          <a:bodyPr>
            <a:noAutofit/>
          </a:bodyPr>
          <a:lstStyle/>
          <a:p>
            <a:r>
              <a:rPr lang="en-US" sz="3200" b="0" i="0" dirty="0">
                <a:solidFill>
                  <a:srgbClr val="292627"/>
                </a:solidFill>
                <a:effectLst/>
                <a:latin typeface="Times New Roman" panose="02020603050405020304" pitchFamily="18" charset="0"/>
                <a:cs typeface="Times New Roman" panose="02020603050405020304" pitchFamily="18" charset="0"/>
              </a:rPr>
              <a:t>The purpose of the introduction is to give the reader an understanding of the topic you are going to be writing about.</a:t>
            </a:r>
          </a:p>
          <a:p>
            <a:r>
              <a:rPr lang="en-US" sz="3200" b="0" i="0" dirty="0">
                <a:solidFill>
                  <a:srgbClr val="292627"/>
                </a:solidFill>
                <a:effectLst/>
                <a:latin typeface="Times New Roman" panose="02020603050405020304" pitchFamily="18" charset="0"/>
                <a:cs typeface="Times New Roman" panose="02020603050405020304" pitchFamily="18" charset="0"/>
              </a:rPr>
              <a:t>You should begin with a straightforward statement of the topic.</a:t>
            </a:r>
          </a:p>
          <a:p>
            <a:r>
              <a:rPr lang="en-US" sz="3200" b="0" i="0" dirty="0">
                <a:solidFill>
                  <a:srgbClr val="292627"/>
                </a:solidFill>
                <a:effectLst/>
                <a:latin typeface="Times New Roman" panose="02020603050405020304" pitchFamily="18" charset="0"/>
                <a:cs typeface="Times New Roman" panose="02020603050405020304" pitchFamily="18" charset="0"/>
              </a:rPr>
              <a:t>You may choose to use a rhetorical question such as “Did you know...?”</a:t>
            </a:r>
          </a:p>
          <a:p>
            <a:r>
              <a:rPr lang="en-US" sz="3200" b="0" i="0" dirty="0">
                <a:solidFill>
                  <a:srgbClr val="292627"/>
                </a:solidFill>
                <a:effectLst/>
                <a:latin typeface="Times New Roman" panose="02020603050405020304" pitchFamily="18" charset="0"/>
                <a:cs typeface="Times New Roman" panose="02020603050405020304" pitchFamily="18" charset="0"/>
              </a:rPr>
              <a:t>Once you’ve stated the main idea of your report, mention the categories each of your paragraphs will be unpacking.</a:t>
            </a:r>
          </a:p>
          <a:p>
            <a:r>
              <a:rPr lang="en-US" sz="3200" b="0" i="0" dirty="0">
                <a:solidFill>
                  <a:srgbClr val="292627"/>
                </a:solidFill>
                <a:effectLst/>
                <a:latin typeface="Times New Roman" panose="02020603050405020304" pitchFamily="18" charset="0"/>
                <a:cs typeface="Times New Roman" panose="02020603050405020304" pitchFamily="18" charset="0"/>
              </a:rPr>
              <a:t>Don’t include much detail here as you will be including this in the ‘category’ paragraphs.</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10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CABFA-C8AB-3742-2E1C-3109677743BE}"/>
              </a:ext>
            </a:extLst>
          </p:cNvPr>
          <p:cNvSpPr>
            <a:spLocks noGrp="1"/>
          </p:cNvSpPr>
          <p:nvPr>
            <p:ph type="title"/>
          </p:nvPr>
        </p:nvSpPr>
        <p:spPr>
          <a:xfrm>
            <a:off x="1598612" y="76200"/>
            <a:ext cx="8726487" cy="1143000"/>
          </a:xfrm>
        </p:spPr>
        <p:txBody>
          <a:bodyPr>
            <a:normAutofit/>
          </a:bodyPr>
          <a:lstStyle/>
          <a:p>
            <a:r>
              <a:rPr lang="en-US" dirty="0"/>
              <a:t>                          Writing Category</a:t>
            </a:r>
          </a:p>
        </p:txBody>
      </p:sp>
      <p:sp>
        <p:nvSpPr>
          <p:cNvPr id="11" name="TextBox 10">
            <a:extLst>
              <a:ext uri="{FF2B5EF4-FFF2-40B4-BE49-F238E27FC236}">
                <a16:creationId xmlns:a16="http://schemas.microsoft.com/office/drawing/2014/main" id="{29BDDBC5-5134-1B40-9259-043507AF568F}"/>
              </a:ext>
            </a:extLst>
          </p:cNvPr>
          <p:cNvSpPr txBox="1"/>
          <p:nvPr/>
        </p:nvSpPr>
        <p:spPr>
          <a:xfrm>
            <a:off x="303212" y="838200"/>
            <a:ext cx="11049000" cy="6001643"/>
          </a:xfrm>
          <a:prstGeom prst="rect">
            <a:avLst/>
          </a:prstGeom>
          <a:solidFill>
            <a:schemeClr val="bg2"/>
          </a:solidFill>
        </p:spPr>
        <p:txBody>
          <a:bodyPr wrap="square">
            <a:spAutoFit/>
          </a:bodyPr>
          <a:lstStyle/>
          <a:p>
            <a:r>
              <a:rPr lang="en-US" sz="3200" dirty="0">
                <a:latin typeface="Times New Roman" panose="02020603050405020304" pitchFamily="18" charset="0"/>
                <a:cs typeface="Times New Roman" panose="02020603050405020304" pitchFamily="18" charset="0"/>
              </a:rPr>
              <a:t>1. Each category, which your facts and research fall into, should have its own paragraph in the information report.</a:t>
            </a:r>
          </a:p>
          <a:p>
            <a:r>
              <a:rPr lang="en-US" sz="3200" dirty="0">
                <a:latin typeface="Times New Roman" panose="02020603050405020304" pitchFamily="18" charset="0"/>
                <a:cs typeface="Times New Roman" panose="02020603050405020304" pitchFamily="18" charset="0"/>
              </a:rPr>
              <a:t>2. Each paragraph should begin with a general statement about the category that these facts fall into and then go into more detail about what the facts are.</a:t>
            </a:r>
          </a:p>
          <a:p>
            <a:r>
              <a:rPr lang="en-US" sz="3200" dirty="0">
                <a:latin typeface="Times New Roman" panose="02020603050405020304" pitchFamily="18" charset="0"/>
                <a:cs typeface="Times New Roman" panose="02020603050405020304" pitchFamily="18" charset="0"/>
              </a:rPr>
              <a:t>3. Do not introduce any information which doesn’t fit into the category you mention in your introduction. If you do find out new and interesting information that you would like to include, go back and add it to the introduction with a category that fits.</a:t>
            </a:r>
          </a:p>
          <a:p>
            <a:r>
              <a:rPr lang="en-US" sz="3200" dirty="0">
                <a:latin typeface="Times New Roman" panose="02020603050405020304" pitchFamily="18" charset="0"/>
                <a:cs typeface="Times New Roman" panose="02020603050405020304" pitchFamily="18" charset="0"/>
              </a:rPr>
              <a:t>4. It is a good idea to sort your facts and research into at least two categories. You would expect to have at least two category paragraphs in your finished writing.</a:t>
            </a:r>
          </a:p>
        </p:txBody>
      </p:sp>
    </p:spTree>
    <p:extLst>
      <p:ext uri="{BB962C8B-B14F-4D97-AF65-F5344CB8AC3E}">
        <p14:creationId xmlns:p14="http://schemas.microsoft.com/office/powerpoint/2010/main" val="299414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42DD-3CC2-227A-9237-E27FF4D09E4A}"/>
              </a:ext>
            </a:extLst>
          </p:cNvPr>
          <p:cNvSpPr>
            <a:spLocks noGrp="1"/>
          </p:cNvSpPr>
          <p:nvPr>
            <p:ph type="title"/>
          </p:nvPr>
        </p:nvSpPr>
        <p:spPr/>
        <p:txBody>
          <a:bodyPr/>
          <a:lstStyle/>
          <a:p>
            <a:r>
              <a:rPr lang="en-US" dirty="0"/>
              <a:t>                Conclusion</a:t>
            </a:r>
          </a:p>
        </p:txBody>
      </p:sp>
      <p:sp>
        <p:nvSpPr>
          <p:cNvPr id="3" name="Content Placeholder 2">
            <a:extLst>
              <a:ext uri="{FF2B5EF4-FFF2-40B4-BE49-F238E27FC236}">
                <a16:creationId xmlns:a16="http://schemas.microsoft.com/office/drawing/2014/main" id="{595A13DE-767D-E831-1B51-E6027BDF3F69}"/>
              </a:ext>
            </a:extLst>
          </p:cNvPr>
          <p:cNvSpPr>
            <a:spLocks noGrp="1"/>
          </p:cNvSpPr>
          <p:nvPr>
            <p:ph idx="1"/>
          </p:nvPr>
        </p:nvSpPr>
        <p:spPr>
          <a:xfrm>
            <a:off x="608012" y="2387600"/>
            <a:ext cx="9183687" cy="4470400"/>
          </a:xfrm>
        </p:spPr>
        <p:txBody>
          <a:bodyPr>
            <a:noAutofit/>
          </a:bodyPr>
          <a:lstStyle/>
          <a:p>
            <a:pPr marL="0" indent="0">
              <a:buNone/>
            </a:pPr>
            <a:r>
              <a:rPr lang="en-US" sz="3600" dirty="0">
                <a:latin typeface="Times New Roman" panose="02020603050405020304" pitchFamily="18" charset="0"/>
                <a:cs typeface="Times New Roman" panose="02020603050405020304" pitchFamily="18" charset="0"/>
              </a:rPr>
              <a:t>The conclusion paragraph is a bit like the</a:t>
            </a:r>
          </a:p>
          <a:p>
            <a:pPr marL="0" indent="0">
              <a:buNone/>
            </a:pPr>
            <a:r>
              <a:rPr lang="en-US" sz="3600" dirty="0">
                <a:latin typeface="Times New Roman" panose="02020603050405020304" pitchFamily="18" charset="0"/>
                <a:cs typeface="Times New Roman" panose="02020603050405020304" pitchFamily="18" charset="0"/>
              </a:rPr>
              <a:t>introduction, briefly restate the topic and</a:t>
            </a:r>
          </a:p>
          <a:p>
            <a:pPr marL="0" indent="0">
              <a:buNone/>
            </a:pPr>
            <a:r>
              <a:rPr lang="en-US" sz="3600" dirty="0">
                <a:latin typeface="Times New Roman" panose="02020603050405020304" pitchFamily="18" charset="0"/>
                <a:cs typeface="Times New Roman" panose="02020603050405020304" pitchFamily="18" charset="0"/>
              </a:rPr>
              <a:t>the general categories you have talked</a:t>
            </a:r>
          </a:p>
          <a:p>
            <a:pPr marL="0" indent="0">
              <a:buNone/>
            </a:pPr>
            <a:r>
              <a:rPr lang="en-US" sz="3600" dirty="0">
                <a:latin typeface="Times New Roman" panose="02020603050405020304" pitchFamily="18" charset="0"/>
                <a:cs typeface="Times New Roman" panose="02020603050405020304" pitchFamily="18" charset="0"/>
              </a:rPr>
              <a:t>about in your writing.</a:t>
            </a:r>
          </a:p>
        </p:txBody>
      </p:sp>
    </p:spTree>
    <p:extLst>
      <p:ext uri="{BB962C8B-B14F-4D97-AF65-F5344CB8AC3E}">
        <p14:creationId xmlns:p14="http://schemas.microsoft.com/office/powerpoint/2010/main" val="29135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D9D15-4AD1-7A43-385A-9C552454EAE8}"/>
              </a:ext>
            </a:extLst>
          </p:cNvPr>
          <p:cNvSpPr>
            <a:spLocks noGrp="1"/>
          </p:cNvSpPr>
          <p:nvPr>
            <p:ph idx="1"/>
          </p:nvPr>
        </p:nvSpPr>
        <p:spPr>
          <a:xfrm>
            <a:off x="379412" y="990600"/>
            <a:ext cx="9869488" cy="5410200"/>
          </a:xfrm>
          <a:solidFill>
            <a:schemeClr val="bg2"/>
          </a:solidFill>
        </p:spPr>
        <p:txBody>
          <a:bodyPr>
            <a:noAutofit/>
          </a:bodyPr>
          <a:lstStyle/>
          <a:p>
            <a:r>
              <a:rPr lang="en-US" sz="3200" dirty="0">
                <a:latin typeface="Times New Roman" panose="02020603050405020304" pitchFamily="18" charset="0"/>
                <a:cs typeface="Times New Roman" panose="02020603050405020304" pitchFamily="18" charset="0"/>
              </a:rPr>
              <a:t>Optional: You could end your paragraph with an appeal to the reader. </a:t>
            </a:r>
          </a:p>
          <a:p>
            <a:pPr marL="0" indent="0">
              <a:buNone/>
            </a:pPr>
            <a:r>
              <a:rPr lang="en-US" sz="3200" dirty="0">
                <a:latin typeface="Times New Roman" panose="02020603050405020304" pitchFamily="18" charset="0"/>
                <a:cs typeface="Times New Roman" panose="02020603050405020304" pitchFamily="18" charset="0"/>
              </a:rPr>
              <a:t>For example,</a:t>
            </a:r>
          </a:p>
          <a:p>
            <a:pPr marL="0" indent="0">
              <a:buNone/>
            </a:pPr>
            <a:r>
              <a:rPr lang="en-US" sz="3200" dirty="0">
                <a:latin typeface="Times New Roman" panose="02020603050405020304" pitchFamily="18" charset="0"/>
                <a:cs typeface="Times New Roman" panose="02020603050405020304" pitchFamily="18" charset="0"/>
              </a:rPr>
              <a:t>“I hope you learned something interesting about cows.”</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Do not introduce any new information in your conclusion, everything you discuss should have already been mentioned in the category paragraphs.</a:t>
            </a:r>
          </a:p>
        </p:txBody>
      </p:sp>
    </p:spTree>
    <p:extLst>
      <p:ext uri="{BB962C8B-B14F-4D97-AF65-F5344CB8AC3E}">
        <p14:creationId xmlns:p14="http://schemas.microsoft.com/office/powerpoint/2010/main" val="15378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B7B0-5CE0-3647-F069-92AC98E08026}"/>
              </a:ext>
            </a:extLst>
          </p:cNvPr>
          <p:cNvSpPr>
            <a:spLocks noGrp="1"/>
          </p:cNvSpPr>
          <p:nvPr>
            <p:ph type="title"/>
          </p:nvPr>
        </p:nvSpPr>
        <p:spPr>
          <a:xfrm>
            <a:off x="684212" y="38100"/>
            <a:ext cx="10250487" cy="1143000"/>
          </a:xfrm>
          <a:solidFill>
            <a:schemeClr val="bg2"/>
          </a:solidFill>
        </p:spPr>
        <p:txBody>
          <a:bodyPr>
            <a:normAutofit/>
          </a:bodyPr>
          <a:lstStyle/>
          <a:p>
            <a:r>
              <a:rPr lang="en-US" dirty="0"/>
              <a:t>Features of an Informational report</a:t>
            </a:r>
          </a:p>
        </p:txBody>
      </p:sp>
      <p:sp>
        <p:nvSpPr>
          <p:cNvPr id="3" name="Content Placeholder 2">
            <a:extLst>
              <a:ext uri="{FF2B5EF4-FFF2-40B4-BE49-F238E27FC236}">
                <a16:creationId xmlns:a16="http://schemas.microsoft.com/office/drawing/2014/main" id="{B216D8E6-DF2E-44C7-A4E2-A622BF4C782D}"/>
              </a:ext>
            </a:extLst>
          </p:cNvPr>
          <p:cNvSpPr>
            <a:spLocks noGrp="1"/>
          </p:cNvSpPr>
          <p:nvPr>
            <p:ph idx="1"/>
          </p:nvPr>
        </p:nvSpPr>
        <p:spPr>
          <a:xfrm>
            <a:off x="265112" y="1295400"/>
            <a:ext cx="11658600" cy="5334000"/>
          </a:xfrm>
          <a:solidFill>
            <a:schemeClr val="bg2"/>
          </a:solidFill>
        </p:spPr>
        <p:txBody>
          <a:bodyPr>
            <a:noAutofit/>
          </a:bodyPr>
          <a:lstStyle/>
          <a:p>
            <a:pPr marL="342900" marR="0" lvl="0" indent="-342900" rtl="0">
              <a:lnSpc>
                <a:spcPct val="115000"/>
              </a:lnSpc>
              <a:spcBef>
                <a:spcPts val="0"/>
              </a:spcBef>
              <a:spcAft>
                <a:spcPts val="0"/>
              </a:spcAft>
              <a:buSzPts val="1000"/>
              <a:buFont typeface="Symbol" panose="05050102010706020507" pitchFamily="18" charset="2"/>
              <a:buChar char=""/>
              <a:tabLst>
                <a:tab pos="457200" algn="l"/>
              </a:tabLst>
            </a:pPr>
            <a:r>
              <a:rPr lang="en-US" sz="3200" dirty="0">
                <a:effectLst/>
                <a:latin typeface="Cambria" panose="02040503050406030204" pitchFamily="18" charset="0"/>
                <a:ea typeface="Times New Roman" panose="02020603050405020304" pitchFamily="18" charset="0"/>
                <a:cs typeface="Arial" panose="020B0604020202020204" pitchFamily="34" charset="0"/>
              </a:rPr>
              <a:t>Sub-headings for each paragraph</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3200" dirty="0">
                <a:effectLst/>
                <a:latin typeface="Cambria" panose="02040503050406030204" pitchFamily="18" charset="0"/>
                <a:ea typeface="Times New Roman" panose="02020603050405020304" pitchFamily="18" charset="0"/>
                <a:cs typeface="Arial" panose="020B0604020202020204" pitchFamily="34" charset="0"/>
              </a:rPr>
              <a:t>Usually written in </a:t>
            </a:r>
            <a:r>
              <a:rPr lang="en-US" sz="3200" u="none" strike="noStrike" dirty="0">
                <a:solidFill>
                  <a:srgbClr val="99CA3C"/>
                </a:solidFill>
                <a:effectLst/>
                <a:latin typeface="Cambria" panose="02040503050406030204" pitchFamily="18" charset="0"/>
                <a:ea typeface="Times New Roman" panose="02020603050405020304" pitchFamily="18" charset="0"/>
                <a:cs typeface="Arial" panose="020B0604020202020204" pitchFamily="34" charset="0"/>
                <a:hlinkClick r:id="rId2"/>
              </a:rPr>
              <a:t>present tense</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3200" dirty="0">
                <a:effectLst/>
                <a:latin typeface="Cambria" panose="02040503050406030204" pitchFamily="18" charset="0"/>
                <a:ea typeface="Times New Roman" panose="02020603050405020304" pitchFamily="18" charset="0"/>
                <a:cs typeface="Arial" panose="020B0604020202020204" pitchFamily="34" charset="0"/>
              </a:rPr>
              <a:t>Pictures of the subject</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3200" dirty="0">
                <a:effectLst/>
                <a:latin typeface="Cambria" panose="02040503050406030204" pitchFamily="18" charset="0"/>
                <a:ea typeface="Times New Roman" panose="02020603050405020304" pitchFamily="18" charset="0"/>
                <a:cs typeface="Arial" panose="020B0604020202020204" pitchFamily="34" charset="0"/>
              </a:rPr>
              <a:t>Captions under each picture to explain what is in the picture</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3200" dirty="0">
                <a:effectLst/>
                <a:latin typeface="Cambria" panose="02040503050406030204" pitchFamily="18" charset="0"/>
                <a:ea typeface="Times New Roman" panose="02020603050405020304" pitchFamily="18" charset="0"/>
                <a:cs typeface="Arial" panose="020B0604020202020204" pitchFamily="34" charset="0"/>
              </a:rPr>
              <a:t>Lists of facts in bullet points</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3200" dirty="0">
                <a:effectLst/>
                <a:latin typeface="Cambria" panose="02040503050406030204" pitchFamily="18" charset="0"/>
                <a:ea typeface="Times New Roman" panose="02020603050405020304" pitchFamily="18" charset="0"/>
                <a:cs typeface="Arial" panose="020B0604020202020204" pitchFamily="34" charset="0"/>
              </a:rPr>
              <a:t>Graphs or charts showing information about the subject</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3200" dirty="0">
                <a:effectLst/>
                <a:latin typeface="Cambria" panose="02040503050406030204" pitchFamily="18" charset="0"/>
                <a:ea typeface="Times New Roman" panose="02020603050405020304" pitchFamily="18" charset="0"/>
                <a:cs typeface="Arial" panose="020B0604020202020204" pitchFamily="34" charset="0"/>
              </a:rPr>
              <a:t>Boxes containing interesting individual facts to grab the attention of the reader</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en-US" sz="3200" dirty="0">
                <a:effectLst/>
                <a:latin typeface="Cambria" panose="02040503050406030204" pitchFamily="18" charset="0"/>
                <a:ea typeface="Times New Roman" panose="02020603050405020304" pitchFamily="18" charset="0"/>
                <a:cs typeface="Arial" panose="020B0604020202020204" pitchFamily="34" charset="0"/>
              </a:rPr>
              <a:t>Technical vocabulary in bold, possibly with a glossary at the end</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a:p>
            <a:endParaRPr lang="en-US" sz="3200" dirty="0"/>
          </a:p>
        </p:txBody>
      </p:sp>
    </p:spTree>
    <p:extLst>
      <p:ext uri="{BB962C8B-B14F-4D97-AF65-F5344CB8AC3E}">
        <p14:creationId xmlns:p14="http://schemas.microsoft.com/office/powerpoint/2010/main" val="105769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penHousePresentation_Secondary_LH_v3" id="{A38E0FFE-ECDB-44BE-8577-D6512191ACD4}" vid="{4FA1BF9C-2DCC-46C6-8391-41CEACF18D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89DED2-7065-407C-BB58-BE430B9CE57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21F24C-180F-49A0-B2F6-EF47009CB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Back to school night presentation</Template>
  <TotalTime>17645</TotalTime>
  <Words>745</Words>
  <Application>Microsoft Office PowerPoint</Application>
  <PresentationFormat>Custom</PresentationFormat>
  <Paragraphs>106</Paragraphs>
  <Slides>14</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Calibri</vt:lpstr>
      <vt:lpstr>Cambria</vt:lpstr>
      <vt:lpstr>Century Gothic</vt:lpstr>
      <vt:lpstr>Courier New</vt:lpstr>
      <vt:lpstr>Quire Sans</vt:lpstr>
      <vt:lpstr>Sagona Book</vt:lpstr>
      <vt:lpstr>Symbol</vt:lpstr>
      <vt:lpstr>Times New Roman</vt:lpstr>
      <vt:lpstr>Twinkl</vt:lpstr>
      <vt:lpstr>Wingdings</vt:lpstr>
      <vt:lpstr>Class open house presentation</vt:lpstr>
      <vt:lpstr>Writing an Informative  Report</vt:lpstr>
      <vt:lpstr>Objectives:</vt:lpstr>
      <vt:lpstr>What is an informative report?</vt:lpstr>
      <vt:lpstr>What is the main purpose of an informative report?</vt:lpstr>
      <vt:lpstr>                          Introduction</vt:lpstr>
      <vt:lpstr>                          Writing Category</vt:lpstr>
      <vt:lpstr>                Conclusion</vt:lpstr>
      <vt:lpstr>PowerPoint Presentation</vt:lpstr>
      <vt:lpstr>Features of an Informational report</vt:lpstr>
      <vt:lpstr>PowerPoint Presentation</vt:lpstr>
      <vt:lpstr>PowerPoint Presentation</vt:lpstr>
      <vt:lpstr>Text structure: </vt:lpstr>
      <vt:lpstr>Home Work   </vt:lpstr>
      <vt:lpstr>Success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and Vocabulary</dc:title>
  <dc:creator>Shahinaz HELMY</dc:creator>
  <cp:lastModifiedBy>Shahinaz HELMY</cp:lastModifiedBy>
  <cp:revision>12</cp:revision>
  <dcterms:created xsi:type="dcterms:W3CDTF">2023-11-29T18:41:43Z</dcterms:created>
  <dcterms:modified xsi:type="dcterms:W3CDTF">2024-01-13T18:11:14Z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