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57" r:id="rId4"/>
    <p:sldId id="259" r:id="rId5"/>
    <p:sldId id="328" r:id="rId6"/>
    <p:sldId id="329" r:id="rId7"/>
    <p:sldId id="268" r:id="rId8"/>
    <p:sldId id="270" r:id="rId9"/>
    <p:sldId id="271" r:id="rId10"/>
    <p:sldId id="272" r:id="rId11"/>
    <p:sldId id="331" r:id="rId12"/>
    <p:sldId id="330" r:id="rId13"/>
    <p:sldId id="332" r:id="rId14"/>
    <p:sldId id="333" r:id="rId15"/>
    <p:sldId id="334" r:id="rId16"/>
    <p:sldId id="335" r:id="rId17"/>
    <p:sldId id="336" r:id="rId18"/>
    <p:sldId id="337" r:id="rId19"/>
    <p:sldId id="32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>
      <p:cViewPr varScale="1">
        <p:scale>
          <a:sx n="81" d="100"/>
          <a:sy n="81" d="100"/>
        </p:scale>
        <p:origin x="154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8CDDE2-F70D-39B4-4CD6-F7517C2898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5A3E0-3135-8892-CCCF-553B331A84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9FA15-1A33-44AC-9DE7-46977389497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17B5A-A698-5FD6-8ECD-5B2CDD13CD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D1525-D52C-C488-9629-C031B6E8FC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05E2-1C84-4B09-857C-D6B1317A8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31A4-BD55-4C2B-8D47-E20E5DCB840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5DB1-DB7A-4346-8367-B503D20F6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9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64e038bdd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64e038bdd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88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92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50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F4BAF53-3967-C549-A041-59D416AB2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99D1C-C626-3F47-9A65-EBD87EF16151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6586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9/15/2023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8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4CBEA4A3-EFF1-4A0E-8237-466AF4A1F98B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9/15/2023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A60B-E1BE-450A-B76D-0609D08DBE62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6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F4BAF53-3967-C549-A041-59D416AB2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99D1C-C626-3F47-9A65-EBD87EF16151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564122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BDECDBE-30E4-6644-918F-2944D45C1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6ED2C-A9D7-474A-8469-E6AF94AE87A7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875296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2A5A7E-7E1A-C945-B506-8811AB5B2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8B769-AF9E-C845-8610-A208A95148C3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887828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1737EF-78A9-634B-9EB9-A29914E79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3AD1A-5FB6-0348-9EC8-44F9687BC899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4126559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EB2CB3E-2B0D-844F-9634-455B0F127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5E63CE-BD82-AD40-9FC2-28E221C2DCD5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462860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AA4A5D4-21B0-1943-92A1-FBC4CAFBD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BFA51-A0AE-ED40-B129-7A6D59404D04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873017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9/15/2023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49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90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BDECDBE-30E4-6644-918F-2944D45C1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6ED2C-A9D7-474A-8469-E6AF94AE87A7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145944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F4BAF53-3967-C549-A041-59D416AB2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99D1C-C626-3F47-9A65-EBD87EF16151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645726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BDECDBE-30E4-6644-918F-2944D45C1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6ED2C-A9D7-474A-8469-E6AF94AE87A7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514911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2A5A7E-7E1A-C945-B506-8811AB5B2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8B769-AF9E-C845-8610-A208A95148C3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4020821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383C96B-1CBF-5A45-A971-2963B2DD1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DB377-3642-984B-AE94-425EC1CF7C1B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4011490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7C26D15-1C38-A640-9F60-264BF3692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98D4A-A90C-8B48-8468-162BEB17C098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998734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1737EF-78A9-634B-9EB9-A29914E79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3AD1A-5FB6-0348-9EC8-44F9687BC899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985668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09CDCB1-8303-FB4E-965F-CD8A097A6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5F211-1B56-A545-9DB0-6A214A27C3EC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973236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AA4A5D4-21B0-1943-92A1-FBC4CAFBD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BFA51-A0AE-ED40-B129-7A6D59404D04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624564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9/15/2023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4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2A5A7E-7E1A-C945-B506-8811AB5B2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8B769-AF9E-C845-8610-A208A95148C3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280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383C96B-1CBF-5A45-A971-2963B2DD1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DB377-3642-984B-AE94-425EC1CF7C1B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35272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7C26D15-1C38-A640-9F60-264BF3692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98D4A-A90C-8B48-8468-162BEB17C098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17100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1737EF-78A9-634B-9EB9-A29914E79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3AD1A-5FB6-0348-9EC8-44F9687BC899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35682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EB2CB3E-2B0D-844F-9634-455B0F127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5E63CE-BD82-AD40-9FC2-28E221C2DCD5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90298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09CDCB1-8303-FB4E-965F-CD8A097A6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5F211-1B56-A545-9DB0-6A214A27C3EC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61357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AA4A5D4-21B0-1943-92A1-FBC4CAFBD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BFA51-A0AE-ED40-B129-7A6D59404D04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72939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3C2AE1A-84B5-C54E-955F-C7AF7980227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9B0ED-2642-D84B-9CA9-8C4AACFE1408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550072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3C2AE1A-84B5-C54E-955F-C7AF7980227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9B0ED-2642-D84B-9CA9-8C4AACFE1408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4571452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9" r:id="rId4"/>
    <p:sldLayoutId id="2147483680" r:id="rId5"/>
    <p:sldLayoutId id="2147483682" r:id="rId6"/>
    <p:sldLayoutId id="2147483684" r:id="rId7"/>
    <p:sldLayoutId id="214748372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3C2AE1A-84B5-C54E-955F-C7AF7980227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9B0ED-2642-D84B-9CA9-8C4AACFE1408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6218312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20" r:id="rId7"/>
    <p:sldLayoutId id="2147483721" r:id="rId8"/>
    <p:sldLayoutId id="214748372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O3KYZcqgSFE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7"/>
          <p:cNvGrpSpPr/>
          <p:nvPr/>
        </p:nvGrpSpPr>
        <p:grpSpPr>
          <a:xfrm>
            <a:off x="-27455" y="-13161"/>
            <a:ext cx="5971055" cy="1468143"/>
            <a:chOff x="-417139" y="-46637"/>
            <a:chExt cx="6613170" cy="1101107"/>
          </a:xfrm>
        </p:grpSpPr>
        <p:sp>
          <p:nvSpPr>
            <p:cNvPr id="104" name="Google Shape;104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4" name="Google Shape;114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15" name="Google Shape;115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24" name="Google Shape;124;p27"/>
          <p:cNvSpPr txBox="1">
            <a:spLocks noGrp="1"/>
          </p:cNvSpPr>
          <p:nvPr>
            <p:ph type="ctrTitle"/>
          </p:nvPr>
        </p:nvSpPr>
        <p:spPr>
          <a:xfrm>
            <a:off x="18970" y="2285814"/>
            <a:ext cx="7905830" cy="17655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Medium"/>
                <a:sym typeface="Fira Sans Medium"/>
              </a:rPr>
            </a:br>
            <a:endParaRPr sz="4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Medium"/>
              <a:sym typeface="Fira Sans Medium"/>
            </a:endParaRPr>
          </a:p>
        </p:txBody>
      </p:sp>
      <p:grpSp>
        <p:nvGrpSpPr>
          <p:cNvPr id="126" name="Google Shape;126;p27"/>
          <p:cNvGrpSpPr/>
          <p:nvPr/>
        </p:nvGrpSpPr>
        <p:grpSpPr>
          <a:xfrm flipH="1">
            <a:off x="6781800" y="-5683"/>
            <a:ext cx="2382158" cy="1468143"/>
            <a:chOff x="-1179139" y="2488688"/>
            <a:chExt cx="3260370" cy="1101107"/>
          </a:xfrm>
        </p:grpSpPr>
        <p:sp>
          <p:nvSpPr>
            <p:cNvPr id="127" name="Google Shape;127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9" name="Google Shape;149;p27"/>
          <p:cNvGrpSpPr/>
          <p:nvPr/>
        </p:nvGrpSpPr>
        <p:grpSpPr>
          <a:xfrm flipH="1">
            <a:off x="3332850" y="5445071"/>
            <a:ext cx="5846251" cy="1467731"/>
            <a:chOff x="-417139" y="-46637"/>
            <a:chExt cx="6613170" cy="1101107"/>
          </a:xfrm>
        </p:grpSpPr>
        <p:sp>
          <p:nvSpPr>
            <p:cNvPr id="150" name="Google Shape;150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60" name="Google Shape;160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61" name="Google Shape;161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0" name="Google Shape;170;p27"/>
          <p:cNvGrpSpPr/>
          <p:nvPr/>
        </p:nvGrpSpPr>
        <p:grpSpPr>
          <a:xfrm>
            <a:off x="-1" y="5445071"/>
            <a:ext cx="2157431" cy="1468143"/>
            <a:chOff x="-1179139" y="2488688"/>
            <a:chExt cx="3260370" cy="1101107"/>
          </a:xfrm>
        </p:grpSpPr>
        <p:sp>
          <p:nvSpPr>
            <p:cNvPr id="171" name="Google Shape;171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14BC379-1559-9140-ADF1-E0F188021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313" y="-142815"/>
            <a:ext cx="1734641" cy="2312855"/>
          </a:xfrm>
          <a:prstGeom prst="rect">
            <a:avLst/>
          </a:prstGeom>
        </p:spPr>
      </p:pic>
      <p:pic>
        <p:nvPicPr>
          <p:cNvPr id="88" name="Picture 87" descr="Logo, company name&#10;&#10;Description automatically generated">
            <a:extLst>
              <a:ext uri="{FF2B5EF4-FFF2-40B4-BE49-F238E27FC236}">
                <a16:creationId xmlns:a16="http://schemas.microsoft.com/office/drawing/2014/main" id="{F022CC05-2213-534E-9A6F-F308A4091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415" y="5015169"/>
            <a:ext cx="1765805" cy="2354407"/>
          </a:xfrm>
          <a:prstGeom prst="rect">
            <a:avLst/>
          </a:prstGeom>
        </p:spPr>
      </p:pic>
      <p:sp>
        <p:nvSpPr>
          <p:cNvPr id="89" name="Google Shape;125;p27">
            <a:extLst>
              <a:ext uri="{FF2B5EF4-FFF2-40B4-BE49-F238E27FC236}">
                <a16:creationId xmlns:a16="http://schemas.microsoft.com/office/drawing/2014/main" id="{EB619AA6-6E6F-A44F-9EBC-BEDC0727569D}"/>
              </a:ext>
            </a:extLst>
          </p:cNvPr>
          <p:cNvSpPr txBox="1">
            <a:spLocks/>
          </p:cNvSpPr>
          <p:nvPr/>
        </p:nvSpPr>
        <p:spPr>
          <a:xfrm>
            <a:off x="4423097" y="5838535"/>
            <a:ext cx="3981600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>
              <a:buClr>
                <a:srgbClr val="595959"/>
              </a:buClr>
            </a:pPr>
            <a:r>
              <a:rPr lang="en-GB" b="1" kern="0" dirty="0">
                <a:solidFill>
                  <a:srgbClr val="FFFFFF"/>
                </a:solidFill>
              </a:rPr>
              <a:t>English</a:t>
            </a:r>
          </a:p>
        </p:txBody>
      </p:sp>
      <p:pic>
        <p:nvPicPr>
          <p:cNvPr id="2" name="Picture 2" descr="Phonics - Sound and District Primary School">
            <a:extLst>
              <a:ext uri="{FF2B5EF4-FFF2-40B4-BE49-F238E27FC236}">
                <a16:creationId xmlns:a16="http://schemas.microsoft.com/office/drawing/2014/main" id="{30109964-EF05-304A-B22C-8A4B4F764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5" y="1647235"/>
            <a:ext cx="8388048" cy="374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1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B7A9-1DC0-D5B9-03DD-C94B7B38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9B7EE-749A-79A2-C243-E7178F811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3922" r="20000"/>
          <a:stretch/>
        </p:blipFill>
        <p:spPr>
          <a:xfrm>
            <a:off x="457198" y="478895"/>
            <a:ext cx="8229604" cy="590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46BA7-6F64-A020-3040-79037B7C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7F8B1-52EA-D8FD-40C5-2ECD2D28C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3" t="18627" r="23333" b="2941"/>
          <a:stretch/>
        </p:blipFill>
        <p:spPr>
          <a:xfrm>
            <a:off x="457198" y="478895"/>
            <a:ext cx="8305802" cy="590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0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B571-9F93-836C-37B2-32139D7C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FED38-D059-1C8A-89E1-453A565D3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3" t="21765" r="23333"/>
          <a:stretch/>
        </p:blipFill>
        <p:spPr>
          <a:xfrm>
            <a:off x="457198" y="478895"/>
            <a:ext cx="8220074" cy="590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60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FE16B-85AF-29A2-803C-9022962D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1F3E6-6FEB-0D84-DE09-DD329C0AA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17059" r="22500" b="2941"/>
          <a:stretch/>
        </p:blipFill>
        <p:spPr>
          <a:xfrm>
            <a:off x="457197" y="478895"/>
            <a:ext cx="8220075" cy="59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07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198A-E214-A391-1895-FB1B51A6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2AC0B-5650-6FA6-3B3F-E13EE724C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3" t="17059" r="23333" b="4510"/>
          <a:stretch/>
        </p:blipFill>
        <p:spPr>
          <a:xfrm>
            <a:off x="466727" y="478895"/>
            <a:ext cx="8220075" cy="59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48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FB50-830C-9A63-7866-4761DA370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D3073-CDE5-44F3-FBC2-94CAD2438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3" t="20196" r="23333"/>
          <a:stretch/>
        </p:blipFill>
        <p:spPr>
          <a:xfrm>
            <a:off x="466727" y="478895"/>
            <a:ext cx="8220075" cy="590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54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AB41-1869-96A4-F4C1-3056BA5C606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sz="6600" dirty="0">
                <a:latin typeface="Comic Sans MS" panose="030F0702030302020204" pitchFamily="66" charset="0"/>
              </a:rPr>
              <a:t>Practice time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F63797-DF7F-75DD-F4BE-31351189ED43}"/>
              </a:ext>
            </a:extLst>
          </p:cNvPr>
          <p:cNvSpPr txBox="1"/>
          <p:nvPr/>
        </p:nvSpPr>
        <p:spPr>
          <a:xfrm>
            <a:off x="381000" y="2362200"/>
            <a:ext cx="8458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Write some words that start with these sounds: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ng, </a:t>
            </a:r>
            <a:r>
              <a:rPr lang="en-US" sz="4000" dirty="0" err="1">
                <a:latin typeface="Comic Sans MS" panose="030F0702030302020204" pitchFamily="66" charset="0"/>
              </a:rPr>
              <a:t>sh</a:t>
            </a:r>
            <a:r>
              <a:rPr lang="en-US" sz="4000" dirty="0">
                <a:latin typeface="Comic Sans MS" panose="030F0702030302020204" pitchFamily="66" charset="0"/>
              </a:rPr>
              <a:t>, </a:t>
            </a:r>
            <a:r>
              <a:rPr lang="en-US" sz="4000" dirty="0" err="1">
                <a:latin typeface="Comic Sans MS" panose="030F0702030302020204" pitchFamily="66" charset="0"/>
              </a:rPr>
              <a:t>ch</a:t>
            </a:r>
            <a:r>
              <a:rPr lang="en-US" sz="4000" dirty="0">
                <a:latin typeface="Comic Sans MS" panose="030F0702030302020204" pitchFamily="66" charset="0"/>
              </a:rPr>
              <a:t>, </a:t>
            </a:r>
            <a:r>
              <a:rPr lang="en-US" sz="4000" dirty="0" err="1">
                <a:latin typeface="Comic Sans MS" panose="030F0702030302020204" pitchFamily="66" charset="0"/>
              </a:rPr>
              <a:t>qu</a:t>
            </a:r>
            <a:r>
              <a:rPr lang="en-US" sz="4000" dirty="0">
                <a:latin typeface="Comic Sans MS" panose="030F0702030302020204" pitchFamily="66" charset="0"/>
              </a:rPr>
              <a:t>, </a:t>
            </a:r>
            <a:r>
              <a:rPr lang="en-US" sz="4000" dirty="0" err="1">
                <a:latin typeface="Comic Sans MS" panose="030F0702030302020204" pitchFamily="66" charset="0"/>
              </a:rPr>
              <a:t>th</a:t>
            </a:r>
            <a:r>
              <a:rPr lang="en-US" sz="4000" dirty="0">
                <a:latin typeface="Comic Sans MS" panose="030F0702030302020204" pitchFamily="66" charset="0"/>
              </a:rPr>
              <a:t>, </a:t>
            </a:r>
            <a:r>
              <a:rPr lang="en-US" sz="4000" dirty="0" err="1">
                <a:latin typeface="Comic Sans MS" panose="030F0702030302020204" pitchFamily="66" charset="0"/>
              </a:rPr>
              <a:t>nk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1713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>
            <a:extLst>
              <a:ext uri="{FF2B5EF4-FFF2-40B4-BE49-F238E27FC236}">
                <a16:creationId xmlns:a16="http://schemas.microsoft.com/office/drawing/2014/main" id="{F8D1F15A-7FC0-8E4F-A7F3-D326D4EFF358}"/>
              </a:ext>
            </a:extLst>
          </p:cNvPr>
          <p:cNvSpPr txBox="1">
            <a:spLocks/>
          </p:cNvSpPr>
          <p:nvPr/>
        </p:nvSpPr>
        <p:spPr>
          <a:xfrm>
            <a:off x="1214705" y="952397"/>
            <a:ext cx="4857425" cy="5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Objectives check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</a:p>
        </p:txBody>
      </p:sp>
      <p:sp>
        <p:nvSpPr>
          <p:cNvPr id="2" name="Google Shape;821;p33">
            <a:extLst>
              <a:ext uri="{FF2B5EF4-FFF2-40B4-BE49-F238E27FC236}">
                <a16:creationId xmlns:a16="http://schemas.microsoft.com/office/drawing/2014/main" id="{2977CCF8-E8B5-E32F-0EDB-530A9F8D6067}"/>
              </a:ext>
            </a:extLst>
          </p:cNvPr>
          <p:cNvSpPr txBox="1"/>
          <p:nvPr/>
        </p:nvSpPr>
        <p:spPr>
          <a:xfrm>
            <a:off x="4772299" y="4301775"/>
            <a:ext cx="3152501" cy="919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latin typeface="Comic Sans MS" pitchFamily="66" charset="0"/>
                <a:ea typeface="Roboto"/>
                <a:cs typeface="Roboto"/>
                <a:sym typeface="Roboto"/>
              </a:rPr>
              <a:t>Write words related to these sounds.</a:t>
            </a:r>
          </a:p>
        </p:txBody>
      </p:sp>
      <p:grpSp>
        <p:nvGrpSpPr>
          <p:cNvPr id="3" name="Google Shape;825;p33">
            <a:extLst>
              <a:ext uri="{FF2B5EF4-FFF2-40B4-BE49-F238E27FC236}">
                <a16:creationId xmlns:a16="http://schemas.microsoft.com/office/drawing/2014/main" id="{8E168FFF-02D7-EA7D-29BE-B4A37DBD0452}"/>
              </a:ext>
            </a:extLst>
          </p:cNvPr>
          <p:cNvGrpSpPr/>
          <p:nvPr/>
        </p:nvGrpSpPr>
        <p:grpSpPr>
          <a:xfrm>
            <a:off x="4759817" y="1729700"/>
            <a:ext cx="3273243" cy="826492"/>
            <a:chOff x="4521875" y="1199075"/>
            <a:chExt cx="3273243" cy="694200"/>
          </a:xfrm>
        </p:grpSpPr>
        <p:sp>
          <p:nvSpPr>
            <p:cNvPr id="4" name="Google Shape;826;p33">
              <a:extLst>
                <a:ext uri="{FF2B5EF4-FFF2-40B4-BE49-F238E27FC236}">
                  <a16:creationId xmlns:a16="http://schemas.microsoft.com/office/drawing/2014/main" id="{5BBD62AE-827E-9C77-E035-01AF52ED3427}"/>
                </a:ext>
              </a:extLst>
            </p:cNvPr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recognize and read the sounds.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Google Shape;827;p33">
              <a:extLst>
                <a:ext uri="{FF2B5EF4-FFF2-40B4-BE49-F238E27FC236}">
                  <a16:creationId xmlns:a16="http://schemas.microsoft.com/office/drawing/2014/main" id="{DB72F8BA-7461-E625-1EE5-A57D55BB09C0}"/>
                </a:ext>
              </a:extLst>
            </p:cNvPr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" name="Google Shape;819;p33">
            <a:extLst>
              <a:ext uri="{FF2B5EF4-FFF2-40B4-BE49-F238E27FC236}">
                <a16:creationId xmlns:a16="http://schemas.microsoft.com/office/drawing/2014/main" id="{A0DB30E2-6CA7-B430-9B4B-895D4C1BE7F1}"/>
              </a:ext>
            </a:extLst>
          </p:cNvPr>
          <p:cNvSpPr txBox="1"/>
          <p:nvPr/>
        </p:nvSpPr>
        <p:spPr>
          <a:xfrm>
            <a:off x="4772299" y="3025241"/>
            <a:ext cx="3184901" cy="8898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Comic Sans MS" pitchFamily="66" charset="0"/>
                <a:ea typeface="Roboto"/>
                <a:cs typeface="Roboto"/>
                <a:sym typeface="Roboto"/>
              </a:rPr>
              <a:t>blend and segment the words.</a:t>
            </a:r>
          </a:p>
        </p:txBody>
      </p:sp>
    </p:spTree>
    <p:extLst>
      <p:ext uri="{BB962C8B-B14F-4D97-AF65-F5344CB8AC3E}">
        <p14:creationId xmlns:p14="http://schemas.microsoft.com/office/powerpoint/2010/main" val="149341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3"/>
          <p:cNvGrpSpPr/>
          <p:nvPr/>
        </p:nvGrpSpPr>
        <p:grpSpPr>
          <a:xfrm>
            <a:off x="4759010" y="4295467"/>
            <a:ext cx="3273243" cy="925600"/>
            <a:chOff x="4521063" y="3123400"/>
            <a:chExt cx="3273243" cy="694200"/>
          </a:xfrm>
        </p:grpSpPr>
        <p:sp>
          <p:nvSpPr>
            <p:cNvPr id="787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9" name="Google Shape;789;p33"/>
          <p:cNvGrpSpPr/>
          <p:nvPr/>
        </p:nvGrpSpPr>
        <p:grpSpPr>
          <a:xfrm>
            <a:off x="4758000" y="3012567"/>
            <a:ext cx="3273243" cy="925600"/>
            <a:chOff x="4520037" y="2161225"/>
            <a:chExt cx="3273243" cy="694200"/>
          </a:xfrm>
        </p:grpSpPr>
        <p:sp>
          <p:nvSpPr>
            <p:cNvPr id="790" name="Google Shape;790;p33"/>
            <p:cNvSpPr/>
            <p:nvPr/>
          </p:nvSpPr>
          <p:spPr>
            <a:xfrm>
              <a:off x="4520037" y="2161225"/>
              <a:ext cx="3035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1" name="Google Shape;791;p33"/>
            <p:cNvSpPr/>
            <p:nvPr/>
          </p:nvSpPr>
          <p:spPr>
            <a:xfrm rot="5400000">
              <a:off x="7327980" y="239008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1" name="Google Shape;821;p33"/>
          <p:cNvSpPr txBox="1"/>
          <p:nvPr/>
        </p:nvSpPr>
        <p:spPr>
          <a:xfrm>
            <a:off x="4772299" y="4301775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latin typeface="Comic Sans MS" pitchFamily="66" charset="0"/>
                <a:ea typeface="Roboto"/>
                <a:cs typeface="Roboto"/>
                <a:sym typeface="Roboto"/>
              </a:rPr>
              <a:t>Write words related to these sounds.</a:t>
            </a:r>
          </a:p>
        </p:txBody>
      </p:sp>
      <p:grpSp>
        <p:nvGrpSpPr>
          <p:cNvPr id="825" name="Google Shape;825;p33"/>
          <p:cNvGrpSpPr/>
          <p:nvPr/>
        </p:nvGrpSpPr>
        <p:grpSpPr>
          <a:xfrm>
            <a:off x="4759817" y="1729700"/>
            <a:ext cx="3273243" cy="826492"/>
            <a:chOff x="4521875" y="1199075"/>
            <a:chExt cx="3273243" cy="694200"/>
          </a:xfrm>
        </p:grpSpPr>
        <p:sp>
          <p:nvSpPr>
            <p:cNvPr id="826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recognize and read the sounds.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>
            <a:extLst>
              <a:ext uri="{FF2B5EF4-FFF2-40B4-BE49-F238E27FC236}">
                <a16:creationId xmlns:a16="http://schemas.microsoft.com/office/drawing/2014/main" id="{F8D1F15A-7FC0-8E4F-A7F3-D326D4EFF358}"/>
              </a:ext>
            </a:extLst>
          </p:cNvPr>
          <p:cNvSpPr txBox="1">
            <a:spLocks/>
          </p:cNvSpPr>
          <p:nvPr/>
        </p:nvSpPr>
        <p:spPr>
          <a:xfrm>
            <a:off x="1214705" y="747225"/>
            <a:ext cx="485742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By the end of the lesson, learners will be able to 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</a:p>
        </p:txBody>
      </p:sp>
      <p:sp>
        <p:nvSpPr>
          <p:cNvPr id="52" name="Google Shape;819;p33"/>
          <p:cNvSpPr txBox="1"/>
          <p:nvPr/>
        </p:nvSpPr>
        <p:spPr>
          <a:xfrm>
            <a:off x="4772299" y="3025241"/>
            <a:ext cx="3184901" cy="88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Comic Sans MS" pitchFamily="66" charset="0"/>
                <a:ea typeface="Roboto"/>
                <a:cs typeface="Roboto"/>
                <a:sym typeface="Roboto"/>
              </a:rPr>
              <a:t>blend and segment the words.</a:t>
            </a:r>
          </a:p>
        </p:txBody>
      </p:sp>
    </p:spTree>
    <p:extLst>
      <p:ext uri="{BB962C8B-B14F-4D97-AF65-F5344CB8AC3E}">
        <p14:creationId xmlns:p14="http://schemas.microsoft.com/office/powerpoint/2010/main" val="299491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8102-DD85-404A-B1A7-BD8639BDA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4861"/>
            <a:ext cx="7650271" cy="514739"/>
          </a:xfrm>
        </p:spPr>
        <p:txBody>
          <a:bodyPr/>
          <a:lstStyle/>
          <a:p>
            <a:pPr algn="ctr"/>
            <a:r>
              <a:rPr lang="en-US" dirty="0"/>
              <a:t>Warm- up Activity</a:t>
            </a:r>
          </a:p>
        </p:txBody>
      </p:sp>
      <p:pic>
        <p:nvPicPr>
          <p:cNvPr id="3" name="Picture 2" descr="Read Write Inc Set 1 Sh – Cuitan Dokter">
            <a:extLst>
              <a:ext uri="{FF2B5EF4-FFF2-40B4-BE49-F238E27FC236}">
                <a16:creationId xmlns:a16="http://schemas.microsoft.com/office/drawing/2014/main" id="{1442C5DE-E684-103B-7F79-AF17E8ADB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77724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89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53CBD-75E4-CE0C-BA78-B467C9F1E6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algn="ctr"/>
            <a:r>
              <a:rPr lang="en-US" sz="4000" dirty="0"/>
              <a:t>Listen to the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9278D-D641-2C80-7C22-83A2BED72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nline Media 3" title="RWI set 1 sounds">
            <a:hlinkClick r:id="" action="ppaction://media"/>
            <a:extLst>
              <a:ext uri="{FF2B5EF4-FFF2-40B4-BE49-F238E27FC236}">
                <a16:creationId xmlns:a16="http://schemas.microsoft.com/office/drawing/2014/main" id="{9C5289FF-E3E4-B2E3-CC49-32EC8605F6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536633"/>
            <a:ext cx="8375100" cy="45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6744">
            <a:off x="7295504" y="5021301"/>
            <a:ext cx="889014" cy="150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1788052"/>
            <a:ext cx="2304449" cy="472217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F3FDCE3-3AE7-E346-AE38-A9576AB6B167}"/>
              </a:ext>
            </a:extLst>
          </p:cNvPr>
          <p:cNvGrpSpPr/>
          <p:nvPr/>
        </p:nvGrpSpPr>
        <p:grpSpPr>
          <a:xfrm>
            <a:off x="3863399" y="2825850"/>
            <a:ext cx="2791660" cy="3296169"/>
            <a:chOff x="3863399" y="2825850"/>
            <a:chExt cx="2791660" cy="329616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025FEB-5E16-D143-8917-B9DE9671211F}"/>
                </a:ext>
              </a:extLst>
            </p:cNvPr>
            <p:cNvSpPr/>
            <p:nvPr/>
          </p:nvSpPr>
          <p:spPr>
            <a:xfrm>
              <a:off x="3863399" y="2825850"/>
              <a:ext cx="2791660" cy="3296169"/>
            </a:xfrm>
            <a:prstGeom prst="roundRect">
              <a:avLst>
                <a:gd name="adj" fmla="val 8279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>
                <a:latin typeface="Grade 1 Font" panose="020B06030503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31EFE8-6682-0A41-91D3-7A18228D4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179" y="3117731"/>
              <a:ext cx="1928101" cy="278585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2576801" y="1061435"/>
            <a:ext cx="5163210" cy="1453234"/>
            <a:chOff x="2576801" y="1177436"/>
            <a:chExt cx="5163210" cy="1453234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6"/>
              <a:ext cx="5163210" cy="1453234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>
                <a:latin typeface="Grade 1 Font" panose="020B06030503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60533" y="1453885"/>
              <a:ext cx="49957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dk1"/>
                  </a:solidFill>
                  <a:latin typeface="Grade 1 Font" panose="020B0603050302020204" pitchFamily="34" charset="0"/>
                  <a:ea typeface="Arial"/>
                  <a:cs typeface="Arial"/>
                  <a:sym typeface="Arial"/>
                </a:rPr>
                <a:t>The tap is on. </a:t>
              </a:r>
            </a:p>
          </p:txBody>
        </p:sp>
      </p:grpSp>
      <p:sp>
        <p:nvSpPr>
          <p:cNvPr id="24" name="Right Arrow 23">
            <a:hlinkClick r:id="" action="ppaction://noaction"/>
            <a:extLst>
              <a:ext uri="{FF2B5EF4-FFF2-40B4-BE49-F238E27FC236}">
                <a16:creationId xmlns:a16="http://schemas.microsoft.com/office/drawing/2014/main" id="{D8E4BBF1-7D72-D645-ACFF-4F69C8A9FC40}"/>
              </a:ext>
            </a:extLst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18A0D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Grade 1 Font" panose="020B06030503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25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6744">
            <a:off x="7295504" y="5021301"/>
            <a:ext cx="889014" cy="150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1788052"/>
            <a:ext cx="2304449" cy="472217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AF7AA23-7BD4-3448-B854-141501F74CFC}"/>
              </a:ext>
            </a:extLst>
          </p:cNvPr>
          <p:cNvGrpSpPr/>
          <p:nvPr/>
        </p:nvGrpSpPr>
        <p:grpSpPr>
          <a:xfrm>
            <a:off x="3762576" y="2813310"/>
            <a:ext cx="2791660" cy="3319860"/>
            <a:chOff x="3863399" y="2813310"/>
            <a:chExt cx="2791660" cy="33198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31EFE8-6682-0A41-91D3-7A18228D45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14" t="545" r="23114" b="-545"/>
            <a:stretch/>
          </p:blipFill>
          <p:spPr>
            <a:xfrm>
              <a:off x="3863399" y="2813310"/>
              <a:ext cx="2791660" cy="3319860"/>
            </a:xfrm>
            <a:prstGeom prst="roundRect">
              <a:avLst>
                <a:gd name="adj" fmla="val 9135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025FEB-5E16-D143-8917-B9DE9671211F}"/>
                </a:ext>
              </a:extLst>
            </p:cNvPr>
            <p:cNvSpPr/>
            <p:nvPr/>
          </p:nvSpPr>
          <p:spPr>
            <a:xfrm>
              <a:off x="3863399" y="28258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>
                <a:latin typeface="Grade 1 Font" panose="020B06030503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2576801" y="735981"/>
            <a:ext cx="5163210" cy="1837865"/>
            <a:chOff x="2576801" y="1177435"/>
            <a:chExt cx="5163210" cy="1837865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5"/>
              <a:ext cx="5163210" cy="1837865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>
                <a:latin typeface="Grade 1 Font" panose="020B06030503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60533" y="1219204"/>
              <a:ext cx="49957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dk1"/>
                  </a:solidFill>
                  <a:latin typeface="Grade 1 Font" panose="020B0603050302020204" pitchFamily="34" charset="0"/>
                  <a:ea typeface="Arial"/>
                  <a:cs typeface="Arial"/>
                  <a:sym typeface="Arial"/>
                </a:rPr>
                <a:t>The red hen is on the hut.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6744">
            <a:off x="7295504" y="5021301"/>
            <a:ext cx="889014" cy="150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1788052"/>
            <a:ext cx="2304449" cy="47221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2576801" y="735981"/>
            <a:ext cx="5163210" cy="1837865"/>
            <a:chOff x="2576801" y="1177435"/>
            <a:chExt cx="5163210" cy="1837865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5"/>
              <a:ext cx="5163210" cy="1837865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>
                <a:latin typeface="Grade 1 Font" panose="020B06030503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60533" y="1219204"/>
              <a:ext cx="49957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dk1"/>
                  </a:solidFill>
                  <a:latin typeface="Grade 1 Font" panose="020B0603050302020204" pitchFamily="34" charset="0"/>
                  <a:ea typeface="Arial"/>
                  <a:cs typeface="Arial"/>
                  <a:sym typeface="Arial"/>
                </a:rPr>
                <a:t>The dog has</a:t>
              </a:r>
              <a:br>
                <a:rPr lang="en-GB" sz="5400" dirty="0">
                  <a:solidFill>
                    <a:schemeClr val="dk1"/>
                  </a:solidFill>
                  <a:latin typeface="Grade 1 Font" panose="020B0603050302020204" pitchFamily="34" charset="0"/>
                  <a:ea typeface="Arial"/>
                  <a:cs typeface="Arial"/>
                  <a:sym typeface="Arial"/>
                </a:rPr>
              </a:br>
              <a:r>
                <a:rPr lang="en-GB" sz="5400" dirty="0">
                  <a:solidFill>
                    <a:schemeClr val="dk1"/>
                  </a:solidFill>
                  <a:latin typeface="Grade 1 Font" panose="020B0603050302020204" pitchFamily="34" charset="0"/>
                  <a:ea typeface="Arial"/>
                  <a:cs typeface="Arial"/>
                  <a:sym typeface="Arial"/>
                </a:rPr>
                <a:t>a pup.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A07130-4AD7-F343-A5ED-1253670993A8}"/>
              </a:ext>
            </a:extLst>
          </p:cNvPr>
          <p:cNvGrpSpPr/>
          <p:nvPr/>
        </p:nvGrpSpPr>
        <p:grpSpPr>
          <a:xfrm>
            <a:off x="3762576" y="2825850"/>
            <a:ext cx="2791660" cy="3296169"/>
            <a:chOff x="3762576" y="2825850"/>
            <a:chExt cx="2791660" cy="329616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025FEB-5E16-D143-8917-B9DE9671211F}"/>
                </a:ext>
              </a:extLst>
            </p:cNvPr>
            <p:cNvSpPr/>
            <p:nvPr/>
          </p:nvSpPr>
          <p:spPr>
            <a:xfrm>
              <a:off x="3762576" y="28258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>
                <a:latin typeface="Grade 1 Font" panose="020B06030503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B2B322-2548-094C-AE2C-2AF3DBC0B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441" y="2922599"/>
              <a:ext cx="2314551" cy="30818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D458375-AD78-B846-9B6F-C57BA371C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149" y="4629298"/>
              <a:ext cx="1742588" cy="1375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90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6744">
            <a:off x="7295504" y="5021301"/>
            <a:ext cx="889014" cy="150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1788052"/>
            <a:ext cx="2304449" cy="472217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F3FDCE3-3AE7-E346-AE38-A9576AB6B167}"/>
              </a:ext>
            </a:extLst>
          </p:cNvPr>
          <p:cNvGrpSpPr/>
          <p:nvPr/>
        </p:nvGrpSpPr>
        <p:grpSpPr>
          <a:xfrm>
            <a:off x="3863399" y="2825850"/>
            <a:ext cx="2791660" cy="3296169"/>
            <a:chOff x="3863399" y="2825850"/>
            <a:chExt cx="2791660" cy="329616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025FEB-5E16-D143-8917-B9DE9671211F}"/>
                </a:ext>
              </a:extLst>
            </p:cNvPr>
            <p:cNvSpPr/>
            <p:nvPr/>
          </p:nvSpPr>
          <p:spPr>
            <a:xfrm>
              <a:off x="3863399" y="2825850"/>
              <a:ext cx="2791660" cy="3296169"/>
            </a:xfrm>
            <a:prstGeom prst="roundRect">
              <a:avLst>
                <a:gd name="adj" fmla="val 8279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>
                <a:latin typeface="Grade 1 Font" panose="020B06030503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31EFE8-6682-0A41-91D3-7A18228D4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79288" y="3253690"/>
              <a:ext cx="2359881" cy="244048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2576801" y="1061435"/>
            <a:ext cx="5163210" cy="1453234"/>
            <a:chOff x="2576801" y="1177436"/>
            <a:chExt cx="5163210" cy="1453234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6"/>
              <a:ext cx="5163210" cy="1453234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>
                <a:latin typeface="Grade 1 Font" panose="020B06030503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60533" y="1453885"/>
              <a:ext cx="49957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dk1"/>
                  </a:solidFill>
                  <a:latin typeface="Grade 1 Font" panose="020B0603050302020204" pitchFamily="34" charset="0"/>
                  <a:ea typeface="Arial"/>
                  <a:cs typeface="Arial"/>
                  <a:sym typeface="Arial"/>
                </a:rPr>
                <a:t>The pen is red.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1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3AAD-9EF7-898F-D22C-4757EBED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905000"/>
            <a:ext cx="8220075" cy="2666999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9600" dirty="0">
                <a:latin typeface="Comic Sans MS" panose="030F0702030302020204" pitchFamily="66" charset="0"/>
              </a:rPr>
              <a:t>Time to read</a:t>
            </a:r>
          </a:p>
        </p:txBody>
      </p:sp>
    </p:spTree>
    <p:extLst>
      <p:ext uri="{BB962C8B-B14F-4D97-AF65-F5344CB8AC3E}">
        <p14:creationId xmlns:p14="http://schemas.microsoft.com/office/powerpoint/2010/main" val="1056362041"/>
      </p:ext>
    </p:extLst>
  </p:cSld>
  <p:clrMapOvr>
    <a:masterClrMapping/>
  </p:clrMapOvr>
</p:sld>
</file>

<file path=ppt/theme/theme1.xml><?xml version="1.0" encoding="utf-8"?>
<a:theme xmlns:a="http://schemas.openxmlformats.org/drawingml/2006/main" name="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126</Words>
  <Application>Microsoft Office PowerPoint</Application>
  <PresentationFormat>On-screen Show (4:3)</PresentationFormat>
  <Paragraphs>31</Paragraphs>
  <Slides>17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Abadi</vt:lpstr>
      <vt:lpstr>Arial</vt:lpstr>
      <vt:lpstr>Calibri</vt:lpstr>
      <vt:lpstr>Comic Sans MS</vt:lpstr>
      <vt:lpstr>Fira Sans</vt:lpstr>
      <vt:lpstr>Grade 1 Font</vt:lpstr>
      <vt:lpstr>Roboto</vt:lpstr>
      <vt:lpstr>Twinkl</vt:lpstr>
      <vt:lpstr>Diagrams for Education by Slidesgo</vt:lpstr>
      <vt:lpstr>1_Diagrams for Education by Slidesgo</vt:lpstr>
      <vt:lpstr>3_Diagrams for Education by Slidesgo</vt:lpstr>
      <vt:lpstr> </vt:lpstr>
      <vt:lpstr>Lessons Objectives</vt:lpstr>
      <vt:lpstr>Warm- up Activity</vt:lpstr>
      <vt:lpstr>Listen to the video</vt:lpstr>
      <vt:lpstr>PowerPoint Presentation</vt:lpstr>
      <vt:lpstr>PowerPoint Presentation</vt:lpstr>
      <vt:lpstr>PowerPoint Presentation</vt:lpstr>
      <vt:lpstr>PowerPoint Presentation</vt:lpstr>
      <vt:lpstr>Time to read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time </vt:lpstr>
      <vt:lpstr>Lessons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Fiction The Party</dc:title>
  <dc:creator>hp</dc:creator>
  <cp:lastModifiedBy>yasmine Mohamed Helmy</cp:lastModifiedBy>
  <cp:revision>123</cp:revision>
  <dcterms:created xsi:type="dcterms:W3CDTF">2022-01-21T12:30:51Z</dcterms:created>
  <dcterms:modified xsi:type="dcterms:W3CDTF">2023-09-15T15:06:13Z</dcterms:modified>
</cp:coreProperties>
</file>