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3"/>
    <p:sldId id="349" r:id="rId4"/>
    <p:sldId id="279" r:id="rId5"/>
    <p:sldId id="257" r:id="rId6"/>
    <p:sldId id="258" r:id="rId7"/>
    <p:sldId id="259" r:id="rId8"/>
    <p:sldId id="284" r:id="rId9"/>
    <p:sldId id="261" r:id="rId10"/>
    <p:sldId id="262" r:id="rId11"/>
    <p:sldId id="263" r:id="rId12"/>
    <p:sldId id="264" r:id="rId14"/>
    <p:sldId id="371" r:id="rId15"/>
    <p:sldId id="372" r:id="rId16"/>
    <p:sldId id="28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17115" y="640080"/>
            <a:ext cx="7254240" cy="5577840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1439545" y="221996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sweep</a:t>
            </a:r>
            <a:r>
              <a:rPr lang="en-US">
                <a:solidFill>
                  <a:srgbClr val="FF0000"/>
                </a:solidFill>
              </a:rPr>
              <a:t>er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411480" y="1468120"/>
            <a:ext cx="9631045" cy="1814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/>
              <a:t> A person employed to </a:t>
            </a:r>
            <a:r>
              <a:rPr lang="en-US" sz="2800">
                <a:solidFill>
                  <a:srgbClr val="FF0000"/>
                </a:solidFill>
              </a:rPr>
              <a:t>sweep</a:t>
            </a:r>
            <a:r>
              <a:rPr lang="en-US" sz="2800"/>
              <a:t>, such as a roadsweeper.</a:t>
            </a:r>
            <a:endParaRPr lang="en-US" sz="2800"/>
          </a:p>
          <a:p>
            <a:endParaRPr lang="en-US" sz="2800"/>
          </a:p>
          <a:p>
            <a:r>
              <a:rPr lang="en-US" sz="2800"/>
              <a:t>Dan is our classroom </a:t>
            </a:r>
            <a:r>
              <a:rPr lang="en-US" sz="2800">
                <a:solidFill>
                  <a:srgbClr val="FF0000"/>
                </a:solidFill>
              </a:rPr>
              <a:t>sweeper</a:t>
            </a:r>
            <a:r>
              <a:rPr lang="en-US" sz="2800"/>
              <a:t>.  Our classroom is spotless after he finishes sweeping.</a:t>
            </a:r>
            <a:endParaRPr lang="en-US" sz="2800"/>
          </a:p>
        </p:txBody>
      </p:sp>
      <p:pic>
        <p:nvPicPr>
          <p:cNvPr id="21" name="Picture 8" descr="IMG_256"/>
          <p:cNvPicPr>
            <a:picLocks noChangeAspect="1"/>
          </p:cNvPicPr>
          <p:nvPr>
            <p:ph sz="half" idx="2"/>
          </p:nvPr>
        </p:nvPicPr>
        <p:blipFill>
          <a:blip r:embed="rId1"/>
          <a:srcRect l="14575" r="26993"/>
          <a:stretch>
            <a:fillRect/>
          </a:stretch>
        </p:blipFill>
        <p:spPr>
          <a:xfrm>
            <a:off x="8162290" y="3429000"/>
            <a:ext cx="2514600" cy="236728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olidFill>
                  <a:schemeClr val="tx1"/>
                </a:solidFill>
              </a:rPr>
              <a:t>cook</a:t>
            </a:r>
            <a:r>
              <a:rPr lang="en-US">
                <a:solidFill>
                  <a:srgbClr val="FF0000"/>
                </a:solidFill>
              </a:rPr>
              <a:t>er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556260" y="1413510"/>
            <a:ext cx="8388985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/>
              <a:t>A </a:t>
            </a:r>
            <a:r>
              <a:rPr lang="en-US" sz="2800">
                <a:solidFill>
                  <a:srgbClr val="FF0000"/>
                </a:solidFill>
              </a:rPr>
              <a:t>cooker</a:t>
            </a:r>
            <a:r>
              <a:rPr lang="en-US" sz="2800"/>
              <a:t> is a large metal device for cooking food using gas or electricity. A cooker usually consists of a grill, an oven, and some gas or electric rings.</a:t>
            </a:r>
            <a:endParaRPr lang="en-US" sz="2800"/>
          </a:p>
          <a:p>
            <a:endParaRPr lang="en-US" sz="2800"/>
          </a:p>
          <a:p>
            <a:endParaRPr lang="en-US" sz="2800"/>
          </a:p>
          <a:p>
            <a:r>
              <a:rPr lang="en-US" sz="2800"/>
              <a:t>Dad bought a new </a:t>
            </a:r>
            <a:r>
              <a:rPr lang="en-US" sz="2800">
                <a:solidFill>
                  <a:srgbClr val="FF0000"/>
                </a:solidFill>
              </a:rPr>
              <a:t>cooker</a:t>
            </a:r>
            <a:r>
              <a:rPr lang="en-US" sz="2800"/>
              <a:t> for my Mum’s Birthday.</a:t>
            </a:r>
            <a:endParaRPr lang="en-US" sz="2800"/>
          </a:p>
        </p:txBody>
      </p:sp>
      <p:pic>
        <p:nvPicPr>
          <p:cNvPr id="3" name="Picture 1" descr="IMG_256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9034145" y="3886200"/>
            <a:ext cx="2646045" cy="249047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olidFill>
                  <a:schemeClr val="tx1"/>
                </a:solidFill>
              </a:rPr>
              <a:t>sing</a:t>
            </a:r>
            <a:r>
              <a:rPr lang="en-US">
                <a:solidFill>
                  <a:srgbClr val="FF0000"/>
                </a:solidFill>
              </a:rPr>
              <a:t>er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304800" y="1489710"/>
            <a:ext cx="8671560" cy="1814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/>
              <a:t>A </a:t>
            </a:r>
            <a:r>
              <a:rPr lang="en-US" sz="2800">
                <a:solidFill>
                  <a:srgbClr val="FF0000"/>
                </a:solidFill>
              </a:rPr>
              <a:t>singer</a:t>
            </a:r>
            <a:r>
              <a:rPr lang="en-US" sz="2800"/>
              <a:t> is a person who sings, especially as a job.</a:t>
            </a:r>
            <a:endParaRPr lang="en-US" sz="2800"/>
          </a:p>
          <a:p>
            <a:endParaRPr lang="en-US" sz="2800"/>
          </a:p>
          <a:p>
            <a:endParaRPr lang="en-US" sz="2800"/>
          </a:p>
          <a:p>
            <a:r>
              <a:rPr lang="en-US" sz="2800"/>
              <a:t>Sarah is the lead </a:t>
            </a:r>
            <a:r>
              <a:rPr lang="en-US" sz="2800">
                <a:solidFill>
                  <a:srgbClr val="FF0000"/>
                </a:solidFill>
              </a:rPr>
              <a:t>singer</a:t>
            </a:r>
            <a:r>
              <a:rPr lang="en-US" sz="2800"/>
              <a:t> in our school band.</a:t>
            </a:r>
            <a:endParaRPr lang="en-US" sz="2800"/>
          </a:p>
        </p:txBody>
      </p:sp>
      <p:pic>
        <p:nvPicPr>
          <p:cNvPr id="23" name="Picture 10" descr="IMG_256"/>
          <p:cNvPicPr>
            <a:picLocks noChangeAspect="1"/>
          </p:cNvPicPr>
          <p:nvPr>
            <p:ph sz="half" idx="2"/>
          </p:nvPr>
        </p:nvPicPr>
        <p:blipFill>
          <a:blip r:embed="rId1"/>
          <a:srcRect l="21156" t="7022" r="19822" b="5156"/>
          <a:stretch>
            <a:fillRect/>
          </a:stretch>
        </p:blipFill>
        <p:spPr>
          <a:xfrm>
            <a:off x="9117965" y="3694430"/>
            <a:ext cx="2068195" cy="206819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>
                <a:solidFill>
                  <a:schemeClr val="tx1"/>
                </a:solidFill>
              </a:rPr>
              <a:t>garden</a:t>
            </a:r>
            <a:r>
              <a:rPr lang="en-US">
                <a:solidFill>
                  <a:srgbClr val="FF0000"/>
                </a:solidFill>
              </a:rPr>
              <a:t>er</a:t>
            </a:r>
            <a:br>
              <a:rPr lang="en-US">
                <a:solidFill>
                  <a:srgbClr val="FF0000"/>
                </a:solidFill>
              </a:rPr>
            </a:br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327660" y="1306830"/>
            <a:ext cx="9730105" cy="26765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/>
              <a:t>A </a:t>
            </a:r>
            <a:r>
              <a:rPr lang="en-US" sz="2800">
                <a:solidFill>
                  <a:srgbClr val="FF0000"/>
                </a:solidFill>
              </a:rPr>
              <a:t>gardener</a:t>
            </a:r>
            <a:r>
              <a:rPr lang="en-US" sz="2800"/>
              <a:t> is someone who enjoys working in their own garden growing flowers or vegetables.</a:t>
            </a:r>
            <a:endParaRPr lang="en-US" sz="2800"/>
          </a:p>
          <a:p>
            <a:endParaRPr lang="en-US" sz="2800"/>
          </a:p>
          <a:p>
            <a:endParaRPr lang="en-US" sz="2800"/>
          </a:p>
          <a:p>
            <a:r>
              <a:rPr lang="en-US" sz="2800"/>
              <a:t> Mr. Smith is a great </a:t>
            </a:r>
            <a:r>
              <a:rPr lang="en-US" sz="2800">
                <a:solidFill>
                  <a:srgbClr val="FF0000"/>
                </a:solidFill>
              </a:rPr>
              <a:t>gradener </a:t>
            </a:r>
            <a:r>
              <a:rPr lang="en-US" sz="2800"/>
              <a:t>he takes good care of the</a:t>
            </a:r>
            <a:endParaRPr lang="en-US" sz="2800"/>
          </a:p>
          <a:p>
            <a:r>
              <a:rPr lang="en-US" sz="2800"/>
              <a:t> flowers and vegetables he grows.</a:t>
            </a:r>
            <a:endParaRPr lang="en-US" sz="2800"/>
          </a:p>
        </p:txBody>
      </p:sp>
      <p:pic>
        <p:nvPicPr>
          <p:cNvPr id="24" name="Picture 11" descr="IMG_256"/>
          <p:cNvPicPr>
            <a:picLocks noChangeAspect="1"/>
          </p:cNvPicPr>
          <p:nvPr>
            <p:ph sz="half" idx="2"/>
          </p:nvPr>
        </p:nvPicPr>
        <p:blipFill>
          <a:blip r:embed="rId1"/>
          <a:srcRect l="4641" t="2350" r="5635" b="5851"/>
          <a:stretch>
            <a:fillRect/>
          </a:stretch>
        </p:blipFill>
        <p:spPr>
          <a:xfrm>
            <a:off x="8966835" y="2456815"/>
            <a:ext cx="2386965" cy="366585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18585" y="3011805"/>
            <a:ext cx="10515600" cy="1325563"/>
          </a:xfrm>
        </p:spPr>
        <p:txBody>
          <a:bodyPr/>
          <a:p>
            <a:r>
              <a:rPr lang="en-US" sz="8000"/>
              <a:t>Thank You</a:t>
            </a:r>
            <a:endParaRPr lang="en-US" sz="8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155" y="549275"/>
            <a:ext cx="10515600" cy="4351338"/>
          </a:xfrm>
        </p:spPr>
        <p:txBody>
          <a:bodyPr>
            <a:noAutofit/>
          </a:bodyPr>
          <a:p>
            <a:r>
              <a:rPr lang="en-US" sz="2700"/>
              <a:t>Spelling Test       Simple Present Tense Adding “s”            10 minutes</a:t>
            </a:r>
            <a:endParaRPr lang="en-US" sz="2700"/>
          </a:p>
          <a:p>
            <a:endParaRPr lang="en-US" sz="2700"/>
          </a:p>
          <a:p>
            <a:r>
              <a:rPr lang="en-US" sz="2700"/>
              <a:t>Pop Up Quiz                                                                              30 minutes</a:t>
            </a:r>
            <a:endParaRPr lang="en-US" sz="2700"/>
          </a:p>
          <a:p>
            <a:endParaRPr lang="en-US" sz="2700"/>
          </a:p>
          <a:p>
            <a:endParaRPr lang="en-US" sz="2700"/>
          </a:p>
          <a:p>
            <a:r>
              <a:rPr lang="en-US" sz="2700"/>
              <a:t>First Session Completed</a:t>
            </a:r>
            <a:endParaRPr lang="en-US" sz="2700"/>
          </a:p>
          <a:p>
            <a:endParaRPr lang="en-US" sz="2700"/>
          </a:p>
          <a:p>
            <a:endParaRPr lang="en-US" sz="27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970" y="0"/>
            <a:ext cx="10515600" cy="1325563"/>
          </a:xfrm>
        </p:spPr>
        <p:txBody>
          <a:bodyPr>
            <a:normAutofit fontScale="90000"/>
          </a:bodyPr>
          <a:p>
            <a:pPr algn="ctr"/>
            <a:r>
              <a:rPr lang="en-US" b="1"/>
              <a:t>Adding “er” to the Verbs to become Nouns</a:t>
            </a:r>
            <a:br>
              <a:rPr lang="en-US" b="1"/>
            </a:br>
            <a:endParaRPr lang="en-US" b="1"/>
          </a:p>
        </p:txBody>
      </p:sp>
      <p:sp>
        <p:nvSpPr>
          <p:cNvPr id="5" name="Text Box 4"/>
          <p:cNvSpPr txBox="1"/>
          <p:nvPr/>
        </p:nvSpPr>
        <p:spPr>
          <a:xfrm>
            <a:off x="3827145" y="4195445"/>
            <a:ext cx="6983095" cy="1029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endParaRPr lang="en-US" sz="11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1100" b="1">
                <a:latin typeface="Times New Roman" panose="02020603050405020304" charset="0"/>
                <a:cs typeface="Calibri" panose="020F0502020204030204" charset="0"/>
              </a:rPr>
              <a:t> </a:t>
            </a:r>
            <a:endParaRPr lang="en-US"/>
          </a:p>
        </p:txBody>
      </p:sp>
      <p:sp>
        <p:nvSpPr>
          <p:cNvPr id="6" name="Text Box 5"/>
          <p:cNvSpPr txBox="1"/>
          <p:nvPr/>
        </p:nvSpPr>
        <p:spPr>
          <a:xfrm>
            <a:off x="3556000" y="4104323"/>
            <a:ext cx="5080000" cy="4298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1100" b="1">
                <a:latin typeface="Times New Roman" panose="02020603050405020304" charset="0"/>
                <a:cs typeface="Calibri" panose="020F0502020204030204" charset="0"/>
              </a:rPr>
              <a:t> </a:t>
            </a:r>
            <a:endParaRPr lang="en-US"/>
          </a:p>
        </p:txBody>
      </p:sp>
      <p:sp>
        <p:nvSpPr>
          <p:cNvPr id="7" name="Text Box 6"/>
          <p:cNvSpPr txBox="1"/>
          <p:nvPr/>
        </p:nvSpPr>
        <p:spPr>
          <a:xfrm>
            <a:off x="1091565" y="743585"/>
            <a:ext cx="9118600" cy="57270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Explain to students that adding “er” to a verb </a:t>
            </a:r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changes the word into a noun and therefore changing the </a:t>
            </a:r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meaning of the word.</a:t>
            </a:r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Ex </a:t>
            </a:r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        Verb                                                   Noun</a:t>
            </a:r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endParaRPr lang="en-US" sz="2800" b="1"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latin typeface="Times New Roman" panose="02020603050405020304" charset="0"/>
                <a:cs typeface="Calibri" panose="020F0502020204030204" charset="0"/>
              </a:rPr>
              <a:t>         eat                                                      eat</a:t>
            </a:r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Calibri" panose="020F0502020204030204" charset="0"/>
              </a:rPr>
              <a:t>er</a:t>
            </a:r>
            <a:endParaRPr lang="en-US" sz="2800" b="1">
              <a:solidFill>
                <a:srgbClr val="FF0000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Calibri" panose="020F0502020204030204" charset="0"/>
              </a:rPr>
              <a:t>           </a:t>
            </a:r>
            <a:r>
              <a:rPr lang="en-US" sz="2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↓                                                      ↓</a:t>
            </a:r>
            <a:endParaRPr lang="en-US" sz="2800" b="1">
              <a:solidFill>
                <a:srgbClr val="FF0000"/>
              </a:solidFill>
              <a:latin typeface="Times New Roman" panose="02020603050405020304" charset="0"/>
              <a:cs typeface="Calibri" panose="020F0502020204030204" charset="0"/>
            </a:endParaRPr>
          </a:p>
          <a:p>
            <a:pPr indent="0"/>
            <a:r>
              <a:rPr lang="en-US" sz="2800" b="1">
                <a:solidFill>
                  <a:srgbClr val="FF0000"/>
                </a:solidFill>
                <a:latin typeface="Times New Roman" panose="02020603050405020304" charset="0"/>
                <a:cs typeface="Calibri" panose="020F0502020204030204" charset="0"/>
              </a:rPr>
              <a:t>      To eat                                        Someone who eats a lot</a:t>
            </a:r>
            <a:endParaRPr lang="en-US" sz="2800" b="1">
              <a:solidFill>
                <a:srgbClr val="FF0000"/>
              </a:solidFill>
              <a:latin typeface="Times New Roman" panose="020206030504050203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algn="ctr"/>
            <a:br>
              <a:rPr lang="en-US" b="1"/>
            </a:br>
            <a:br>
              <a:rPr lang="en-US" b="1"/>
            </a:br>
            <a:r>
              <a:rPr lang="en-US" b="1"/>
              <a:t> Spelling Words</a:t>
            </a:r>
            <a:br>
              <a:rPr lang="en-US" b="1"/>
            </a:br>
            <a:r>
              <a:rPr lang="en-US" b="1"/>
              <a:t>Adding “</a:t>
            </a:r>
            <a:r>
              <a:rPr lang="en-US" b="1">
                <a:solidFill>
                  <a:srgbClr val="FF0000"/>
                </a:solidFill>
              </a:rPr>
              <a:t>er</a:t>
            </a:r>
            <a:r>
              <a:rPr lang="en-US" b="1"/>
              <a:t>” to the verb to make a noun</a:t>
            </a:r>
            <a:br>
              <a:rPr lang="en-US" b="1"/>
            </a:br>
            <a:br>
              <a:rPr lang="en-US" b="1"/>
            </a:b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p>
            <a:endParaRPr lang="en-US"/>
          </a:p>
          <a:p>
            <a:pPr marL="0" indent="0">
              <a:buNone/>
            </a:pPr>
            <a:endParaRPr lang="en-US" sz="5400"/>
          </a:p>
        </p:txBody>
      </p:sp>
      <p:sp>
        <p:nvSpPr>
          <p:cNvPr id="5" name="Text Box 4"/>
          <p:cNvSpPr txBox="1"/>
          <p:nvPr/>
        </p:nvSpPr>
        <p:spPr>
          <a:xfrm>
            <a:off x="5780405" y="2419350"/>
            <a:ext cx="5831205" cy="18205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endParaRPr lang="en-US"/>
          </a:p>
        </p:txBody>
      </p:sp>
      <p:sp>
        <p:nvSpPr>
          <p:cNvPr id="10" name="Text Box 9"/>
          <p:cNvSpPr txBox="1"/>
          <p:nvPr/>
        </p:nvSpPr>
        <p:spPr>
          <a:xfrm>
            <a:off x="165100" y="1574165"/>
            <a:ext cx="11551920" cy="403542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>
                <a:solidFill>
                  <a:schemeClr val="tx1"/>
                </a:solidFill>
              </a:rPr>
              <a:t>row</a:t>
            </a:r>
            <a:r>
              <a:rPr lang="en-US" sz="4000">
                <a:solidFill>
                  <a:srgbClr val="FF0000"/>
                </a:solidFill>
              </a:rPr>
              <a:t>er</a:t>
            </a:r>
            <a:endParaRPr lang="en-US" sz="4000">
              <a:solidFill>
                <a:schemeClr val="tx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3200"/>
              <a:t>A </a:t>
            </a:r>
            <a:r>
              <a:rPr lang="en-US" sz="3200">
                <a:solidFill>
                  <a:srgbClr val="FF0000"/>
                </a:solidFill>
              </a:rPr>
              <a:t>rower</a:t>
            </a:r>
            <a:r>
              <a:rPr lang="en-US" sz="3200"/>
              <a:t> is a person who rows a boat, especially as a sport. </a:t>
            </a:r>
            <a:endParaRPr lang="en-US" sz="3200"/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320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/>
              <a:t>Andrew is a fast  </a:t>
            </a:r>
            <a:r>
              <a:rPr lang="en-US" sz="3200">
                <a:solidFill>
                  <a:srgbClr val="FF0000"/>
                </a:solidFill>
              </a:rPr>
              <a:t>rower</a:t>
            </a:r>
            <a:r>
              <a:rPr lang="en-US" sz="3200"/>
              <a:t>.</a:t>
            </a:r>
            <a:endParaRPr lang="en-US" sz="320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>
              <a:solidFill>
                <a:srgbClr val="FF0000"/>
              </a:solidFill>
            </a:endParaRPr>
          </a:p>
          <a:p>
            <a:endParaRPr lang="en-US" sz="3200">
              <a:solidFill>
                <a:srgbClr val="FF0000"/>
              </a:solidFill>
            </a:endParaRPr>
          </a:p>
        </p:txBody>
      </p:sp>
      <p:pic>
        <p:nvPicPr>
          <p:cNvPr id="7" name="Picture 1" descr="IMG_256"/>
          <p:cNvPicPr>
            <a:picLocks noChangeAspect="1"/>
          </p:cNvPicPr>
          <p:nvPr/>
        </p:nvPicPr>
        <p:blipFill>
          <a:blip r:embed="rId1"/>
          <a:srcRect b="10747"/>
          <a:stretch>
            <a:fillRect/>
          </a:stretch>
        </p:blipFill>
        <p:spPr>
          <a:xfrm>
            <a:off x="8399780" y="3702685"/>
            <a:ext cx="2600325" cy="215773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hunt</a:t>
            </a:r>
            <a:r>
              <a:rPr lang="en-US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er</a:t>
            </a:r>
            <a:endParaRPr lang="en-US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7261860" y="294640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sp>
        <p:nvSpPr>
          <p:cNvPr id="6" name="Content Placeholder 5"/>
          <p:cNvSpPr/>
          <p:nvPr>
            <p:ph sz="half" idx="1"/>
          </p:nvPr>
        </p:nvSpPr>
        <p:spPr>
          <a:xfrm>
            <a:off x="838200" y="1825625"/>
            <a:ext cx="7579360" cy="4351655"/>
          </a:xfrm>
        </p:spPr>
        <p:txBody>
          <a:bodyPr>
            <a:normAutofit/>
          </a:bodyPr>
          <a:p>
            <a:r>
              <a:rPr lang="en-US"/>
              <a:t>A</a:t>
            </a:r>
            <a:r>
              <a:rPr lang="en-US">
                <a:solidFill>
                  <a:srgbClr val="FF0000"/>
                </a:solidFill>
              </a:rPr>
              <a:t> hunter</a:t>
            </a:r>
            <a:r>
              <a:rPr lang="en-US"/>
              <a:t> is a person who hunts wild animals for food or as a sport.</a:t>
            </a:r>
            <a:endParaRPr lang="en-US"/>
          </a:p>
          <a:p>
            <a:endParaRPr lang="en-US">
              <a:solidFill>
                <a:srgbClr val="FF0000"/>
              </a:solidFill>
            </a:endParaRPr>
          </a:p>
          <a:p>
            <a:r>
              <a:rPr lang="en-US">
                <a:solidFill>
                  <a:schemeClr val="tx1"/>
                </a:solidFill>
              </a:rPr>
              <a:t>My uncle Ted is a good deer </a:t>
            </a:r>
            <a:r>
              <a:rPr lang="en-US">
                <a:solidFill>
                  <a:srgbClr val="FF0000"/>
                </a:solidFill>
              </a:rPr>
              <a:t>hunter.</a:t>
            </a:r>
            <a:endParaRPr lang="en-US">
              <a:solidFill>
                <a:srgbClr val="FF0000"/>
              </a:solidFill>
            </a:endParaRPr>
          </a:p>
        </p:txBody>
      </p:sp>
      <p:pic>
        <p:nvPicPr>
          <p:cNvPr id="10" name="Picture 2" descr="IMG_256"/>
          <p:cNvPicPr>
            <a:picLocks noChangeAspect="1"/>
          </p:cNvPicPr>
          <p:nvPr/>
        </p:nvPicPr>
        <p:blipFill>
          <a:blip r:embed="rId1"/>
          <a:srcRect l="21765" r="21373"/>
          <a:stretch>
            <a:fillRect/>
          </a:stretch>
        </p:blipFill>
        <p:spPr>
          <a:xfrm>
            <a:off x="8305165" y="2357120"/>
            <a:ext cx="2709545" cy="392620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print</a:t>
            </a:r>
            <a:r>
              <a:rPr lang="en-US">
                <a:solidFill>
                  <a:srgbClr val="FF0000"/>
                </a:solidFill>
              </a:rPr>
              <a:t>er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754380" y="1605280"/>
            <a:ext cx="845756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400"/>
              <a:t>A </a:t>
            </a:r>
            <a:r>
              <a:rPr lang="en-US" sz="2400">
                <a:solidFill>
                  <a:srgbClr val="FF0000"/>
                </a:solidFill>
              </a:rPr>
              <a:t>printer</a:t>
            </a:r>
            <a:r>
              <a:rPr lang="en-US" sz="2400"/>
              <a:t> is a machine that can be connected to a computer in order to make copies on paper of documents or other information held by the computer.</a:t>
            </a:r>
            <a:endParaRPr lang="en-US" sz="2400"/>
          </a:p>
          <a:p>
            <a:endParaRPr lang="en-US" sz="2400"/>
          </a:p>
          <a:p>
            <a:r>
              <a:rPr lang="en-US" sz="2400"/>
              <a:t>My</a:t>
            </a:r>
            <a:r>
              <a:rPr lang="en-US" sz="2400">
                <a:solidFill>
                  <a:srgbClr val="FF0000"/>
                </a:solidFill>
              </a:rPr>
              <a:t> printer</a:t>
            </a:r>
            <a:r>
              <a:rPr lang="en-US" sz="2400"/>
              <a:t> ran out of ink.</a:t>
            </a:r>
            <a:endParaRPr lang="en-US" sz="2400"/>
          </a:p>
        </p:txBody>
      </p:sp>
      <p:pic>
        <p:nvPicPr>
          <p:cNvPr id="15" name="Picture 3" descr="IMG_256"/>
          <p:cNvPicPr>
            <a:picLocks noChangeAspect="1"/>
          </p:cNvPicPr>
          <p:nvPr>
            <p:ph sz="half" idx="2"/>
          </p:nvPr>
        </p:nvPicPr>
        <p:blipFill>
          <a:blip r:embed="rId1"/>
          <a:srcRect l="1544" t="5243" r="14672" b="12674"/>
          <a:stretch>
            <a:fillRect/>
          </a:stretch>
        </p:blipFill>
        <p:spPr>
          <a:xfrm>
            <a:off x="8964930" y="3987800"/>
            <a:ext cx="2580640" cy="2428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>
                <a:solidFill>
                  <a:schemeClr val="tx1"/>
                </a:solidFill>
              </a:rPr>
              <a:t>read</a:t>
            </a:r>
            <a:r>
              <a:rPr lang="en-US">
                <a:solidFill>
                  <a:srgbClr val="FF0000"/>
                </a:solidFill>
              </a:rPr>
              <a:t>er</a:t>
            </a:r>
            <a:endParaRPr lang="en-US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525780" y="1691005"/>
            <a:ext cx="8382000" cy="1814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/>
              <a:t>A reader is a person who reads, especially one who reads for pleasure.</a:t>
            </a:r>
            <a:endParaRPr lang="en-US" sz="2800"/>
          </a:p>
          <a:p>
            <a:endParaRPr lang="en-US" sz="2800"/>
          </a:p>
          <a:p>
            <a:r>
              <a:rPr lang="en-US" sz="2800"/>
              <a:t>David is an avid reader. He reads all  sorts of books.</a:t>
            </a:r>
            <a:endParaRPr lang="en-US" sz="2800"/>
          </a:p>
        </p:txBody>
      </p:sp>
      <p:pic>
        <p:nvPicPr>
          <p:cNvPr id="16" name="Picture 4" descr="IMG_256"/>
          <p:cNvPicPr>
            <a:picLocks noChangeAspect="1"/>
          </p:cNvPicPr>
          <p:nvPr>
            <p:ph sz="half" idx="2"/>
          </p:nvPr>
        </p:nvPicPr>
        <p:blipFill>
          <a:blip r:embed="rId1"/>
          <a:srcRect l="1569" r="2353"/>
          <a:stretch>
            <a:fillRect/>
          </a:stretch>
        </p:blipFill>
        <p:spPr>
          <a:xfrm>
            <a:off x="9076690" y="3936365"/>
            <a:ext cx="2189480" cy="20605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think</a:t>
            </a:r>
            <a:r>
              <a:rPr lang="en-US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er</a:t>
            </a:r>
            <a:endParaRPr lang="en-US"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Content Placeholder 6"/>
          <p:cNvSpPr/>
          <p:nvPr>
            <p:ph sz="half" idx="1"/>
          </p:nvPr>
        </p:nvSpPr>
        <p:spPr>
          <a:xfrm>
            <a:off x="838200" y="1965960"/>
            <a:ext cx="7000875" cy="4351655"/>
          </a:xfrm>
        </p:spPr>
        <p:txBody>
          <a:bodyPr/>
          <a:p>
            <a:r>
              <a:rPr lang="en-US"/>
              <a:t>A </a:t>
            </a:r>
            <a:r>
              <a:rPr lang="en-US">
                <a:solidFill>
                  <a:srgbClr val="FF0000"/>
                </a:solidFill>
              </a:rPr>
              <a:t>thinker</a:t>
            </a:r>
            <a:r>
              <a:rPr lang="en-US"/>
              <a:t> is a person who spends a lot of time thinking deeply about important things, especially someone who is famous for thinking of new or interesting ideas.</a:t>
            </a:r>
            <a:endParaRPr lang="en-US"/>
          </a:p>
          <a:p>
            <a:endParaRPr lang="en-US"/>
          </a:p>
          <a:p>
            <a:r>
              <a:rPr lang="en-US"/>
              <a:t>Albert Enstein was a great t</a:t>
            </a:r>
            <a:r>
              <a:rPr lang="en-US">
                <a:solidFill>
                  <a:srgbClr val="FF0000"/>
                </a:solidFill>
              </a:rPr>
              <a:t>hinker</a:t>
            </a:r>
            <a:r>
              <a:rPr lang="en-US"/>
              <a:t>.</a:t>
            </a:r>
            <a:endParaRPr lang="en-US"/>
          </a:p>
        </p:txBody>
      </p:sp>
      <p:pic>
        <p:nvPicPr>
          <p:cNvPr id="17" name="Picture 5" descr="IMG_256"/>
          <p:cNvPicPr>
            <a:picLocks noChangeAspect="1"/>
          </p:cNvPicPr>
          <p:nvPr/>
        </p:nvPicPr>
        <p:blipFill>
          <a:blip r:embed="rId1"/>
          <a:srcRect l="20629" r="22013"/>
          <a:stretch>
            <a:fillRect/>
          </a:stretch>
        </p:blipFill>
        <p:spPr>
          <a:xfrm>
            <a:off x="8991600" y="2677795"/>
            <a:ext cx="1945640" cy="317754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r>
              <a:rPr 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clean</a:t>
            </a:r>
            <a:r>
              <a:rPr lang="en-US"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er</a:t>
            </a:r>
            <a:br>
              <a:rPr lang="en-US">
                <a:solidFill>
                  <a:srgbClr val="FF0000"/>
                </a:solidFill>
              </a:rPr>
            </a:br>
            <a:endParaRPr lang="en-US">
              <a:solidFill>
                <a:srgbClr val="FF0000"/>
              </a:solidFill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182880" y="1353820"/>
            <a:ext cx="9227820" cy="2245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2800"/>
              <a:t>A </a:t>
            </a:r>
            <a:r>
              <a:rPr lang="en-US" sz="2800">
                <a:solidFill>
                  <a:srgbClr val="FF0000"/>
                </a:solidFill>
              </a:rPr>
              <a:t>cleaner</a:t>
            </a:r>
            <a:r>
              <a:rPr lang="en-US" sz="2800"/>
              <a:t> is someone who is employed to clean the rooms and furniture inside a building.</a:t>
            </a:r>
            <a:endParaRPr lang="en-US" sz="2800"/>
          </a:p>
          <a:p>
            <a:endParaRPr lang="en-US" sz="2800"/>
          </a:p>
          <a:p>
            <a:r>
              <a:rPr lang="en-US" sz="2800"/>
              <a:t>Sarah is an amazing </a:t>
            </a:r>
            <a:r>
              <a:rPr lang="en-US" sz="2800">
                <a:solidFill>
                  <a:srgbClr val="FF0000"/>
                </a:solidFill>
              </a:rPr>
              <a:t>cleaner</a:t>
            </a:r>
            <a:r>
              <a:rPr lang="en-US" sz="2800"/>
              <a:t> the rooms are  shiny after she cleans them.</a:t>
            </a:r>
            <a:endParaRPr lang="en-US" sz="2800"/>
          </a:p>
        </p:txBody>
      </p:sp>
      <p:pic>
        <p:nvPicPr>
          <p:cNvPr id="20" name="Picture 7" descr="IMG_256"/>
          <p:cNvPicPr>
            <a:picLocks noChangeAspect="1"/>
          </p:cNvPicPr>
          <p:nvPr>
            <p:ph sz="half" idx="2"/>
          </p:nvPr>
        </p:nvPicPr>
        <p:blipFill>
          <a:blip r:embed="rId1"/>
          <a:srcRect l="21583" t="5796" r="22302"/>
          <a:stretch>
            <a:fillRect/>
          </a:stretch>
        </p:blipFill>
        <p:spPr>
          <a:xfrm>
            <a:off x="7985125" y="3269615"/>
            <a:ext cx="3130550" cy="2946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2230</Words>
  <Application>WPS Presentation</Application>
  <PresentationFormat>Widescreen</PresentationFormat>
  <Paragraphs>101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5" baseType="lpstr">
      <vt:lpstr>Arial</vt:lpstr>
      <vt:lpstr>SimSun</vt:lpstr>
      <vt:lpstr>Wingdings</vt:lpstr>
      <vt:lpstr>Times New Roman</vt:lpstr>
      <vt:lpstr>Calibri</vt:lpstr>
      <vt:lpstr>Inter</vt:lpstr>
      <vt:lpstr>Segoe Print</vt:lpstr>
      <vt:lpstr>Microsoft YaHei</vt:lpstr>
      <vt:lpstr>Arial Unicode MS</vt:lpstr>
      <vt:lpstr>Calibri Light</vt:lpstr>
      <vt:lpstr>Office Theme</vt:lpstr>
      <vt:lpstr>PowerPoint 演示文稿</vt:lpstr>
      <vt:lpstr>PowerPoint 演示文稿</vt:lpstr>
      <vt:lpstr>Adding “s” to the verbs </vt:lpstr>
      <vt:lpstr>   Spelling Words Adding “es” to the verb  </vt:lpstr>
      <vt:lpstr>pushes</vt:lpstr>
      <vt:lpstr>washes</vt:lpstr>
      <vt:lpstr>touches</vt:lpstr>
      <vt:lpstr>teaches</vt:lpstr>
      <vt:lpstr>mixes </vt:lpstr>
      <vt:lpstr>fixes</vt:lpstr>
      <vt:lpstr>catches</vt:lpstr>
      <vt:lpstr>splashes</vt:lpstr>
      <vt:lpstr>misses 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ann ahmed</cp:lastModifiedBy>
  <cp:revision>21</cp:revision>
  <dcterms:created xsi:type="dcterms:W3CDTF">2023-11-12T01:17:00Z</dcterms:created>
  <dcterms:modified xsi:type="dcterms:W3CDTF">2024-04-27T09:52:12Z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30D22099B9A54C2F8B16ED6C767F27DD_13</vt:lpwstr>
  </property>
  <property fmtid="{D5CDD505-2E9C-101B-9397-08002B2CF9AE}" pid="3" name="KSOProductBuildVer">
    <vt:lpwstr>1033-12.2.0.13489</vt:lpwstr>
  </property>
</Properties>
</file>