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347" r:id="rId4"/>
    <p:sldId id="348" r:id="rId5"/>
    <p:sldId id="279" r:id="rId6"/>
    <p:sldId id="349" r:id="rId7"/>
    <p:sldId id="296" r:id="rId8"/>
    <p:sldId id="295" r:id="rId9"/>
    <p:sldId id="350" r:id="rId11"/>
    <p:sldId id="332" r:id="rId12"/>
    <p:sldId id="351" r:id="rId13"/>
    <p:sldId id="297" r:id="rId14"/>
    <p:sldId id="298" r:id="rId15"/>
    <p:sldId id="300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257" r:id="rId30"/>
    <p:sldId id="258" r:id="rId31"/>
    <p:sldId id="259" r:id="rId32"/>
    <p:sldId id="260" r:id="rId33"/>
    <p:sldId id="284" r:id="rId34"/>
    <p:sldId id="261" r:id="rId35"/>
    <p:sldId id="262" r:id="rId36"/>
    <p:sldId id="263" r:id="rId37"/>
    <p:sldId id="264" r:id="rId38"/>
    <p:sldId id="265" r:id="rId39"/>
    <p:sldId id="28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115" y="640080"/>
            <a:ext cx="7254240" cy="557784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439545" y="22199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47165" y="548640"/>
            <a:ext cx="8592820" cy="60731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Table 1"/>
          <p:cNvGraphicFramePr/>
          <p:nvPr/>
        </p:nvGraphicFramePr>
        <p:xfrm>
          <a:off x="4097655" y="3718560"/>
          <a:ext cx="2282190" cy="1101090"/>
        </p:xfrm>
        <a:graphic>
          <a:graphicData uri="http://schemas.openxmlformats.org/drawingml/2006/table">
            <a:tbl>
              <a:tblPr/>
              <a:tblGrid>
                <a:gridCol w="1139825"/>
                <a:gridCol w="1142365"/>
              </a:tblGrid>
              <a:tr h="5505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</a:t>
                      </a:r>
                      <a:endParaRPr lang="en-US" sz="2800" b="1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  <a:endParaRPr lang="en-US" sz="2800" b="1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5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07185" y="509270"/>
            <a:ext cx="8587105" cy="56432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866265" y="224155"/>
            <a:ext cx="8460105" cy="59740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30935" y="250190"/>
            <a:ext cx="9810750" cy="59378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67815" y="311150"/>
            <a:ext cx="8909685" cy="57353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47115" y="365125"/>
            <a:ext cx="10274935" cy="58331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2005" y="246380"/>
            <a:ext cx="10755630" cy="63849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9295" y="365125"/>
            <a:ext cx="10228580" cy="57797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1675" y="83820"/>
            <a:ext cx="10917555" cy="62007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88670" y="464185"/>
            <a:ext cx="10784205" cy="5930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Pop Up Quiz  (30 mins)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en-US"/>
              <a:t>Students are to read the comprehension on their own.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Once done they get to answer the questions independently. (15 mins)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Once done after 15 mins Teacher is to read the comprehension and 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questions one by one. As the struggling students get a chance to 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answer and the independent students could check their work.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0080" y="267335"/>
            <a:ext cx="10808335" cy="58445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46505" y="376555"/>
            <a:ext cx="10525760" cy="63633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8155" y="397510"/>
            <a:ext cx="10868660" cy="57473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7535" y="123825"/>
            <a:ext cx="10736580" cy="66097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0850" y="235585"/>
            <a:ext cx="11019790" cy="62509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2820" y="343535"/>
            <a:ext cx="10492740" cy="62871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83945" y="73025"/>
            <a:ext cx="10490200" cy="660146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b="1"/>
            </a:br>
            <a:br>
              <a:rPr lang="en-US" b="1"/>
            </a:br>
            <a:r>
              <a:rPr lang="en-US" b="1"/>
              <a:t> Spelling Words</a:t>
            </a:r>
            <a:br>
              <a:rPr lang="en-US" b="1"/>
            </a:br>
            <a:r>
              <a:rPr lang="en-US" b="1"/>
              <a:t>Words with /are/ sound</a:t>
            </a:r>
            <a:br>
              <a:rPr lang="en-US" b="1"/>
            </a:br>
            <a:br>
              <a:rPr lang="en-US" b="1"/>
            </a:b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  <a:p>
            <a:pPr marL="0" indent="0">
              <a:buNone/>
            </a:pPr>
            <a:endParaRPr lang="en-US" sz="5400"/>
          </a:p>
        </p:txBody>
      </p:sp>
      <p:sp>
        <p:nvSpPr>
          <p:cNvPr id="5" name="Text Box 4"/>
          <p:cNvSpPr txBox="1"/>
          <p:nvPr/>
        </p:nvSpPr>
        <p:spPr>
          <a:xfrm>
            <a:off x="5780405" y="2419350"/>
            <a:ext cx="5831205" cy="182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165100" y="1825625"/>
            <a:ext cx="11551920" cy="4035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h</a:t>
            </a:r>
            <a:r>
              <a:rPr lang="en-US" sz="4000">
                <a:solidFill>
                  <a:srgbClr val="FF0000"/>
                </a:solidFill>
              </a:rPr>
              <a:t>are</a:t>
            </a:r>
            <a:endParaRPr lang="en-US" sz="400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A </a:t>
            </a:r>
            <a:r>
              <a:rPr lang="en-US" sz="3200">
                <a:solidFill>
                  <a:srgbClr val="FF0000"/>
                </a:solidFill>
              </a:rPr>
              <a:t>hare</a:t>
            </a:r>
            <a:r>
              <a:rPr lang="en-US" sz="3200"/>
              <a:t> is an animal like a rabbit but larger with long ears, long legs, and a small tail.</a:t>
            </a: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The fox was chasing the </a:t>
            </a:r>
            <a:r>
              <a:rPr lang="en-US" sz="3200">
                <a:solidFill>
                  <a:srgbClr val="FF0000"/>
                </a:solidFill>
              </a:rPr>
              <a:t>hare.</a:t>
            </a:r>
            <a:endParaRPr lang="en-US" sz="320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555480" y="4385945"/>
            <a:ext cx="1798320" cy="1912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>
                <a:solidFill>
                  <a:schemeClr val="tx1"/>
                </a:solidFill>
              </a:rPr>
              <a:t>c</a:t>
            </a:r>
            <a:r>
              <a:rPr lang="en-US">
                <a:solidFill>
                  <a:srgbClr val="FF0000"/>
                </a:solidFill>
              </a:rPr>
              <a:t>are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261860" y="29464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6" name="Content Placeholder 5"/>
          <p:cNvSpPr/>
          <p:nvPr>
            <p:ph sz="half" idx="1"/>
          </p:nvPr>
        </p:nvSpPr>
        <p:spPr>
          <a:xfrm>
            <a:off x="838200" y="1825625"/>
            <a:ext cx="8663940" cy="4351655"/>
          </a:xfrm>
        </p:spPr>
        <p:txBody>
          <a:bodyPr>
            <a:normAutofit/>
          </a:bodyPr>
          <a:p>
            <a:endParaRPr lang="en-US"/>
          </a:p>
          <a:p>
            <a:r>
              <a:rPr lang="en-US"/>
              <a:t>If you </a:t>
            </a:r>
            <a:r>
              <a:rPr lang="en-US">
                <a:solidFill>
                  <a:srgbClr val="FF0000"/>
                </a:solidFill>
              </a:rPr>
              <a:t>care</a:t>
            </a:r>
            <a:r>
              <a:rPr lang="en-US"/>
              <a:t> about something, you feel that it is important and are concerned about it</a:t>
            </a:r>
            <a:endParaRPr lang="en-US"/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Adam takes good </a:t>
            </a:r>
            <a:r>
              <a:rPr lang="en-US">
                <a:solidFill>
                  <a:srgbClr val="FF0000"/>
                </a:solidFill>
              </a:rPr>
              <a:t>care </a:t>
            </a:r>
            <a:r>
              <a:rPr lang="en-US">
                <a:solidFill>
                  <a:schemeClr val="tx1"/>
                </a:solidFill>
              </a:rPr>
              <a:t>of his little cat.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868410" y="4059555"/>
            <a:ext cx="1961515" cy="21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gl</a:t>
            </a:r>
            <a:r>
              <a:rPr lang="en-US">
                <a:solidFill>
                  <a:srgbClr val="FF0000"/>
                </a:solidFill>
              </a:rPr>
              <a:t>are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64515" y="2075815"/>
            <a:ext cx="1035812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sym typeface="+mn-ea"/>
              </a:rPr>
              <a:t>A </a:t>
            </a:r>
            <a:r>
              <a:rPr lang="en-US" sz="3200">
                <a:solidFill>
                  <a:srgbClr val="FF0000"/>
                </a:solidFill>
                <a:sym typeface="+mn-ea"/>
              </a:rPr>
              <a:t>glare</a:t>
            </a:r>
            <a:r>
              <a:rPr lang="en-US" sz="3200">
                <a:sym typeface="+mn-ea"/>
              </a:rPr>
              <a:t> is an angry, hard, and unfriendly look.</a:t>
            </a:r>
            <a:endParaRPr lang="en-US" sz="3200">
              <a:sym typeface="+mn-ea"/>
            </a:endParaRPr>
          </a:p>
          <a:p>
            <a:endParaRPr lang="en-US" sz="3200">
              <a:sym typeface="+mn-ea"/>
            </a:endParaRPr>
          </a:p>
          <a:p>
            <a:endParaRPr lang="en-US" sz="3200">
              <a:sym typeface="+mn-ea"/>
            </a:endParaRPr>
          </a:p>
          <a:p>
            <a:endParaRPr lang="en-US" sz="3200">
              <a:sym typeface="+mn-ea"/>
            </a:endParaRPr>
          </a:p>
          <a:p>
            <a:r>
              <a:rPr lang="en-US" sz="3200"/>
              <a:t>Amy</a:t>
            </a:r>
            <a:r>
              <a:rPr lang="en-US" sz="3200">
                <a:solidFill>
                  <a:srgbClr val="FF0000"/>
                </a:solidFill>
              </a:rPr>
              <a:t> glared</a:t>
            </a:r>
            <a:r>
              <a:rPr lang="en-US" sz="3200"/>
              <a:t> at her brother for not listening to her.                                   </a:t>
            </a:r>
            <a:endParaRPr lang="en-US" sz="3200"/>
          </a:p>
        </p:txBody>
      </p:sp>
      <p:pic>
        <p:nvPicPr>
          <p:cNvPr id="4" name="Picture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715500" y="2707005"/>
            <a:ext cx="1638300" cy="347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Spelling Test words with /air/ sound. (15 mins)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b</a:t>
            </a:r>
            <a:r>
              <a:rPr lang="en-US">
                <a:solidFill>
                  <a:srgbClr val="FF0000"/>
                </a:solidFill>
              </a:rPr>
              <a:t>are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12115" y="2052320"/>
            <a:ext cx="1094168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3200"/>
              <a:t>If a room, cupboard, or shelf is </a:t>
            </a:r>
            <a:r>
              <a:rPr lang="en-US" sz="3200">
                <a:solidFill>
                  <a:srgbClr val="FF0000"/>
                </a:solidFill>
              </a:rPr>
              <a:t>bare</a:t>
            </a:r>
            <a:r>
              <a:rPr lang="en-US" sz="3200"/>
              <a:t>, it is empty.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His </a:t>
            </a:r>
            <a:r>
              <a:rPr lang="en-US" sz="3200">
                <a:solidFill>
                  <a:schemeClr val="tx1"/>
                </a:solidFill>
              </a:rPr>
              <a:t>fridge</a:t>
            </a:r>
            <a:r>
              <a:rPr lang="en-US" sz="3200"/>
              <a:t> was </a:t>
            </a:r>
            <a:r>
              <a:rPr lang="en-US" sz="3200">
                <a:solidFill>
                  <a:srgbClr val="FF0000"/>
                </a:solidFill>
              </a:rPr>
              <a:t>bare</a:t>
            </a:r>
            <a:r>
              <a:rPr lang="en-US" sz="3200"/>
              <a:t> apart from three very small tomatoes. </a:t>
            </a:r>
            <a:endParaRPr lang="en-US" sz="3200"/>
          </a:p>
        </p:txBody>
      </p:sp>
      <p:pic>
        <p:nvPicPr>
          <p:cNvPr id="6" name="Picture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304020" y="4763770"/>
            <a:ext cx="2247900" cy="195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sh</a:t>
            </a:r>
            <a:r>
              <a:rPr lang="en-US">
                <a:solidFill>
                  <a:srgbClr val="FF0000"/>
                </a:solidFill>
              </a:rPr>
              <a:t>are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28625" y="1691005"/>
            <a:ext cx="1133411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If you </a:t>
            </a:r>
            <a:r>
              <a:rPr lang="en-US" sz="3200">
                <a:solidFill>
                  <a:srgbClr val="FF0000"/>
                </a:solidFill>
              </a:rPr>
              <a:t>share</a:t>
            </a:r>
            <a:r>
              <a:rPr lang="en-US" sz="3200"/>
              <a:t> something that you have with someone, you give some of it to them or let them use it.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Sara </a:t>
            </a:r>
            <a:r>
              <a:rPr lang="en-US" sz="3200">
                <a:solidFill>
                  <a:srgbClr val="FF0000"/>
                </a:solidFill>
              </a:rPr>
              <a:t>shared</a:t>
            </a:r>
            <a:r>
              <a:rPr lang="en-US" sz="3200"/>
              <a:t> her new toy with Steven.</a:t>
            </a:r>
            <a:endParaRPr lang="en-US" sz="3200"/>
          </a:p>
        </p:txBody>
      </p:sp>
      <p:pic>
        <p:nvPicPr>
          <p:cNvPr id="7" name="Picture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649845" y="4026535"/>
            <a:ext cx="3244215" cy="216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sc</a:t>
            </a:r>
            <a:r>
              <a:rPr lang="en-US">
                <a:solidFill>
                  <a:srgbClr val="FF0000"/>
                </a:solidFill>
              </a:rPr>
              <a:t>are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838200" y="1825625"/>
            <a:ext cx="7744460" cy="4351655"/>
          </a:xfrm>
        </p:spPr>
        <p:txBody>
          <a:bodyPr/>
          <a:p>
            <a:r>
              <a:rPr lang="en-US"/>
              <a:t>If something </a:t>
            </a:r>
            <a:r>
              <a:rPr lang="en-US">
                <a:solidFill>
                  <a:srgbClr val="FF0000"/>
                </a:solidFill>
              </a:rPr>
              <a:t>scares</a:t>
            </a:r>
            <a:r>
              <a:rPr lang="en-US"/>
              <a:t> you, it frightens or worries you.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Sitting in a dark room </a:t>
            </a:r>
            <a:r>
              <a:rPr lang="en-US" sz="2400">
                <a:solidFill>
                  <a:srgbClr val="FF0000"/>
                </a:solidFill>
              </a:rPr>
              <a:t>scares</a:t>
            </a:r>
            <a:r>
              <a:rPr lang="en-US"/>
              <a:t> me.</a:t>
            </a:r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901305" y="2648585"/>
            <a:ext cx="2815590" cy="328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Content Placeholder 6"/>
          <p:cNvSpPr/>
          <p:nvPr>
            <p:ph sz="half" idx="1"/>
          </p:nvPr>
        </p:nvSpPr>
        <p:spPr>
          <a:xfrm>
            <a:off x="838200" y="1825625"/>
            <a:ext cx="8329295" cy="435165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3200"/>
              <a:t>You use </a:t>
            </a:r>
            <a:r>
              <a:rPr lang="en-US" sz="3200">
                <a:solidFill>
                  <a:srgbClr val="FF0000"/>
                </a:solidFill>
              </a:rPr>
              <a:t>spare</a:t>
            </a:r>
            <a:r>
              <a:rPr lang="en-US" sz="3200"/>
              <a:t> to describe something that is not being used by anyone, and is therefore available for someone to use.</a:t>
            </a:r>
            <a:endParaRPr lang="en-US" sz="3200"/>
          </a:p>
          <a:p>
            <a:pPr marL="0" indent="0">
              <a:buNone/>
            </a:pPr>
            <a:endParaRPr lang="en-US" sz="3200"/>
          </a:p>
          <a:p>
            <a:r>
              <a:rPr lang="en-US" sz="3200"/>
              <a:t>Nancy gave me her </a:t>
            </a:r>
            <a:r>
              <a:rPr lang="en-US" sz="3200">
                <a:solidFill>
                  <a:srgbClr val="FF0000"/>
                </a:solidFill>
              </a:rPr>
              <a:t>spare</a:t>
            </a:r>
            <a:r>
              <a:rPr lang="en-US" sz="3200"/>
              <a:t> buttons to use.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838200" y="785495"/>
            <a:ext cx="5669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041640" y="3429000"/>
            <a:ext cx="3215640" cy="288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dare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10235" y="1482090"/>
            <a:ext cx="744728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If you </a:t>
            </a:r>
            <a:r>
              <a:rPr lang="en-US" sz="3200">
                <a:solidFill>
                  <a:srgbClr val="FF0000"/>
                </a:solidFill>
              </a:rPr>
              <a:t>dare </a:t>
            </a:r>
            <a:r>
              <a:rPr lang="en-US" sz="3200"/>
              <a:t>someone to do something, you challenge them to prove that they are not frightened of doing it.</a:t>
            </a:r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Lina </a:t>
            </a:r>
            <a:r>
              <a:rPr lang="en-US" sz="3200">
                <a:solidFill>
                  <a:srgbClr val="FF0000"/>
                </a:solidFill>
              </a:rPr>
              <a:t>dared </a:t>
            </a:r>
            <a:r>
              <a:rPr lang="en-US" sz="3200"/>
              <a:t>Omar to jump into the cold water.</a:t>
            </a:r>
            <a:endParaRPr lang="en-US" sz="3200"/>
          </a:p>
        </p:txBody>
      </p:sp>
      <p:pic>
        <p:nvPicPr>
          <p:cNvPr id="10" name="Picture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378190" y="3364230"/>
            <a:ext cx="3366135" cy="2788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r</a:t>
            </a:r>
            <a:r>
              <a:rPr lang="en-US">
                <a:solidFill>
                  <a:srgbClr val="FF0000"/>
                </a:solidFill>
              </a:rPr>
              <a:t>are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/>
          <p:nvPr>
            <p:ph sz="half" idx="1"/>
          </p:nvPr>
        </p:nvSpPr>
        <p:spPr>
          <a:xfrm>
            <a:off x="838200" y="1825625"/>
            <a:ext cx="10373360" cy="4351655"/>
          </a:xfrm>
        </p:spPr>
        <p:txBody>
          <a:bodyPr/>
          <a:p>
            <a:r>
              <a:rPr lang="en-US"/>
              <a:t>Something that is </a:t>
            </a:r>
            <a:r>
              <a:rPr lang="en-US">
                <a:solidFill>
                  <a:srgbClr val="FF0000"/>
                </a:solidFill>
              </a:rPr>
              <a:t>rare</a:t>
            </a:r>
            <a:r>
              <a:rPr lang="en-US"/>
              <a:t> is not common and is therefore interesting or valuable.</a:t>
            </a:r>
            <a:endParaRPr lang="en-US"/>
          </a:p>
          <a:p>
            <a:endParaRPr lang="en-US"/>
          </a:p>
          <a:p>
            <a:r>
              <a:rPr lang="en-US"/>
              <a:t>Diamonds are </a:t>
            </a:r>
            <a:r>
              <a:rPr lang="en-US">
                <a:solidFill>
                  <a:srgbClr val="FF0000"/>
                </a:solidFill>
              </a:rPr>
              <a:t>rare</a:t>
            </a:r>
            <a:r>
              <a:rPr lang="en-US"/>
              <a:t> precious rocks..</a:t>
            </a:r>
            <a:endParaRPr lang="en-US"/>
          </a:p>
        </p:txBody>
      </p:sp>
      <p:pic>
        <p:nvPicPr>
          <p:cNvPr id="15" name="Picture 1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476615" y="3825875"/>
            <a:ext cx="2852420" cy="2199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pPr marL="0" indent="0">
              <a:buFont typeface="Arial" panose="020B0604020202020204" pitchFamily="34" charset="0"/>
            </a:pPr>
            <a:r>
              <a:rPr lang="en-US">
                <a:solidFill>
                  <a:schemeClr val="tx1"/>
                </a:solidFill>
              </a:rPr>
              <a:t>squ</a:t>
            </a:r>
            <a:r>
              <a:rPr lang="en-US">
                <a:solidFill>
                  <a:srgbClr val="FF0000"/>
                </a:solidFill>
              </a:rPr>
              <a:t>are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837565" y="5277485"/>
            <a:ext cx="7480935" cy="497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200"/>
              <a:t>My lunch box looks like a square.</a:t>
            </a:r>
            <a:endParaRPr lang="en-US" sz="3200"/>
          </a:p>
        </p:txBody>
      </p:sp>
      <p:sp>
        <p:nvSpPr>
          <p:cNvPr id="12" name="Text Box 11"/>
          <p:cNvSpPr txBox="1"/>
          <p:nvPr/>
        </p:nvSpPr>
        <p:spPr>
          <a:xfrm>
            <a:off x="97155" y="1383665"/>
            <a:ext cx="11050905" cy="13608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A </a:t>
            </a:r>
            <a:r>
              <a:rPr lang="en-US" sz="3200">
                <a:solidFill>
                  <a:srgbClr val="FF0000"/>
                </a:solidFill>
              </a:rPr>
              <a:t>square</a:t>
            </a:r>
            <a:r>
              <a:rPr lang="en-US" sz="3200"/>
              <a:t> is a shape with four sides that are all the same length and four corners that are all right angles.</a:t>
            </a:r>
            <a:endParaRPr lang="en-US" sz="3200"/>
          </a:p>
        </p:txBody>
      </p:sp>
      <p:pic>
        <p:nvPicPr>
          <p:cNvPr id="14" name="Picture 1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920355" y="3048635"/>
            <a:ext cx="2873375" cy="3250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585" y="3011805"/>
            <a:ext cx="10515600" cy="1325563"/>
          </a:xfrm>
        </p:spPr>
        <p:txBody>
          <a:bodyPr/>
          <a:p>
            <a:r>
              <a:rPr lang="en-US" sz="8000"/>
              <a:t>Thank You</a:t>
            </a:r>
            <a:endParaRPr lang="en-US" sz="8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70" y="0"/>
            <a:ext cx="10515600" cy="1325563"/>
          </a:xfrm>
        </p:spPr>
        <p:txBody>
          <a:bodyPr/>
          <a:p>
            <a:pPr algn="ctr"/>
            <a:r>
              <a:rPr lang="en-US" b="1"/>
              <a:t>Words with the /are/ sound</a:t>
            </a:r>
            <a:endParaRPr lang="en-US" b="1"/>
          </a:p>
        </p:txBody>
      </p:sp>
      <p:sp>
        <p:nvSpPr>
          <p:cNvPr id="5" name="Text Box 4"/>
          <p:cNvSpPr txBox="1"/>
          <p:nvPr/>
        </p:nvSpPr>
        <p:spPr>
          <a:xfrm>
            <a:off x="3827145" y="4195445"/>
            <a:ext cx="6983095" cy="1029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en-US" sz="11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1100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3556000" y="4104323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261620" y="976630"/>
            <a:ext cx="9118600" cy="6123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Bingo Game Activity (Group Work)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Explain the Bingo game to students. (5 mins)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1.Teacher will have 10 word mats for the bingo game.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2.Divide your class in a way that each group has 2 mats.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3.Explain to students that picture cards will be distributed on the tables.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4.Explain to students that the teacher will say a word. The aim is put the picture on the correct word.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155" y="549275"/>
            <a:ext cx="10515600" cy="4351338"/>
          </a:xfrm>
        </p:spPr>
        <p:txBody>
          <a:bodyPr/>
          <a:p>
            <a:r>
              <a:rPr lang="en-US"/>
              <a:t>5.The students who match their pictures first are the winners.</a:t>
            </a:r>
            <a:endParaRPr lang="en-US"/>
          </a:p>
          <a:p>
            <a:endParaRPr lang="en-US"/>
          </a:p>
          <a:p>
            <a:r>
              <a:rPr lang="en-US"/>
              <a:t>6.Ps. Explain to students that in the bingo game not all pictures match the words.</a:t>
            </a:r>
            <a:endParaRPr lang="en-US"/>
          </a:p>
          <a:p>
            <a:r>
              <a:rPr lang="en-US"/>
              <a:t>Some words would be written and without a picture to match it.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045" y="365125"/>
            <a:ext cx="10515600" cy="1325563"/>
          </a:xfrm>
        </p:spPr>
        <p:txBody>
          <a:bodyPr>
            <a:normAutofit/>
          </a:bodyPr>
          <a:p>
            <a:r>
              <a:rPr lang="en-US"/>
              <a:t>Bingo Picture Cards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639570" y="1377315"/>
            <a:ext cx="7301865" cy="52114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2030" y="207645"/>
            <a:ext cx="8542020" cy="60731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714500" y="191770"/>
            <a:ext cx="8740140" cy="6029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265" y="422910"/>
            <a:ext cx="8534400" cy="60121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2363</Words>
  <Application>WPS Presentation</Application>
  <PresentationFormat>Widescreen</PresentationFormat>
  <Paragraphs>130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Words with the /air/ sound</vt:lpstr>
      <vt:lpstr>PowerPoint 演示文稿</vt:lpstr>
      <vt:lpstr>Read the sentences and match them to the correct picture.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Spelling Words Words with /air/ sound  </vt:lpstr>
      <vt:lpstr>airport</vt:lpstr>
      <vt:lpstr>chair</vt:lpstr>
      <vt:lpstr>hair</vt:lpstr>
      <vt:lpstr>fair</vt:lpstr>
      <vt:lpstr>pair</vt:lpstr>
      <vt:lpstr>PowerPoint 演示文稿</vt:lpstr>
      <vt:lpstr>fairy</vt:lpstr>
      <vt:lpstr>dairy</vt:lpstr>
      <vt:lpstr>hairy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ann ahmed</cp:lastModifiedBy>
  <cp:revision>13</cp:revision>
  <dcterms:created xsi:type="dcterms:W3CDTF">2023-11-12T01:17:00Z</dcterms:created>
  <dcterms:modified xsi:type="dcterms:W3CDTF">2024-03-03T03:05:29Z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BD7EACA9E0864D448B909E6F23636F9C_13</vt:lpwstr>
  </property>
  <property fmtid="{D5CDD505-2E9C-101B-9397-08002B2CF9AE}" pid="3" name="KSOProductBuildVer">
    <vt:lpwstr>1033-12.2.0.13431</vt:lpwstr>
  </property>
</Properties>
</file>