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81" r:id="rId17"/>
    <p:sldId id="283" r:id="rId18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4660"/>
  </p:normalViewPr>
  <p:slideViewPr>
    <p:cSldViewPr>
      <p:cViewPr varScale="1">
        <p:scale>
          <a:sx n="107" d="100"/>
          <a:sy n="107" d="100"/>
        </p:scale>
        <p:origin x="12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4.04255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22-01-23T09:33:26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2084 6270 0,'0'-19'94,"59"19"-79,40-20 1,60 0-16,0 0 16,19-20-1,-39 1-15,-59 19 16,-21 20-16,1 0 0,-1 0 16,-19 0-16,0 0 15,-1 0-15,1-20 16,-20 0-16,0 20 15,19 0-15,1 0 16,0 0 0,-20 0-16,19 0 15,-19 0-15,20 0 16,0 0-16,-1 0 16,21-20-16,-1 20 15,1 0-15,-1 0 16,1 0-16,-20 0 15,-1 0-15,1 0 16,0 0-16,-1 0 16,1 0-16,0 0 15,-1 0 1,-19 0 0,0 0-16,20 0 15,19 0-15,-39 0 16,0 0-1,0 0-15,0 0 16,0 0-16,-1 0 16,1 0-16,20 0 15,0 0 1,-21 0-16,41 0 0,-20 0 16,-21 0-1,21 0-15,0 0 16,-20 0 31,39 0-47,1 0 15,-1 0-15,-19 0 16,-20 0-16,0 0 31,0 0-31,-1 0 0,1 0 16,0 0-1,20 0-15,-20 0 16,19 0-16,1 0 16,0 0-16,-1 0 15,21 0-15,-40 0 16,19 0-16,1 0 16,-20 0-16,20 0 15,-21 0-15,21 0 16,20 0-16,-1 0 15,1 0 1,19 0-16,-19 0 0,-1 0 16,40 0-16,40 20 15,20-20 1,-20 20-16,79 0 16,-19 0-1,-120-20 1,-19 0-16,-41 0 15,1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4.04255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22-01-23T09:33:28.4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2917 7223 0,'20'0'109,"0"0"-93,19 0-16,21 0 15,-1 0-15,61 0 16,-21 0-16,20-20 16,20 0-16,0 20 15,-20 0-15,-40 0 16,-39 0-16,-20 0 47,19 0-32,-19 0-15,20 0 16,19 0 0,-19 0-16,39 0 15,1 0-15,-21 0 16,1 0-16,-20 0 15,19 0-15,-19 0 16,19 0-16,21 0 16,-21 0-16,1 0 15,-21 0-15,-19 0 16,0 0-16,20 0 16,-1 0-16,-19 0 15,60 0 1,-41 0-16,21 0 15,-1 0-15,1 0 16,0 0-16,-1 0 16,-19 0-16,19 0 15,1 0-15,-1 0 16,21 0 0,-21 0-1,21 20-15,-1 0 0,139-20 31,-119 20-31,-19 0 0,39-20 32,-60 19-32,1-19 15,0 0-15,19 20 0,139 0 32,-79-20-32,0 20 15,-40 0-15,40-20 16,79 20-1,-99-1-15,80-19 32,-179 20-32,19-20 15,-19 0-15,0 0 16,0 0-16,20 0 16,-21 0-1,21 0 1,0 0-1,19 0-15,21 0 0,19 0 16,-20 0-16,40 0 16,20 0-16,-20 0 15,-19 0 1,39 0-16,-40 0 0,20 0 16,0 0-1,-40 0-15,20 0 0,-19 0 16,-41 0-16,-19 20 15,20 0 1,0-20-16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4.04255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22-01-23T09:33:32.5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2262 5457 0,'40'0'172,"119"0"-157,-100 0-15,1 0 16,19 0-16,0 0 16,21 20-16,19-1 15,-40-19-15,0 0 16,-19 0-16,0 0 16,19 0-16,-20 0 15,21 0-15,-1 0 16,40 0-16,-20 20 15,-39 0-15,39-20 16,0 0-16,-19 0 16,39 0-16,-20 0 15,-39 0-15,-1 0 16,-19 0-16,99 0 31,-80 0-15,40 0-16,-39 0 15,0 0 1,19 0-16,20 0 16,-19 0-16,-1 0 15,0 20-15,40 0 16,40-20 0,-80 0-16,-19 0 15,0 20-15,78-20 31,-98 20-31,20-1 16,19-19 0,-19 0-16,-21 0 15,21 0-15,-21 20 16,21-20-16,0 0 16,-21 0-16,21 0 15,-1 0-15,1 0 16,59 40-1,-60-40 1,1 0-16,-1 0 16,-19 0-16,-20 0 15,40 0-15,-41 0 16,21 0 0,0 0-16,-60 0 125,-59 0-125,-80 0 15,-20 0-15,-39 0 16,19 0-16,1 0 15,19 0-15,1 0 16,19 0 0,-59 0-16,138 0 15,21 0-15,-1 0 16,1 0-16,-1 0 16,1 0-16,-1 0 15,-19 0-15,-199 0 31,199 0-31,19 0 16,20 0-16,21 0 16,-21 0-16,20 0 15,0 0-15,-19 0 16,-1 0 0,-20 0-16,1 0 15,-21 0-15,-39 0 16,40 0-16,-20 0 15,39 0-15,1 0 16,-21 0 0,-59 0-16,1 0 15,78 0 1,40 0 0,0 0-1,0 0-15,-19 0 16,-100 0 15,99 0-31,20 0 16,1 0-16,-1 0 15,0 0-15,0 0 110,0 0-79,0 0-31,0 0 16,-19 0-16,-1 0 15,0 0-15,1 0 16,19 0-16,0 0 47,0 0-47,0 0 15,0 0 1,1 0-16,-1 20 16,0-20-1,0 0 79,0 0-78,0 20-16,1-20 15,-1 0-15,0 19 16,0-19-16,-20 20 0,-19 0 15,39-20 1,0 20-16,-20-20 16,40 20-1,20-20 110,20 0-109,19 0-16,1 0 16,-20 20-1,-20 0-15,79-20 16,-20 0-16,40 0 15,-39 0-15,-1 0 16,0 0-16,40 0 16,40 0-1,0 0-15,-60 0 0,-20 0 16,80 0 0,-40 0-1,-39 0-15,-21 0 16,-19 0-16,-20 0 15,0 0-15,-1 0 16,1 0 78,0 0-79,0 0-15,20 0 16,19 0 0,100 0-16,-20 0 15,-40 0-15,20 0 16,-40 0-16,-39 0 16,-20 0-16,20 0 15,-1 0-15,1 0 16,99 0-1,0 0 1,-60 0-16,-19 0 16,-1 0-16,-19 0 15,0 0-15,19 0 16,1 0-16,99 0 31,-100 0-31,1 0 0,-21 19 16,1-19-1,79 0 1,-40 0-16,1 0 16,19 20-16,0 0 15,40-20-15,-20 0 16,-39 0-16,-1 0 16,-20 0-16,1 0 15,-40 0-15,0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AEF66-7724-4816-BB3D-A2BE46CEE532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C60EC-36F7-4AFA-9C30-DD835B5E731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17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C60EC-36F7-4AFA-9C30-DD835B5E731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72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C60EC-36F7-4AFA-9C30-DD835B5E731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58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17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29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97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31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4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8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56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23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6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8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6331-0A3F-44F6-865C-66AB993C1855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BC15-07F5-4CCA-BF84-9D967C1025A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46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6331-0A3F-44F6-865C-66AB993C1855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BC15-07F5-4CCA-BF84-9D967C1025A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51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view659056" TargetMode="External"/><Relationship Id="rId3" Type="http://schemas.openxmlformats.org/officeDocument/2006/relationships/hyperlink" Target="https://www.liveworksheets.com/zj178198ee" TargetMode="External"/><Relationship Id="rId7" Type="http://schemas.openxmlformats.org/officeDocument/2006/relationships/hyperlink" Target="https://wordwall.net/resource/3322370/niemieckim/das-wetter" TargetMode="External"/><Relationship Id="rId2" Type="http://schemas.openxmlformats.org/officeDocument/2006/relationships/hyperlink" Target="https://www.liveworksheets.com/dq1647641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resource/1606676/njema%C4%8Dki-jezik/jahreszeiten-das-wetter" TargetMode="External"/><Relationship Id="rId5" Type="http://schemas.openxmlformats.org/officeDocument/2006/relationships/hyperlink" Target="https://www.youtube.com/watch?v=ueeMAVO7ZcU" TargetMode="External"/><Relationship Id="rId4" Type="http://schemas.openxmlformats.org/officeDocument/2006/relationships/hyperlink" Target="https://www.youtube.com/watch?v=xxmyiTDi0rU" TargetMode="External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0.emf"/><Relationship Id="rId4" Type="http://schemas.openxmlformats.org/officeDocument/2006/relationships/customXml" Target="../ink/ink1.xml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8876" y="3153607"/>
            <a:ext cx="7772400" cy="94000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Über das Wetter sprechen</a:t>
            </a:r>
            <a:br>
              <a:rPr lang="de-DE" b="1" dirty="0"/>
            </a:br>
            <a:endParaRPr lang="de-DE" sz="1400" b="1" dirty="0"/>
          </a:p>
        </p:txBody>
      </p:sp>
      <p:pic>
        <p:nvPicPr>
          <p:cNvPr id="1026" name="Picture 2" descr="H:\Teachers pay Teachers\Weather Clip Art\rainb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4" y="3971638"/>
            <a:ext cx="2328863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Teachers pay Teachers\Weather Clip Art\su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4" y="1015156"/>
            <a:ext cx="2694415" cy="243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Teachers pay Teachers\Weather Clip Art\thermome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19" y="2481510"/>
            <a:ext cx="1069605" cy="18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Teachers pay Teachers\Weather Set_Dots of Fun\Rain_ColorNoFa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165011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Teachers pay Teachers\Weather Set_Dots of Fun\Partly Sunny_ColorWithFac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83" y="1470748"/>
            <a:ext cx="1775113" cy="16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Teachers pay Teachers\Weather Set_Dots of Fun\Windy_Col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24" y="1470747"/>
            <a:ext cx="2551214" cy="16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Teachers pay Teachers\Weather Set_Dots of Fun\Snow_ColorWithFa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74" y="4005064"/>
            <a:ext cx="1678881" cy="199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Teachers pay Teachers\Weather Set_Dots of Fun\ColdTherm_Colo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9169">
            <a:off x="548496" y="2132476"/>
            <a:ext cx="822578" cy="16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9111450-05D2-6740-17D0-CA2B6B34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7" y="249961"/>
            <a:ext cx="2160240" cy="57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ADD2E2-63A7-71CA-8FC9-13519EAA5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64" y="749656"/>
            <a:ext cx="6999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lgerian" panose="04020705040A02060702" pitchFamily="82" charset="0"/>
              </a:rPr>
              <a:t>8. </a:t>
            </a:r>
            <a:r>
              <a:rPr lang="en-US" altLang="en-US" sz="2400" dirty="0" err="1">
                <a:solidFill>
                  <a:srgbClr val="FF0000"/>
                </a:solidFill>
                <a:latin typeface="Algerian" panose="04020705040A02060702" pitchFamily="82" charset="0"/>
              </a:rPr>
              <a:t>Klasse</a:t>
            </a:r>
            <a:r>
              <a:rPr lang="en-US" altLang="en-US" sz="24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Algerian" panose="04020705040A02060702" pitchFamily="82" charset="0"/>
              </a:rPr>
              <a:t>Lektion</a:t>
            </a:r>
            <a:r>
              <a:rPr lang="en-US" altLang="en-US" sz="2400" dirty="0">
                <a:solidFill>
                  <a:srgbClr val="FF0000"/>
                </a:solidFill>
                <a:latin typeface="Algerian" panose="04020705040A02060702" pitchFamily="82" charset="0"/>
              </a:rPr>
              <a:t> 38 : Eine Party -</a:t>
            </a:r>
            <a:r>
              <a:rPr lang="en-US" altLang="en-US" sz="2400" dirty="0" err="1">
                <a:solidFill>
                  <a:srgbClr val="FF0000"/>
                </a:solidFill>
                <a:latin typeface="Algerian" panose="04020705040A02060702" pitchFamily="82" charset="0"/>
              </a:rPr>
              <a:t>Vorbreitung</a:t>
            </a:r>
            <a:endParaRPr lang="de-DE" altLang="en-US" sz="2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3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die Wolke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2962672" cy="676671"/>
          </a:xfrm>
        </p:spPr>
        <p:txBody>
          <a:bodyPr/>
          <a:lstStyle/>
          <a:p>
            <a:r>
              <a:rPr lang="de-DE" b="1" dirty="0"/>
              <a:t>Es ist wolkig.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57200" y="4653136"/>
            <a:ext cx="504056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Es ist wolkig In Palermo 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43" name="Picture 3" descr="H:\Teachers pay Teachers\Weather Set_Dots of Fun\Partly Sunny_ColorNoFa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3457979" cy="29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Teachers pay Teachers\Weather Set_Dots of Fun\Clou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44" y="1988840"/>
            <a:ext cx="2073863" cy="138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2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die Wolkendecke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3106688" cy="676671"/>
          </a:xfrm>
        </p:spPr>
        <p:txBody>
          <a:bodyPr/>
          <a:lstStyle/>
          <a:p>
            <a:r>
              <a:rPr lang="de-DE" b="1" dirty="0"/>
              <a:t>Es ist bedeckt.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27584" y="5085184"/>
            <a:ext cx="5616624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In Warschau ist es bedeckt.</a:t>
            </a:r>
          </a:p>
        </p:txBody>
      </p:sp>
      <p:pic>
        <p:nvPicPr>
          <p:cNvPr id="11266" name="Picture 2" descr="H:\Teachers pay Teachers\Weather Set_Dots of Fun\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911" y="2120130"/>
            <a:ext cx="3304927" cy="275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Teachers pay Teachers\Weather Set_Dots of Fun\Clou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08" y="2564904"/>
            <a:ext cx="2986923" cy="24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Teachers pay Teachers\Weather Set_Dots of Fun\Clou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07214"/>
            <a:ext cx="2986923" cy="24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9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die Hitze – die Kälte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4380" y="4581128"/>
            <a:ext cx="3538736" cy="604664"/>
          </a:xfrm>
        </p:spPr>
        <p:txBody>
          <a:bodyPr/>
          <a:lstStyle/>
          <a:p>
            <a:r>
              <a:rPr lang="de-DE" b="1" dirty="0"/>
              <a:t>Es ist kalt/eisig.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34818" y="1661840"/>
            <a:ext cx="79208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20°</a:t>
            </a:r>
          </a:p>
        </p:txBody>
      </p:sp>
      <p:sp>
        <p:nvSpPr>
          <p:cNvPr id="5" name="Rettangolo 4"/>
          <p:cNvSpPr/>
          <p:nvPr/>
        </p:nvSpPr>
        <p:spPr>
          <a:xfrm>
            <a:off x="3182062" y="1661840"/>
            <a:ext cx="79208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40°</a:t>
            </a:r>
          </a:p>
        </p:txBody>
      </p:sp>
      <p:pic>
        <p:nvPicPr>
          <p:cNvPr id="12292" name="Picture 4" descr="H:\Teachers pay Teachers\Weather Set_Dots of Fun\WarmTherm_ColorWithFa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1400481" cy="22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686780" y="2285256"/>
            <a:ext cx="353873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Es ist warm/heiß.</a:t>
            </a:r>
            <a:endParaRPr lang="de-DE" b="1" dirty="0"/>
          </a:p>
        </p:txBody>
      </p:sp>
      <p:pic>
        <p:nvPicPr>
          <p:cNvPr id="12293" name="Picture 5" descr="H:\Teachers pay Teachers\Weather Set_Dots of Fun\ColdTherm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60" y="2996952"/>
            <a:ext cx="1117912" cy="19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2763418" y="4149080"/>
            <a:ext cx="80047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-20°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876862" y="4149080"/>
            <a:ext cx="80047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-2°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2892225" y="5445224"/>
            <a:ext cx="430064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In Helsinki ist es kalt.</a:t>
            </a:r>
          </a:p>
          <a:p>
            <a:r>
              <a:rPr lang="de-DE" b="1" dirty="0"/>
              <a:t>In Madrid ist es heiß.</a:t>
            </a:r>
          </a:p>
        </p:txBody>
      </p:sp>
    </p:spTree>
    <p:extLst>
      <p:ext uri="{BB962C8B-B14F-4D97-AF65-F5344CB8AC3E}">
        <p14:creationId xmlns:p14="http://schemas.microsoft.com/office/powerpoint/2010/main" val="31817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der</a:t>
            </a:r>
            <a:r>
              <a:rPr lang="it-IT" b="1" dirty="0"/>
              <a:t> </a:t>
            </a:r>
            <a:r>
              <a:rPr lang="it-IT" b="1" dirty="0" err="1"/>
              <a:t>Regenbogen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5114932" cy="676671"/>
          </a:xfrm>
        </p:spPr>
        <p:txBody>
          <a:bodyPr>
            <a:normAutofit/>
          </a:bodyPr>
          <a:lstStyle/>
          <a:p>
            <a:r>
              <a:rPr lang="it-IT" b="1" dirty="0"/>
              <a:t>Schau, ein Regenbogen.</a:t>
            </a:r>
          </a:p>
        </p:txBody>
      </p:sp>
      <p:pic>
        <p:nvPicPr>
          <p:cNvPr id="1026" name="Picture 2" descr="http://www.radioscienza.it/fisicastF/Arcobal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143248"/>
            <a:ext cx="3357586" cy="1893376"/>
          </a:xfrm>
          <a:prstGeom prst="rect">
            <a:avLst/>
          </a:prstGeom>
          <a:noFill/>
        </p:spPr>
      </p:pic>
      <p:pic>
        <p:nvPicPr>
          <p:cNvPr id="1028" name="Picture 4" descr="http://thumbs.dreamstime.com/t/huge-arcing-rainbow-wide-blue-sky-fluffy-cloud-formations-clouds-off-distance-44336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86124"/>
            <a:ext cx="3409950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2.bp.blogspot.com/_Bp5fh5Ssy8A/S_adTCElpuI/AAAAAAAAASw/Y7mmMrNFyVk/s1600/hablar+por+tel_fo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78917"/>
            <a:ext cx="1500166" cy="1500166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42860"/>
            <a:ext cx="8229600" cy="614354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Wie</a:t>
            </a:r>
            <a:r>
              <a:rPr lang="it-IT" b="1" dirty="0"/>
              <a:t> </a:t>
            </a:r>
            <a:r>
              <a:rPr lang="it-IT" b="1" dirty="0" err="1"/>
              <a:t>ist</a:t>
            </a:r>
            <a:r>
              <a:rPr lang="it-IT" b="1" dirty="0"/>
              <a:t> </a:t>
            </a:r>
            <a:r>
              <a:rPr lang="it-IT" b="1" dirty="0" err="1"/>
              <a:t>das</a:t>
            </a:r>
            <a:r>
              <a:rPr lang="it-IT" b="1" dirty="0"/>
              <a:t> </a:t>
            </a:r>
            <a:r>
              <a:rPr lang="it-IT" b="1" dirty="0" err="1"/>
              <a:t>Wetter</a:t>
            </a:r>
            <a:r>
              <a:rPr lang="it-IT" b="1" dirty="0"/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4922" y="796141"/>
            <a:ext cx="1328718" cy="6143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b="1" dirty="0" err="1"/>
              <a:t>Dialog</a:t>
            </a:r>
            <a:r>
              <a:rPr lang="it-IT" b="1" dirty="0"/>
              <a:t>:</a:t>
            </a:r>
          </a:p>
        </p:txBody>
      </p:sp>
      <p:sp>
        <p:nvSpPr>
          <p:cNvPr id="5" name="Fumetto 3 4"/>
          <p:cNvSpPr/>
          <p:nvPr/>
        </p:nvSpPr>
        <p:spPr>
          <a:xfrm>
            <a:off x="4670762" y="2235983"/>
            <a:ext cx="3071834" cy="1500166"/>
          </a:xfrm>
          <a:prstGeom prst="wedgeEllipseCallout">
            <a:avLst>
              <a:gd name="adj1" fmla="val -63336"/>
              <a:gd name="adj2" fmla="val 71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err="1"/>
              <a:t>Hallo</a:t>
            </a:r>
            <a:r>
              <a:rPr lang="it-IT" sz="2800" b="1" dirty="0"/>
              <a:t>, Tom!</a:t>
            </a:r>
          </a:p>
          <a:p>
            <a:pPr algn="ctr"/>
            <a:r>
              <a:rPr lang="it-IT" sz="2800" b="1" dirty="0" err="1"/>
              <a:t>Ich</a:t>
            </a:r>
            <a:r>
              <a:rPr lang="it-IT" sz="2800" b="1" dirty="0"/>
              <a:t> </a:t>
            </a:r>
            <a:r>
              <a:rPr lang="it-IT" sz="2800" b="1" dirty="0" err="1"/>
              <a:t>bin</a:t>
            </a:r>
            <a:r>
              <a:rPr lang="it-IT" sz="2800" b="1" dirty="0"/>
              <a:t> in </a:t>
            </a:r>
            <a:r>
              <a:rPr lang="it-IT" sz="2800" b="1" dirty="0" err="1"/>
              <a:t>Bozen</a:t>
            </a:r>
            <a:r>
              <a:rPr lang="it-IT" b="1" dirty="0"/>
              <a:t>.</a:t>
            </a:r>
          </a:p>
        </p:txBody>
      </p:sp>
      <p:pic>
        <p:nvPicPr>
          <p:cNvPr id="29698" name="Picture 2" descr="http://previews.123rf.com/images/zirka/zirka1108/zirka110800138/10390244-uno-schizzo-di-un-ragazzo-parlando-al-telefono-Archivio-Fotograf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07289"/>
            <a:ext cx="1955220" cy="1857388"/>
          </a:xfrm>
          <a:prstGeom prst="rect">
            <a:avLst/>
          </a:prstGeom>
          <a:noFill/>
        </p:spPr>
      </p:pic>
      <p:sp>
        <p:nvSpPr>
          <p:cNvPr id="4" name="Fumetto 4 3"/>
          <p:cNvSpPr/>
          <p:nvPr/>
        </p:nvSpPr>
        <p:spPr>
          <a:xfrm>
            <a:off x="3121935" y="824868"/>
            <a:ext cx="3286148" cy="1500166"/>
          </a:xfrm>
          <a:prstGeom prst="cloudCallout">
            <a:avLst>
              <a:gd name="adj1" fmla="val -82319"/>
              <a:gd name="adj2" fmla="val 215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err="1">
                <a:solidFill>
                  <a:srgbClr val="FF0000"/>
                </a:solidFill>
              </a:rPr>
              <a:t>Hallo</a:t>
            </a:r>
            <a:r>
              <a:rPr lang="it-IT" sz="2800" b="1" dirty="0">
                <a:solidFill>
                  <a:srgbClr val="FF0000"/>
                </a:solidFill>
              </a:rPr>
              <a:t>, Anna!</a:t>
            </a:r>
          </a:p>
          <a:p>
            <a:pPr algn="ctr"/>
            <a:r>
              <a:rPr lang="it-IT" sz="2800" b="1" dirty="0" err="1">
                <a:solidFill>
                  <a:srgbClr val="FF0000"/>
                </a:solidFill>
              </a:rPr>
              <a:t>Wo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bist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du</a:t>
            </a:r>
            <a:r>
              <a:rPr lang="it-IT" sz="28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" name="Picture 2" descr="http://previews.123rf.com/images/zirka/zirka1108/zirka110800138/10390244-uno-schizzo-di-un-ragazzo-parlando-al-telefono-Archivio-Fotografico.jpg">
            <a:extLst>
              <a:ext uri="{FF2B5EF4-FFF2-40B4-BE49-F238E27FC236}">
                <a16:creationId xmlns:a16="http://schemas.microsoft.com/office/drawing/2014/main" id="{8384A0CA-A2FA-BA4D-ACEE-92751BE3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060" y="4090032"/>
            <a:ext cx="1857388" cy="1715941"/>
          </a:xfrm>
          <a:prstGeom prst="rect">
            <a:avLst/>
          </a:prstGeom>
          <a:noFill/>
        </p:spPr>
      </p:pic>
      <p:sp>
        <p:nvSpPr>
          <p:cNvPr id="7" name="Fumetto 4 5">
            <a:extLst>
              <a:ext uri="{FF2B5EF4-FFF2-40B4-BE49-F238E27FC236}">
                <a16:creationId xmlns:a16="http://schemas.microsoft.com/office/drawing/2014/main" id="{7D703EB3-D719-1A72-EF3B-51A7A7352E34}"/>
              </a:ext>
            </a:extLst>
          </p:cNvPr>
          <p:cNvSpPr/>
          <p:nvPr/>
        </p:nvSpPr>
        <p:spPr>
          <a:xfrm>
            <a:off x="1677258" y="4162899"/>
            <a:ext cx="3214710" cy="2143140"/>
          </a:xfrm>
          <a:prstGeom prst="cloudCallout">
            <a:avLst>
              <a:gd name="adj1" fmla="val -66394"/>
              <a:gd name="adj2" fmla="val 2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/>
          </a:p>
          <a:p>
            <a:pPr algn="ctr"/>
            <a:r>
              <a:rPr lang="it-IT" sz="2800" b="1" dirty="0" err="1">
                <a:solidFill>
                  <a:srgbClr val="FF0000"/>
                </a:solidFill>
              </a:rPr>
              <a:t>Wie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ist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das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Wetter</a:t>
            </a:r>
            <a:r>
              <a:rPr lang="it-IT" sz="2800" b="1" dirty="0">
                <a:solidFill>
                  <a:srgbClr val="FF0000"/>
                </a:solidFill>
              </a:rPr>
              <a:t> in </a:t>
            </a:r>
            <a:r>
              <a:rPr lang="it-IT" sz="2800" b="1" dirty="0" err="1">
                <a:solidFill>
                  <a:srgbClr val="FF0000"/>
                </a:solidFill>
              </a:rPr>
              <a:t>Bozen</a:t>
            </a:r>
            <a:r>
              <a:rPr lang="it-IT" sz="28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Picture 7" descr="http://2.bp.blogspot.com/_Bp5fh5Ssy8A/S_adTCElpuI/AAAAAAAAASw/Y7mmMrNFyVk/s1600/hablar+por+tel_fono.png">
            <a:extLst>
              <a:ext uri="{FF2B5EF4-FFF2-40B4-BE49-F238E27FC236}">
                <a16:creationId xmlns:a16="http://schemas.microsoft.com/office/drawing/2014/main" id="{FAFBB3C1-694B-BAAE-567E-B8B271EA5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3603" y="4948733"/>
            <a:ext cx="1714480" cy="1714480"/>
          </a:xfrm>
          <a:prstGeom prst="rect">
            <a:avLst/>
          </a:prstGeom>
          <a:noFill/>
        </p:spPr>
      </p:pic>
      <p:sp>
        <p:nvSpPr>
          <p:cNvPr id="9" name="Fumetto 3 6">
            <a:extLst>
              <a:ext uri="{FF2B5EF4-FFF2-40B4-BE49-F238E27FC236}">
                <a16:creationId xmlns:a16="http://schemas.microsoft.com/office/drawing/2014/main" id="{CF6AC1E8-7E93-34E9-21E5-8604A9E61EF4}"/>
              </a:ext>
            </a:extLst>
          </p:cNvPr>
          <p:cNvSpPr/>
          <p:nvPr/>
        </p:nvSpPr>
        <p:spPr>
          <a:xfrm>
            <a:off x="5838875" y="5077612"/>
            <a:ext cx="3214710" cy="1023249"/>
          </a:xfrm>
          <a:prstGeom prst="wedgeEllipseCallout">
            <a:avLst>
              <a:gd name="adj1" fmla="val -57451"/>
              <a:gd name="adj2" fmla="val -16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Hier scheint es.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Über das Wetter sprechen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b="1" dirty="0"/>
              <a:t>So, du kannst jetzt hoffentlich einiges über das Wetter auf Deutsch erzählen!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dirty="0"/>
              <a:t>Wie ist das Wetter heute bei dir?</a:t>
            </a:r>
          </a:p>
        </p:txBody>
      </p:sp>
      <p:pic>
        <p:nvPicPr>
          <p:cNvPr id="4" name="Picture 4" descr="H:\Teachers pay Teachers\Weather Clip Art\su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1" y="3212976"/>
            <a:ext cx="1347208" cy="12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:\Teachers pay Teachers\Weather Set_Dots of Fun\Partly Sunny_ColorWithF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62" y="4077072"/>
            <a:ext cx="1547359" cy="14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4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Extra </a:t>
            </a:r>
            <a:r>
              <a:rPr lang="en-US" dirty="0" err="1"/>
              <a:t>Linke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82140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https://www.liveworksheets.com/dq1647641et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https://www.liveworksheets.com/zj178198ee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377D2-1181-AC59-08B4-1DE90386ED17}"/>
              </a:ext>
            </a:extLst>
          </p:cNvPr>
          <p:cNvSpPr txBox="1">
            <a:spLocks/>
          </p:cNvSpPr>
          <p:nvPr/>
        </p:nvSpPr>
        <p:spPr>
          <a:xfrm>
            <a:off x="457200" y="2564904"/>
            <a:ext cx="8229600" cy="221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hlinkClick r:id="rId4"/>
              </a:rPr>
              <a:t>https://www.youtube.com/watch?v=xxmyiTDi0rU</a:t>
            </a:r>
            <a:endParaRPr lang="de-DE" sz="2000" dirty="0"/>
          </a:p>
          <a:p>
            <a:r>
              <a:rPr lang="de-DE" sz="2000" dirty="0">
                <a:hlinkClick r:id="rId5"/>
              </a:rPr>
              <a:t>https://www.youtube.com/watch?v=ueeMAVO7ZcU</a:t>
            </a:r>
            <a:endParaRPr lang="de-DE" sz="2000" dirty="0"/>
          </a:p>
          <a:p>
            <a:r>
              <a:rPr lang="de-DE" sz="2000" dirty="0">
                <a:hlinkClick r:id="rId6"/>
              </a:rPr>
              <a:t>https://wordwall.net/resource/1606676/njema%C4%8Dki-jezik/jahreszeiten-das-wetter</a:t>
            </a:r>
            <a:endParaRPr lang="de-DE" sz="2000" dirty="0"/>
          </a:p>
          <a:p>
            <a:r>
              <a:rPr lang="de-DE" sz="2000" dirty="0">
                <a:hlinkClick r:id="rId7"/>
              </a:rPr>
              <a:t>https://wordwall.net/resource/3322370/niemieckim/das-wetter</a:t>
            </a:r>
            <a:endParaRPr lang="de-DE" sz="2000" dirty="0"/>
          </a:p>
          <a:p>
            <a:r>
              <a:rPr lang="de-DE" sz="2000" dirty="0">
                <a:hlinkClick r:id="rId8"/>
              </a:rPr>
              <a:t>https://learningapps.org/view659056</a:t>
            </a:r>
            <a:r>
              <a:rPr lang="de-DE" sz="2000" dirty="0"/>
              <a:t> H</a:t>
            </a:r>
            <a:r>
              <a:rPr lang="en-US" sz="2000" dirty="0" err="1"/>
              <a:t>oeren</a:t>
            </a:r>
            <a:endParaRPr lang="de-DE" sz="2000" dirty="0"/>
          </a:p>
        </p:txBody>
      </p:sp>
      <p:pic>
        <p:nvPicPr>
          <p:cNvPr id="5" name="Picture 4" descr="Why going the extra mile at work could be a backward step">
            <a:extLst>
              <a:ext uri="{FF2B5EF4-FFF2-40B4-BE49-F238E27FC236}">
                <a16:creationId xmlns:a16="http://schemas.microsoft.com/office/drawing/2014/main" id="{C387799E-0AE6-4999-AAB7-1A69C60D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813"/>
            <a:ext cx="34226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38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448B8A0-9E6E-CF28-C14B-A679947FF4F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Hausufgabe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1DD5E-8B81-10FB-0EED-3A397E149EC3}"/>
              </a:ext>
            </a:extLst>
          </p:cNvPr>
          <p:cNvSpPr txBox="1"/>
          <p:nvPr/>
        </p:nvSpPr>
        <p:spPr>
          <a:xfrm>
            <a:off x="1043608" y="155679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S. 14 Übung 8 a </a:t>
            </a:r>
          </a:p>
          <a:p>
            <a:r>
              <a:rPr lang="de-DE" sz="2800" dirty="0"/>
              <a:t>S. 15 Übung 10 a </a:t>
            </a:r>
          </a:p>
        </p:txBody>
      </p:sp>
    </p:spTree>
    <p:extLst>
      <p:ext uri="{BB962C8B-B14F-4D97-AF65-F5344CB8AC3E}">
        <p14:creationId xmlns:p14="http://schemas.microsoft.com/office/powerpoint/2010/main" val="93548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F46E58-2CBD-F8C4-9D82-D1DEC1D0F6FA}"/>
              </a:ext>
            </a:extLst>
          </p:cNvPr>
          <p:cNvSpPr txBox="1">
            <a:spLocks/>
          </p:cNvSpPr>
          <p:nvPr/>
        </p:nvSpPr>
        <p:spPr>
          <a:xfrm>
            <a:off x="179512" y="548680"/>
            <a:ext cx="7772400" cy="7155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rgbClr val="FF0000"/>
                </a:solidFill>
              </a:rPr>
              <a:t>Die Jahreszeiten</a:t>
            </a:r>
            <a:br>
              <a:rPr lang="de-DE" b="1" dirty="0">
                <a:solidFill>
                  <a:srgbClr val="FF0000"/>
                </a:solidFill>
              </a:rPr>
            </a:br>
            <a:endParaRPr lang="de-DE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l verano - Der Sommer - YouTube">
            <a:extLst>
              <a:ext uri="{FF2B5EF4-FFF2-40B4-BE49-F238E27FC236}">
                <a16:creationId xmlns:a16="http://schemas.microsoft.com/office/drawing/2014/main" id="{8E67128D-F8A0-2536-33C9-CD94BB96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8" y="227687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E581965B-D451-4ADC-5ED3-6893C520EB5B}"/>
              </a:ext>
            </a:extLst>
          </p:cNvPr>
          <p:cNvSpPr txBox="1">
            <a:spLocks/>
          </p:cNvSpPr>
          <p:nvPr/>
        </p:nvSpPr>
        <p:spPr>
          <a:xfrm>
            <a:off x="321575" y="1412776"/>
            <a:ext cx="3406116" cy="7155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/>
              <a:t>Der Sommer</a:t>
            </a:r>
          </a:p>
        </p:txBody>
      </p:sp>
      <p:pic>
        <p:nvPicPr>
          <p:cNvPr id="1028" name="Picture 4" descr="Frühling: Warum wir uns so über ihn freuen - [GEOLINO]">
            <a:extLst>
              <a:ext uri="{FF2B5EF4-FFF2-40B4-BE49-F238E27FC236}">
                <a16:creationId xmlns:a16="http://schemas.microsoft.com/office/drawing/2014/main" id="{FB96E1E4-0905-0A86-3492-8D561B560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39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556C8D49-A38E-7AEE-30CB-22A78979FBB2}"/>
              </a:ext>
            </a:extLst>
          </p:cNvPr>
          <p:cNvSpPr txBox="1">
            <a:spLocks/>
          </p:cNvSpPr>
          <p:nvPr/>
        </p:nvSpPr>
        <p:spPr>
          <a:xfrm>
            <a:off x="235119" y="3973508"/>
            <a:ext cx="3406116" cy="7155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/>
              <a:t>Der Winter</a:t>
            </a:r>
          </a:p>
        </p:txBody>
      </p:sp>
      <p:pic>
        <p:nvPicPr>
          <p:cNvPr id="1030" name="Picture 6" descr="Winter-Wetter 2020/21: Klirrende Kälte an Weihnachten? Meteorologen wagen  ersten Ausblick | news.de">
            <a:extLst>
              <a:ext uri="{FF2B5EF4-FFF2-40B4-BE49-F238E27FC236}">
                <a16:creationId xmlns:a16="http://schemas.microsoft.com/office/drawing/2014/main" id="{3B5E4A5C-017B-8298-769D-7CC9264A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A693693A-B086-C144-5C67-333BAC538B5A}"/>
              </a:ext>
            </a:extLst>
          </p:cNvPr>
          <p:cNvSpPr txBox="1">
            <a:spLocks/>
          </p:cNvSpPr>
          <p:nvPr/>
        </p:nvSpPr>
        <p:spPr>
          <a:xfrm>
            <a:off x="4065712" y="1404682"/>
            <a:ext cx="3406116" cy="7155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/>
              <a:t>Der Frühling</a:t>
            </a:r>
          </a:p>
        </p:txBody>
      </p:sp>
      <p:pic>
        <p:nvPicPr>
          <p:cNvPr id="1032" name="Picture 8" descr="Fit im Herbst: 7 Tipps für einen gesunden Gute-Laune-Herbst">
            <a:extLst>
              <a:ext uri="{FF2B5EF4-FFF2-40B4-BE49-F238E27FC236}">
                <a16:creationId xmlns:a16="http://schemas.microsoft.com/office/drawing/2014/main" id="{DF8AFA33-CE80-4D8E-E919-DFED87D6F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9715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977010F-96BC-236E-2688-6DB657745944}"/>
              </a:ext>
            </a:extLst>
          </p:cNvPr>
          <p:cNvSpPr txBox="1">
            <a:spLocks/>
          </p:cNvSpPr>
          <p:nvPr/>
        </p:nvSpPr>
        <p:spPr>
          <a:xfrm>
            <a:off x="3727691" y="4020110"/>
            <a:ext cx="3406116" cy="7155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/>
              <a:t>Der Herbst</a:t>
            </a:r>
          </a:p>
        </p:txBody>
      </p:sp>
    </p:spTree>
    <p:extLst>
      <p:ext uri="{BB962C8B-B14F-4D97-AF65-F5344CB8AC3E}">
        <p14:creationId xmlns:p14="http://schemas.microsoft.com/office/powerpoint/2010/main" val="42539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der Regen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1680" y="4653136"/>
            <a:ext cx="6120680" cy="1252736"/>
          </a:xfrm>
        </p:spPr>
        <p:txBody>
          <a:bodyPr>
            <a:normAutofit/>
          </a:bodyPr>
          <a:lstStyle/>
          <a:p>
            <a:r>
              <a:rPr lang="de-DE" b="1" dirty="0"/>
              <a:t>In München regnet es.</a:t>
            </a:r>
          </a:p>
          <a:p>
            <a:r>
              <a:rPr lang="de-DE" b="1" dirty="0"/>
              <a:t>In München ist es regnerisch.</a:t>
            </a:r>
          </a:p>
        </p:txBody>
      </p:sp>
      <p:pic>
        <p:nvPicPr>
          <p:cNvPr id="2050" name="Picture 2" descr="H:\Teachers pay Teachers\Weather Set_Dots of Fun\Rain_ColorNoF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428736"/>
            <a:ext cx="2980402" cy="33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609600" y="1752601"/>
            <a:ext cx="3322712" cy="1252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Es regnet.</a:t>
            </a:r>
          </a:p>
          <a:p>
            <a:r>
              <a:rPr lang="de-DE" b="1"/>
              <a:t>Es ist regnerisch.</a:t>
            </a:r>
            <a:endParaRPr lang="de-DE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50240" y="2171520"/>
              <a:ext cx="1843200" cy="86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040" y="2108160"/>
                <a:ext cx="18752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050120" y="2585880"/>
              <a:ext cx="2529360" cy="100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4280" y="2522520"/>
                <a:ext cx="25610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757080" y="1964520"/>
              <a:ext cx="1815120" cy="171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1240" y="1900800"/>
                <a:ext cx="1846800" cy="2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30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die Sonne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3898776" cy="2404864"/>
          </a:xfrm>
        </p:spPr>
        <p:txBody>
          <a:bodyPr/>
          <a:lstStyle/>
          <a:p>
            <a:r>
              <a:rPr lang="de-DE" b="1" dirty="0"/>
              <a:t>Es scheint.</a:t>
            </a:r>
          </a:p>
          <a:p>
            <a:r>
              <a:rPr lang="de-DE" b="1" dirty="0"/>
              <a:t>Es ist sonnig.</a:t>
            </a:r>
          </a:p>
        </p:txBody>
      </p:sp>
      <p:pic>
        <p:nvPicPr>
          <p:cNvPr id="3074" name="Picture 2" descr="H:\Teachers pay Teachers\Weather Set_Dots of Fun\Sun_ColorNoF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412776"/>
            <a:ext cx="3687763" cy="34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609600" y="4581128"/>
            <a:ext cx="7649369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In Rom scheint die Sonne.</a:t>
            </a:r>
          </a:p>
          <a:p>
            <a:r>
              <a:rPr lang="de-DE" b="1" dirty="0"/>
              <a:t>In Rom ist es sonnig.</a:t>
            </a:r>
          </a:p>
        </p:txBody>
      </p:sp>
    </p:spTree>
    <p:extLst>
      <p:ext uri="{BB962C8B-B14F-4D97-AF65-F5344CB8AC3E}">
        <p14:creationId xmlns:p14="http://schemas.microsoft.com/office/powerpoint/2010/main" val="189326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der Schnee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1252736"/>
          </a:xfrm>
        </p:spPr>
        <p:txBody>
          <a:bodyPr/>
          <a:lstStyle/>
          <a:p>
            <a:r>
              <a:rPr lang="de-DE" b="1" dirty="0"/>
              <a:t>Es schneit.</a:t>
            </a:r>
          </a:p>
          <a:p>
            <a:r>
              <a:rPr lang="de-DE" b="1" dirty="0"/>
              <a:t>Es schneit stark/viel.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83568" y="4725144"/>
            <a:ext cx="7560840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In Innsbruck schneit es.</a:t>
            </a:r>
          </a:p>
          <a:p>
            <a:r>
              <a:rPr lang="de-DE" b="1" dirty="0"/>
              <a:t>In Innsbruck schneit es stark/viel/ein wenig.</a:t>
            </a:r>
          </a:p>
        </p:txBody>
      </p:sp>
      <p:pic>
        <p:nvPicPr>
          <p:cNvPr id="4098" name="Picture 2" descr="H:\Teachers pay Teachers\Weather_WhimsyClips\jpg\snow_WhimsyCl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4686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4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der Wind</a:t>
            </a:r>
          </a:p>
        </p:txBody>
      </p:sp>
      <p:pic>
        <p:nvPicPr>
          <p:cNvPr id="5123" name="Picture 3" descr="H:\Teachers pay Teachers\Weather_WhimsyClips\jpg\windy_WhimsyCl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36" y="1916832"/>
            <a:ext cx="4308477" cy="31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4581128"/>
            <a:ext cx="6480720" cy="1252736"/>
          </a:xfrm>
        </p:spPr>
        <p:txBody>
          <a:bodyPr/>
          <a:lstStyle/>
          <a:p>
            <a:r>
              <a:rPr lang="de-DE" b="1" dirty="0"/>
              <a:t>In Wien ist es windig.</a:t>
            </a:r>
          </a:p>
          <a:p>
            <a:r>
              <a:rPr lang="de-DE" b="1" dirty="0"/>
              <a:t>In Wien weht der Wind.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09600" y="1752601"/>
            <a:ext cx="3538736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Es ist windig.</a:t>
            </a:r>
          </a:p>
          <a:p>
            <a:r>
              <a:rPr lang="de-DE" b="1"/>
              <a:t>Der Wind weht.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46904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der Sturm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3466728" cy="964704"/>
          </a:xfrm>
        </p:spPr>
        <p:txBody>
          <a:bodyPr>
            <a:normAutofit/>
          </a:bodyPr>
          <a:lstStyle/>
          <a:p>
            <a:r>
              <a:rPr lang="de-DE" b="1" dirty="0"/>
              <a:t>Es ist stürmisch.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115616" y="4581128"/>
            <a:ext cx="684076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In Hamburg ist es stürmisch.</a:t>
            </a:r>
          </a:p>
          <a:p>
            <a:r>
              <a:rPr lang="de-DE" b="1" dirty="0"/>
              <a:t>In Hamburg gibt es Sturm.</a:t>
            </a:r>
          </a:p>
        </p:txBody>
      </p:sp>
      <p:pic>
        <p:nvPicPr>
          <p:cNvPr id="7" name="Picture 40" descr="http://members.abcteach.com/tmp/43701_270042_571345f76ca6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03244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1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der Nebel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4509120"/>
            <a:ext cx="4392488" cy="1396752"/>
          </a:xfrm>
        </p:spPr>
        <p:txBody>
          <a:bodyPr/>
          <a:lstStyle/>
          <a:p>
            <a:r>
              <a:rPr lang="de-DE" b="1" dirty="0"/>
              <a:t>In Verona ist es neblig.</a:t>
            </a:r>
          </a:p>
          <a:p>
            <a:r>
              <a:rPr lang="de-DE" b="1" dirty="0"/>
              <a:t>In Verona liegt Nebel.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9600" y="1752601"/>
            <a:ext cx="3106688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Es ist neblig.</a:t>
            </a:r>
          </a:p>
        </p:txBody>
      </p:sp>
      <p:pic>
        <p:nvPicPr>
          <p:cNvPr id="8194" name="Picture 2" descr="http://iocresco.it/images/phocagallery/PECS/Symbols_simboli_vari/N-O/thumbs/phoca_thumb_l_Niebla_Nebb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3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das Gewitter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820687"/>
          </a:xfrm>
        </p:spPr>
        <p:txBody>
          <a:bodyPr/>
          <a:lstStyle/>
          <a:p>
            <a:r>
              <a:rPr lang="de-DE" b="1" dirty="0"/>
              <a:t>Es blitzt und donnert.</a:t>
            </a:r>
          </a:p>
        </p:txBody>
      </p:sp>
      <p:pic>
        <p:nvPicPr>
          <p:cNvPr id="9218" name="Picture 2" descr="H:\Teachers pay Teachers\Weather_WhimsyClips\jpg\thunderstorm_WhimsyCl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700171" cy="327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2"/>
          <p:cNvSpPr txBox="1">
            <a:spLocks/>
          </p:cNvSpPr>
          <p:nvPr/>
        </p:nvSpPr>
        <p:spPr>
          <a:xfrm>
            <a:off x="309538" y="5196905"/>
            <a:ext cx="7826547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Es blitzt und donnert In Frankfurt .</a:t>
            </a:r>
          </a:p>
        </p:txBody>
      </p:sp>
      <p:sp>
        <p:nvSpPr>
          <p:cNvPr id="5" name="Rettangolo 4"/>
          <p:cNvSpPr/>
          <p:nvPr/>
        </p:nvSpPr>
        <p:spPr>
          <a:xfrm>
            <a:off x="4222812" y="3429000"/>
            <a:ext cx="15624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der Blitz</a:t>
            </a:r>
          </a:p>
        </p:txBody>
      </p:sp>
      <p:sp>
        <p:nvSpPr>
          <p:cNvPr id="6" name="Esplosione 1 5"/>
          <p:cNvSpPr/>
          <p:nvPr/>
        </p:nvSpPr>
        <p:spPr>
          <a:xfrm>
            <a:off x="6610346" y="3641742"/>
            <a:ext cx="1850085" cy="1021557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BUMM</a:t>
            </a:r>
          </a:p>
        </p:txBody>
      </p:sp>
      <p:sp>
        <p:nvSpPr>
          <p:cNvPr id="8" name="Rettangolo 7"/>
          <p:cNvSpPr/>
          <p:nvPr/>
        </p:nvSpPr>
        <p:spPr>
          <a:xfrm>
            <a:off x="6731821" y="4663298"/>
            <a:ext cx="1872627" cy="49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der Donner</a:t>
            </a:r>
          </a:p>
        </p:txBody>
      </p:sp>
    </p:spTree>
    <p:extLst>
      <p:ext uri="{BB962C8B-B14F-4D97-AF65-F5344CB8AC3E}">
        <p14:creationId xmlns:p14="http://schemas.microsoft.com/office/powerpoint/2010/main" val="3093027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On-screen Show (4:3)</PresentationFormat>
  <Paragraphs>86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Algerian</vt:lpstr>
      <vt:lpstr>Arial</vt:lpstr>
      <vt:lpstr>Calibri</vt:lpstr>
      <vt:lpstr>Tema di Office</vt:lpstr>
      <vt:lpstr>Über das Wetter sprechen </vt:lpstr>
      <vt:lpstr>PowerPoint Presentation</vt:lpstr>
      <vt:lpstr>der Regen</vt:lpstr>
      <vt:lpstr>die Sonne</vt:lpstr>
      <vt:lpstr>der Schnee</vt:lpstr>
      <vt:lpstr>der Wind</vt:lpstr>
      <vt:lpstr>der Sturm</vt:lpstr>
      <vt:lpstr>der Nebel</vt:lpstr>
      <vt:lpstr>das Gewitter</vt:lpstr>
      <vt:lpstr>die Wolke</vt:lpstr>
      <vt:lpstr>die Wolkendecke</vt:lpstr>
      <vt:lpstr>die Hitze – die Kälte</vt:lpstr>
      <vt:lpstr>der Regenbogen</vt:lpstr>
      <vt:lpstr>Wie ist das Wetter?</vt:lpstr>
      <vt:lpstr>Über das Wetter sprechen</vt:lpstr>
      <vt:lpstr>Extra Linke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 das Wetter sprechen von A. Mio</dc:title>
  <dc:creator>Andrea</dc:creator>
  <cp:lastModifiedBy>Mona Ahmed Osman</cp:lastModifiedBy>
  <cp:revision>39</cp:revision>
  <dcterms:modified xsi:type="dcterms:W3CDTF">2023-11-09T08:22:52Z</dcterms:modified>
</cp:coreProperties>
</file>