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260" r:id="rId3"/>
    <p:sldId id="259" r:id="rId4"/>
    <p:sldId id="300" r:id="rId5"/>
    <p:sldId id="301" r:id="rId6"/>
    <p:sldId id="302" r:id="rId7"/>
    <p:sldId id="303" r:id="rId8"/>
    <p:sldId id="304" r:id="rId9"/>
    <p:sldId id="305" r:id="rId10"/>
    <p:sldId id="306" r:id="rId11"/>
  </p:sldIdLst>
  <p:sldSz cx="9144000" cy="5143500" type="screen16x9"/>
  <p:notesSz cx="6858000" cy="9144000"/>
  <p:embeddedFontLst>
    <p:embeddedFont>
      <p:font typeface="Concert One" panose="020B0604020202020204" charset="0"/>
      <p:regular r:id="rId13"/>
    </p:embeddedFont>
    <p:embeddedFont>
      <p:font typeface="Coming Soon" panose="020B0604020202020204" charset="0"/>
      <p:regular r:id="rId14"/>
    </p:embeddedFont>
    <p:embeddedFont>
      <p:font typeface="Roboto Mono Regular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2D15E6-FBF7-416F-AA71-468AB3541D17}">
  <a:tblStyle styleId="{E32D15E6-FBF7-416F-AA71-468AB3541D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Skippy Frog is a reading strategy that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teaches young readers to skip the tricky word, read to the end of the sentence, and then come back and try it again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I purposefully wait to introduce this strategy until they've learned many others because students have a tendency to over-use this strategy.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1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Eagle eye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is a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reading strategy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that reminds students to check the picture when they are stuck on a word.</a:t>
            </a:r>
          </a:p>
          <a:p>
            <a:pPr marL="158750" indent="0">
              <a:buNone/>
            </a:pP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1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Lips the Fish reminds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readers to look at the beginning of a word and get their lips ready to say the first sound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This essential strategy centers on the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Graphophonic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or Visual cues students see as they focus on the printed letters of a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3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Stretchy Snake is an important tool that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helps readers decode by stretching out letter sounds and blending them together to form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30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When readers come to a word they don't know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Tryin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' Lion teaches them to try all the other strategies first. Then if they still can't solve the unknown word, they should read the sentence and just try out a word they think will make sense.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2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"Chunky Monkey" is a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decoding strategy that can be taught to help students when they approach a word they don't know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Chunky Monkey teaches them to look for small "chunks" they know in a bigger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95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Flippy Dolphin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teaches them to try the long vowel sound if the short vowel sound doesn't make sense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3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READING </a:t>
            </a:r>
            <a:br>
              <a:rPr lang="en" dirty="0"/>
            </a:br>
            <a:r>
              <a:rPr lang="en" dirty="0">
                <a:solidFill>
                  <a:schemeClr val="accent2"/>
                </a:solidFill>
              </a:rPr>
              <a:t>LESSON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Comprehension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Skills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P. 4-5</a:t>
            </a:r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4;p32">
            <a:extLst>
              <a:ext uri="{FF2B5EF4-FFF2-40B4-BE49-F238E27FC236}">
                <a16:creationId xmlns:a16="http://schemas.microsoft.com/office/drawing/2014/main" id="{74A7B9D0-1521-C148-BB60-987981F4B971}"/>
              </a:ext>
            </a:extLst>
          </p:cNvPr>
          <p:cNvSpPr txBox="1">
            <a:spLocks/>
          </p:cNvSpPr>
          <p:nvPr/>
        </p:nvSpPr>
        <p:spPr>
          <a:xfrm>
            <a:off x="2949237" y="3523796"/>
            <a:ext cx="3798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oncert One"/>
              <a:buNone/>
              <a:defRPr sz="6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002060"/>
                </a:solidFill>
              </a:rPr>
              <a:t>ONE SNOWY NIGHT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9DCFE1-B7DC-C94E-96B9-1C2CCF0C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2657985" y="-507206"/>
            <a:ext cx="4356665" cy="61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8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897672" y="530950"/>
            <a:ext cx="40649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Reading Comprehension</a:t>
            </a:r>
            <a:br>
              <a:rPr lang="en" sz="2000" dirty="0"/>
            </a:br>
            <a:r>
              <a:rPr lang="en" sz="2000" dirty="0"/>
              <a:t> Strategies</a:t>
            </a:r>
            <a:endParaRPr sz="2000"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 rotWithShape="1">
          <a:blip r:embed="rId4"/>
          <a:srcRect l="4948" r="4928"/>
          <a:stretch/>
        </p:blipFill>
        <p:spPr>
          <a:xfrm rot="473094">
            <a:off x="2487253" y="1922706"/>
            <a:ext cx="1418618" cy="11136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5" name="Google Shape;225;p33"/>
          <p:cNvPicPr preferRelativeResize="0"/>
          <p:nvPr/>
        </p:nvPicPr>
        <p:blipFill rotWithShape="1">
          <a:blip r:embed="rId5"/>
          <a:srcRect l="5551" t="7767" r="4710"/>
          <a:stretch/>
        </p:blipFill>
        <p:spPr>
          <a:xfrm>
            <a:off x="829230" y="1427364"/>
            <a:ext cx="1360388" cy="9892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6" name="Google Shape;226;p33"/>
          <p:cNvSpPr/>
          <p:nvPr/>
        </p:nvSpPr>
        <p:spPr>
          <a:xfrm rot="18668304">
            <a:off x="592658" y="1351790"/>
            <a:ext cx="533376" cy="21941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1925634" y="1220891"/>
            <a:ext cx="395568" cy="51461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1521334" flipH="1">
            <a:off x="2323124" y="1477448"/>
            <a:ext cx="1021280" cy="43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29A56-E876-774E-80BF-9779CC19BC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14" t="7098" r="3716" b="5092"/>
          <a:stretch/>
        </p:blipFill>
        <p:spPr>
          <a:xfrm>
            <a:off x="601275" y="3003101"/>
            <a:ext cx="1557978" cy="1061631"/>
          </a:xfrm>
          <a:prstGeom prst="rect">
            <a:avLst/>
          </a:prstGeom>
        </p:spPr>
      </p:pic>
      <p:pic>
        <p:nvPicPr>
          <p:cNvPr id="18" name="Google Shape;228;p33">
            <a:extLst>
              <a:ext uri="{FF2B5EF4-FFF2-40B4-BE49-F238E27FC236}">
                <a16:creationId xmlns:a16="http://schemas.microsoft.com/office/drawing/2014/main" id="{4D17DBC5-C360-FF42-84AD-0D199EB98965}"/>
              </a:ext>
            </a:extLst>
          </p:cNvPr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0078666">
            <a:off x="1364216" y="2530270"/>
            <a:ext cx="1067076" cy="30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460D5-1977-8A49-8356-A78D1EEB17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98" t="7112" r="5603"/>
          <a:stretch/>
        </p:blipFill>
        <p:spPr>
          <a:xfrm rot="423659">
            <a:off x="2416757" y="3464937"/>
            <a:ext cx="1553661" cy="1149826"/>
          </a:xfrm>
          <a:prstGeom prst="rect">
            <a:avLst/>
          </a:prstGeom>
        </p:spPr>
      </p:pic>
      <p:sp>
        <p:nvSpPr>
          <p:cNvPr id="22" name="Google Shape;226;p33">
            <a:extLst>
              <a:ext uri="{FF2B5EF4-FFF2-40B4-BE49-F238E27FC236}">
                <a16:creationId xmlns:a16="http://schemas.microsoft.com/office/drawing/2014/main" id="{ED00953F-A1BE-E248-95C0-3178D5B60FB8}"/>
              </a:ext>
            </a:extLst>
          </p:cNvPr>
          <p:cNvSpPr/>
          <p:nvPr/>
        </p:nvSpPr>
        <p:spPr>
          <a:xfrm rot="18668304">
            <a:off x="480631" y="2974182"/>
            <a:ext cx="533376" cy="21941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3" name="Google Shape;227;p33">
            <a:extLst>
              <a:ext uri="{FF2B5EF4-FFF2-40B4-BE49-F238E27FC236}">
                <a16:creationId xmlns:a16="http://schemas.microsoft.com/office/drawing/2014/main" id="{A5E6EDAC-7CF9-5D4B-B7E4-82AAD6217B97}"/>
              </a:ext>
            </a:extLst>
          </p:cNvPr>
          <p:cNvSpPr/>
          <p:nvPr/>
        </p:nvSpPr>
        <p:spPr>
          <a:xfrm>
            <a:off x="1813607" y="2843283"/>
            <a:ext cx="395568" cy="51461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4" name="Google Shape;226;p33">
            <a:extLst>
              <a:ext uri="{FF2B5EF4-FFF2-40B4-BE49-F238E27FC236}">
                <a16:creationId xmlns:a16="http://schemas.microsoft.com/office/drawing/2014/main" id="{EDD60E0D-D638-8045-9468-56F471B33281}"/>
              </a:ext>
            </a:extLst>
          </p:cNvPr>
          <p:cNvSpPr/>
          <p:nvPr/>
        </p:nvSpPr>
        <p:spPr>
          <a:xfrm rot="18668304">
            <a:off x="2336996" y="1944731"/>
            <a:ext cx="533376" cy="21941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" name="Google Shape;227;p33">
            <a:extLst>
              <a:ext uri="{FF2B5EF4-FFF2-40B4-BE49-F238E27FC236}">
                <a16:creationId xmlns:a16="http://schemas.microsoft.com/office/drawing/2014/main" id="{59320032-3917-B846-8467-BD04E4080579}"/>
              </a:ext>
            </a:extLst>
          </p:cNvPr>
          <p:cNvSpPr/>
          <p:nvPr/>
        </p:nvSpPr>
        <p:spPr>
          <a:xfrm>
            <a:off x="3669972" y="1813832"/>
            <a:ext cx="395568" cy="51461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6" name="Google Shape;226;p33">
            <a:extLst>
              <a:ext uri="{FF2B5EF4-FFF2-40B4-BE49-F238E27FC236}">
                <a16:creationId xmlns:a16="http://schemas.microsoft.com/office/drawing/2014/main" id="{04355F6B-CB53-E143-ADD4-1DCB0CCBB141}"/>
              </a:ext>
            </a:extLst>
          </p:cNvPr>
          <p:cNvSpPr/>
          <p:nvPr/>
        </p:nvSpPr>
        <p:spPr>
          <a:xfrm rot="18668304">
            <a:off x="2270359" y="3376160"/>
            <a:ext cx="533376" cy="21941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" name="Google Shape;227;p33">
            <a:extLst>
              <a:ext uri="{FF2B5EF4-FFF2-40B4-BE49-F238E27FC236}">
                <a16:creationId xmlns:a16="http://schemas.microsoft.com/office/drawing/2014/main" id="{165BCEEA-0264-D848-A7AA-613D3ECD78F8}"/>
              </a:ext>
            </a:extLst>
          </p:cNvPr>
          <p:cNvSpPr/>
          <p:nvPr/>
        </p:nvSpPr>
        <p:spPr>
          <a:xfrm>
            <a:off x="3819206" y="3359640"/>
            <a:ext cx="395568" cy="51461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2787E0-9473-664C-8C48-5D0A79425D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98" t="8508" r="5603"/>
          <a:stretch/>
        </p:blipFill>
        <p:spPr>
          <a:xfrm rot="20677652">
            <a:off x="4912524" y="831237"/>
            <a:ext cx="1496712" cy="1091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74CE68-1195-0040-8F41-A0F27B91550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98" t="8509" r="5603" b="3610"/>
          <a:stretch/>
        </p:blipFill>
        <p:spPr>
          <a:xfrm rot="905462">
            <a:off x="6768612" y="1695495"/>
            <a:ext cx="1558214" cy="10910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F7EF69-8413-D649-B981-6306915749F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598" t="8508" r="5603" b="2777"/>
          <a:stretch/>
        </p:blipFill>
        <p:spPr>
          <a:xfrm rot="20606652">
            <a:off x="4875839" y="2457589"/>
            <a:ext cx="1543577" cy="10910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C71CA2-45B1-7E4F-9028-4E10FAE6D5F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98" t="8508" r="5603"/>
          <a:stretch/>
        </p:blipFill>
        <p:spPr>
          <a:xfrm rot="1100781">
            <a:off x="6742194" y="3365970"/>
            <a:ext cx="1496714" cy="1091024"/>
          </a:xfrm>
          <a:prstGeom prst="rect">
            <a:avLst/>
          </a:prstGeom>
        </p:spPr>
      </p:pic>
      <p:pic>
        <p:nvPicPr>
          <p:cNvPr id="36" name="Google Shape;228;p33">
            <a:extLst>
              <a:ext uri="{FF2B5EF4-FFF2-40B4-BE49-F238E27FC236}">
                <a16:creationId xmlns:a16="http://schemas.microsoft.com/office/drawing/2014/main" id="{F99566EA-3D1B-4444-B2D4-BE0724F7E2F9}"/>
              </a:ext>
            </a:extLst>
          </p:cNvPr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1521334" flipH="1">
            <a:off x="6492222" y="973791"/>
            <a:ext cx="1021280" cy="43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28;p33">
            <a:extLst>
              <a:ext uri="{FF2B5EF4-FFF2-40B4-BE49-F238E27FC236}">
                <a16:creationId xmlns:a16="http://schemas.microsoft.com/office/drawing/2014/main" id="{76B6CE4B-0564-E04C-9FD9-478F0AE9C902}"/>
              </a:ext>
            </a:extLst>
          </p:cNvPr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0078666">
            <a:off x="5667514" y="1921637"/>
            <a:ext cx="1067076" cy="30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28;p33">
            <a:extLst>
              <a:ext uri="{FF2B5EF4-FFF2-40B4-BE49-F238E27FC236}">
                <a16:creationId xmlns:a16="http://schemas.microsoft.com/office/drawing/2014/main" id="{6A1CDB4D-67FA-F243-93C3-BCD5298B1B76}"/>
              </a:ext>
            </a:extLst>
          </p:cNvPr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1521334" flipH="1">
            <a:off x="6453487" y="2785052"/>
            <a:ext cx="1021280" cy="43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28;p33">
            <a:extLst>
              <a:ext uri="{FF2B5EF4-FFF2-40B4-BE49-F238E27FC236}">
                <a16:creationId xmlns:a16="http://schemas.microsoft.com/office/drawing/2014/main" id="{B31FAB05-91A0-934C-A28D-C359A63D1640}"/>
              </a:ext>
            </a:extLst>
          </p:cNvPr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11521334" flipH="1">
            <a:off x="2080409" y="2972955"/>
            <a:ext cx="1021280" cy="4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822312" y="2521575"/>
            <a:ext cx="5352507" cy="1149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Reading Strategies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9DCFE1-B7DC-C94E-96B9-1C2CCF0C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57985" y="-507207"/>
            <a:ext cx="4356668" cy="61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7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9DCFE1-B7DC-C94E-96B9-1C2CCF0C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2657985" y="-507207"/>
            <a:ext cx="4356668" cy="61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9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9DCFE1-B7DC-C94E-96B9-1C2CCF0C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2657985" y="-507207"/>
            <a:ext cx="4356667" cy="61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43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9DCFE1-B7DC-C94E-96B9-1C2CCF0C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2657985" y="-507206"/>
            <a:ext cx="4356667" cy="615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5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9DCFE1-B7DC-C94E-96B9-1C2CCF0C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2657985" y="-507206"/>
            <a:ext cx="4356666" cy="615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1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9DCFE1-B7DC-C94E-96B9-1C2CCF0C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2657985" y="-507206"/>
            <a:ext cx="4356666" cy="61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40307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92</Words>
  <Application>Microsoft Office PowerPoint</Application>
  <PresentationFormat>On-screen Show (16:9)</PresentationFormat>
  <Paragraphs>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Concert One</vt:lpstr>
      <vt:lpstr>Coming Soon</vt:lpstr>
      <vt:lpstr>Roboto Mono Regular</vt:lpstr>
      <vt:lpstr>Arial</vt:lpstr>
      <vt:lpstr>Arial</vt:lpstr>
      <vt:lpstr>Notebook Lesson</vt:lpstr>
      <vt:lpstr>READING  LESSON</vt:lpstr>
      <vt:lpstr>Reading Comprehension  Strategies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 LESSON</dc:title>
  <dc:creator>My Lap</dc:creator>
  <cp:lastModifiedBy>My Lap</cp:lastModifiedBy>
  <cp:revision>13</cp:revision>
  <dcterms:modified xsi:type="dcterms:W3CDTF">2023-09-05T15:45:43Z</dcterms:modified>
</cp:coreProperties>
</file>