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sldIdLst>
    <p:sldId id="256" r:id="rId2"/>
    <p:sldId id="258" r:id="rId3"/>
    <p:sldId id="257"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19F1FC4-6D97-44B3-BDE2-794A7F07C037}">
          <p14:sldIdLst>
            <p14:sldId id="256"/>
            <p14:sldId id="258"/>
            <p14:sldId id="257"/>
            <p14:sldId id="259"/>
            <p14:sldId id="260"/>
            <p14:sldId id="26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E1EA88-67B9-DA37-E184-8D767306AF6C}" v="389" dt="2023-11-19T18:59:51.014"/>
    <p1510:client id="{2BB4728B-F1D0-B629-047D-DD8F349B8B37}" v="99" dt="2023-11-19T18:56:10.175"/>
    <p1510:client id="{46200795-C4B4-CADF-EC5D-3FA7B7904EB6}" v="1" dt="2023-11-19T19:18:29.350"/>
    <p1510:client id="{4793E313-6879-3E52-B9CD-96B012DBA1A4}" v="117" dt="2023-11-19T19:56:00.986"/>
    <p1510:client id="{5953C7A7-64FF-B9D8-94FE-8B47B6C0E9EA}" v="78" dt="2023-11-19T19:16:36.828"/>
    <p1510:client id="{D06EA1D0-1BA9-B890-0CC9-2C11DC42BDAC}" v="434" dt="2023-11-19T18:30:44.1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11/20/2023</a:t>
            </a:fld>
            <a:endParaRPr lang="en-US"/>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180397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11/20/2023</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481876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11/20/2023</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420705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11/20/2023</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949661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11/20/2023</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217601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11/20/2023</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086892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11/20/2023</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601449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11/20/2023</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257558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11/20/2023</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584693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11/20/2023</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18148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11/20/2023</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0541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11/20/2023</a:t>
            </a:fld>
            <a:endParaRPr lang="en-US"/>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a:p>
        </p:txBody>
      </p:sp>
    </p:spTree>
    <p:extLst>
      <p:ext uri="{BB962C8B-B14F-4D97-AF65-F5344CB8AC3E}">
        <p14:creationId xmlns:p14="http://schemas.microsoft.com/office/powerpoint/2010/main" val="1713618199"/>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defTabSz="914400" rtl="0" eaLnBrk="1" latinLnBrk="0" hangingPunct="1">
        <a:lnSpc>
          <a:spcPct val="10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12E7CC5-C78B-4EBD-9565-3FA00FAA6C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3A4529A5-F675-429F-8044-01372BB134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9992" y="0"/>
            <a:ext cx="7562008" cy="6858000"/>
          </a:xfrm>
          <a:custGeom>
            <a:avLst/>
            <a:gdLst>
              <a:gd name="connsiteX0" fmla="*/ 7529613 w 7529613"/>
              <a:gd name="connsiteY0" fmla="*/ 0 h 6858000"/>
              <a:gd name="connsiteX1" fmla="*/ 1222331 w 7529613"/>
              <a:gd name="connsiteY1" fmla="*/ 0 h 6858000"/>
              <a:gd name="connsiteX2" fmla="*/ 1126483 w 7529613"/>
              <a:gd name="connsiteY2" fmla="*/ 148742 h 6858000"/>
              <a:gd name="connsiteX3" fmla="*/ 767554 w 7529613"/>
              <a:gd name="connsiteY3" fmla="*/ 819975 h 6858000"/>
              <a:gd name="connsiteX4" fmla="*/ 742103 w 7529613"/>
              <a:gd name="connsiteY4" fmla="*/ 854514 h 6858000"/>
              <a:gd name="connsiteX5" fmla="*/ 785881 w 7529613"/>
              <a:gd name="connsiteY5" fmla="*/ 750263 h 6858000"/>
              <a:gd name="connsiteX6" fmla="*/ 978978 w 7529613"/>
              <a:gd name="connsiteY6" fmla="*/ 331786 h 6858000"/>
              <a:gd name="connsiteX7" fmla="*/ 1155717 w 7529613"/>
              <a:gd name="connsiteY7" fmla="*/ 0 h 6858000"/>
              <a:gd name="connsiteX8" fmla="*/ 1098249 w 7529613"/>
              <a:gd name="connsiteY8" fmla="*/ 0 h 6858000"/>
              <a:gd name="connsiteX9" fmla="*/ 991458 w 7529613"/>
              <a:gd name="connsiteY9" fmla="*/ 196614 h 6858000"/>
              <a:gd name="connsiteX10" fmla="*/ 493941 w 7529613"/>
              <a:gd name="connsiteY10" fmla="*/ 1371196 h 6858000"/>
              <a:gd name="connsiteX11" fmla="*/ 46485 w 7529613"/>
              <a:gd name="connsiteY11" fmla="*/ 3331516 h 6858000"/>
              <a:gd name="connsiteX12" fmla="*/ 12252 w 7529613"/>
              <a:gd name="connsiteY12" fmla="*/ 4357388 h 6858000"/>
              <a:gd name="connsiteX13" fmla="*/ 170821 w 7529613"/>
              <a:gd name="connsiteY13" fmla="*/ 5552906 h 6858000"/>
              <a:gd name="connsiteX14" fmla="*/ 537265 w 7529613"/>
              <a:gd name="connsiteY14" fmla="*/ 6828295 h 6858000"/>
              <a:gd name="connsiteX15" fmla="*/ 549692 w 7529613"/>
              <a:gd name="connsiteY15" fmla="*/ 6858000 h 6858000"/>
              <a:gd name="connsiteX16" fmla="*/ 602234 w 7529613"/>
              <a:gd name="connsiteY16" fmla="*/ 6858000 h 6858000"/>
              <a:gd name="connsiteX17" fmla="*/ 595414 w 7529613"/>
              <a:gd name="connsiteY17" fmla="*/ 6841549 h 6858000"/>
              <a:gd name="connsiteX18" fmla="*/ 364260 w 7529613"/>
              <a:gd name="connsiteY18" fmla="*/ 6142729 h 6858000"/>
              <a:gd name="connsiteX19" fmla="*/ 213071 w 7529613"/>
              <a:gd name="connsiteY19" fmla="*/ 5513923 h 6858000"/>
              <a:gd name="connsiteX20" fmla="*/ 211290 w 7529613"/>
              <a:gd name="connsiteY20" fmla="*/ 5480401 h 6858000"/>
              <a:gd name="connsiteX21" fmla="*/ 311446 w 7529613"/>
              <a:gd name="connsiteY21" fmla="*/ 5830359 h 6858000"/>
              <a:gd name="connsiteX22" fmla="*/ 622963 w 7529613"/>
              <a:gd name="connsiteY22" fmla="*/ 6670527 h 6858000"/>
              <a:gd name="connsiteX23" fmla="*/ 710464 w 7529613"/>
              <a:gd name="connsiteY23" fmla="*/ 6858000 h 6858000"/>
              <a:gd name="connsiteX24" fmla="*/ 7529613 w 7529613"/>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529613" h="6858000">
                <a:moveTo>
                  <a:pt x="7529613" y="0"/>
                </a:moveTo>
                <a:lnTo>
                  <a:pt x="1222331" y="0"/>
                </a:lnTo>
                <a:lnTo>
                  <a:pt x="1126483" y="148742"/>
                </a:lnTo>
                <a:cubicBezTo>
                  <a:pt x="995323" y="365513"/>
                  <a:pt x="876174" y="589569"/>
                  <a:pt x="767554" y="819975"/>
                </a:cubicBezTo>
                <a:cubicBezTo>
                  <a:pt x="762210" y="833492"/>
                  <a:pt x="753441" y="845393"/>
                  <a:pt x="742103" y="854514"/>
                </a:cubicBezTo>
                <a:cubicBezTo>
                  <a:pt x="756737" y="819849"/>
                  <a:pt x="770991" y="784928"/>
                  <a:pt x="785881" y="750263"/>
                </a:cubicBezTo>
                <a:cubicBezTo>
                  <a:pt x="846713" y="608712"/>
                  <a:pt x="910948" y="469145"/>
                  <a:pt x="978978" y="331786"/>
                </a:cubicBezTo>
                <a:lnTo>
                  <a:pt x="1155717" y="0"/>
                </a:lnTo>
                <a:lnTo>
                  <a:pt x="1098249" y="0"/>
                </a:lnTo>
                <a:lnTo>
                  <a:pt x="991458" y="196614"/>
                </a:lnTo>
                <a:cubicBezTo>
                  <a:pt x="797017" y="573253"/>
                  <a:pt x="633548" y="966066"/>
                  <a:pt x="493941" y="1371196"/>
                </a:cubicBezTo>
                <a:cubicBezTo>
                  <a:pt x="276630" y="2007265"/>
                  <a:pt x="126659" y="2664286"/>
                  <a:pt x="46485" y="3331516"/>
                </a:cubicBezTo>
                <a:cubicBezTo>
                  <a:pt x="4488" y="3672965"/>
                  <a:pt x="-14219" y="4013908"/>
                  <a:pt x="12252" y="4357388"/>
                </a:cubicBezTo>
                <a:cubicBezTo>
                  <a:pt x="43558" y="4758899"/>
                  <a:pt x="90773" y="5157998"/>
                  <a:pt x="170821" y="5552906"/>
                </a:cubicBezTo>
                <a:cubicBezTo>
                  <a:pt x="259109" y="5988893"/>
                  <a:pt x="378967" y="6414594"/>
                  <a:pt x="537265" y="6828295"/>
                </a:cubicBezTo>
                <a:lnTo>
                  <a:pt x="549692" y="6858000"/>
                </a:lnTo>
                <a:lnTo>
                  <a:pt x="602234" y="6858000"/>
                </a:lnTo>
                <a:lnTo>
                  <a:pt x="595414" y="6841549"/>
                </a:lnTo>
                <a:cubicBezTo>
                  <a:pt x="507884" y="6614016"/>
                  <a:pt x="431296" y="6380817"/>
                  <a:pt x="364260" y="6142729"/>
                </a:cubicBezTo>
                <a:cubicBezTo>
                  <a:pt x="305974" y="5935370"/>
                  <a:pt x="262958" y="5723695"/>
                  <a:pt x="213071" y="5513923"/>
                </a:cubicBezTo>
                <a:cubicBezTo>
                  <a:pt x="211892" y="5502788"/>
                  <a:pt x="211299" y="5491601"/>
                  <a:pt x="211290" y="5480401"/>
                </a:cubicBezTo>
                <a:cubicBezTo>
                  <a:pt x="247814" y="5607635"/>
                  <a:pt x="276958" y="5719759"/>
                  <a:pt x="311446" y="5830359"/>
                </a:cubicBezTo>
                <a:cubicBezTo>
                  <a:pt x="401357" y="6118381"/>
                  <a:pt x="505060" y="6398531"/>
                  <a:pt x="622963" y="6670527"/>
                </a:cubicBezTo>
                <a:lnTo>
                  <a:pt x="710464" y="6858000"/>
                </a:lnTo>
                <a:lnTo>
                  <a:pt x="7529613" y="6858000"/>
                </a:lnTo>
                <a:close/>
              </a:path>
            </a:pathLst>
          </a:custGeom>
          <a:solidFill>
            <a:schemeClr val="accent1"/>
          </a:solidFill>
          <a:ln w="6857" cap="flat">
            <a:noFill/>
            <a:prstDash val="solid"/>
            <a:miter/>
          </a:ln>
        </p:spPr>
        <p:txBody>
          <a:bodyPr wrap="square" rtlCol="0" anchor="ctr">
            <a:noAutofit/>
          </a:bodyPr>
          <a:lstStyle/>
          <a:p>
            <a:endParaRPr lang="en-US"/>
          </a:p>
        </p:txBody>
      </p:sp>
      <p:sp>
        <p:nvSpPr>
          <p:cNvPr id="2" name="Title 1"/>
          <p:cNvSpPr>
            <a:spLocks noGrp="1"/>
          </p:cNvSpPr>
          <p:nvPr>
            <p:ph type="ctrTitle"/>
          </p:nvPr>
        </p:nvSpPr>
        <p:spPr>
          <a:xfrm>
            <a:off x="5722703" y="762538"/>
            <a:ext cx="5649349" cy="3199862"/>
          </a:xfrm>
        </p:spPr>
        <p:txBody>
          <a:bodyPr anchor="b">
            <a:normAutofit/>
          </a:bodyPr>
          <a:lstStyle/>
          <a:p>
            <a:r>
              <a:rPr lang="en-US" sz="8000">
                <a:solidFill>
                  <a:srgbClr val="FBF9F6"/>
                </a:solidFill>
                <a:ea typeface="Calibri Light"/>
                <a:cs typeface="Calibri Light"/>
              </a:rPr>
              <a:t>Identification key </a:t>
            </a:r>
          </a:p>
        </p:txBody>
      </p:sp>
      <p:sp>
        <p:nvSpPr>
          <p:cNvPr id="3" name="Subtitle 2"/>
          <p:cNvSpPr>
            <a:spLocks noGrp="1"/>
          </p:cNvSpPr>
          <p:nvPr>
            <p:ph type="subTitle" idx="1"/>
          </p:nvPr>
        </p:nvSpPr>
        <p:spPr>
          <a:xfrm>
            <a:off x="5622061" y="4312561"/>
            <a:ext cx="5649349" cy="1687815"/>
          </a:xfrm>
        </p:spPr>
        <p:txBody>
          <a:bodyPr vert="horz" lIns="91440" tIns="45720" rIns="91440" bIns="45720" rtlCol="0" anchor="t">
            <a:normAutofit/>
          </a:bodyPr>
          <a:lstStyle/>
          <a:p>
            <a:r>
              <a:rPr lang="en-US" sz="3600" dirty="0">
                <a:solidFill>
                  <a:srgbClr val="FBF9F6"/>
                </a:solidFill>
                <a:ea typeface="Calibri"/>
                <a:cs typeface="Calibri"/>
              </a:rPr>
              <a:t>By, Yasmeen Mohamed and </a:t>
            </a:r>
            <a:r>
              <a:rPr lang="en-US" sz="3600">
                <a:solidFill>
                  <a:srgbClr val="FBF9F6"/>
                </a:solidFill>
                <a:ea typeface="Calibri"/>
                <a:cs typeface="Calibri"/>
              </a:rPr>
              <a:t>Salma </a:t>
            </a:r>
            <a:r>
              <a:rPr lang="en-US" sz="3600" dirty="0">
                <a:solidFill>
                  <a:srgbClr val="FBF9F6"/>
                </a:solidFill>
                <a:ea typeface="Calibri"/>
                <a:cs typeface="Calibri"/>
              </a:rPr>
              <a:t>M</a:t>
            </a:r>
            <a:r>
              <a:rPr lang="en-US" sz="3600">
                <a:solidFill>
                  <a:srgbClr val="FBF9F6"/>
                </a:solidFill>
                <a:ea typeface="Calibri"/>
                <a:cs typeface="Calibri"/>
              </a:rPr>
              <a:t>ohamed</a:t>
            </a:r>
            <a:endParaRPr lang="en-US" sz="3600" dirty="0">
              <a:solidFill>
                <a:srgbClr val="FBF9F6"/>
              </a:solidFill>
            </a:endParaRPr>
          </a:p>
        </p:txBody>
      </p:sp>
      <p:sp>
        <p:nvSpPr>
          <p:cNvPr id="13" name="Rectangle 6">
            <a:extLst>
              <a:ext uri="{FF2B5EF4-FFF2-40B4-BE49-F238E27FC236}">
                <a16:creationId xmlns:a16="http://schemas.microsoft.com/office/drawing/2014/main" id="{63DAB858-5A0C-4AFF-AAC6-705EDF8DB7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17682" y="4043302"/>
            <a:ext cx="5303520" cy="27432"/>
          </a:xfrm>
          <a:custGeom>
            <a:avLst/>
            <a:gdLst>
              <a:gd name="connsiteX0" fmla="*/ 0 w 5303520"/>
              <a:gd name="connsiteY0" fmla="*/ 0 h 27432"/>
              <a:gd name="connsiteX1" fmla="*/ 556870 w 5303520"/>
              <a:gd name="connsiteY1" fmla="*/ 0 h 27432"/>
              <a:gd name="connsiteX2" fmla="*/ 1272845 w 5303520"/>
              <a:gd name="connsiteY2" fmla="*/ 0 h 27432"/>
              <a:gd name="connsiteX3" fmla="*/ 1882750 w 5303520"/>
              <a:gd name="connsiteY3" fmla="*/ 0 h 27432"/>
              <a:gd name="connsiteX4" fmla="*/ 2439619 w 5303520"/>
              <a:gd name="connsiteY4" fmla="*/ 0 h 27432"/>
              <a:gd name="connsiteX5" fmla="*/ 3155594 w 5303520"/>
              <a:gd name="connsiteY5" fmla="*/ 0 h 27432"/>
              <a:gd name="connsiteX6" fmla="*/ 3818534 w 5303520"/>
              <a:gd name="connsiteY6" fmla="*/ 0 h 27432"/>
              <a:gd name="connsiteX7" fmla="*/ 4481474 w 5303520"/>
              <a:gd name="connsiteY7" fmla="*/ 0 h 27432"/>
              <a:gd name="connsiteX8" fmla="*/ 5303520 w 5303520"/>
              <a:gd name="connsiteY8" fmla="*/ 0 h 27432"/>
              <a:gd name="connsiteX9" fmla="*/ 5303520 w 5303520"/>
              <a:gd name="connsiteY9" fmla="*/ 27432 h 27432"/>
              <a:gd name="connsiteX10" fmla="*/ 4746650 w 5303520"/>
              <a:gd name="connsiteY10" fmla="*/ 27432 h 27432"/>
              <a:gd name="connsiteX11" fmla="*/ 4242816 w 5303520"/>
              <a:gd name="connsiteY11" fmla="*/ 27432 h 27432"/>
              <a:gd name="connsiteX12" fmla="*/ 3526841 w 5303520"/>
              <a:gd name="connsiteY12" fmla="*/ 27432 h 27432"/>
              <a:gd name="connsiteX13" fmla="*/ 2969971 w 5303520"/>
              <a:gd name="connsiteY13" fmla="*/ 27432 h 27432"/>
              <a:gd name="connsiteX14" fmla="*/ 2253996 w 5303520"/>
              <a:gd name="connsiteY14" fmla="*/ 27432 h 27432"/>
              <a:gd name="connsiteX15" fmla="*/ 1484986 w 5303520"/>
              <a:gd name="connsiteY15" fmla="*/ 27432 h 27432"/>
              <a:gd name="connsiteX16" fmla="*/ 875081 w 5303520"/>
              <a:gd name="connsiteY16" fmla="*/ 27432 h 27432"/>
              <a:gd name="connsiteX17" fmla="*/ 0 w 5303520"/>
              <a:gd name="connsiteY17" fmla="*/ 27432 h 27432"/>
              <a:gd name="connsiteX18" fmla="*/ 0 w 5303520"/>
              <a:gd name="connsiteY18"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303520" h="27432" fill="none" extrusionOk="0">
                <a:moveTo>
                  <a:pt x="0" y="0"/>
                </a:moveTo>
                <a:cubicBezTo>
                  <a:pt x="191807" y="-19560"/>
                  <a:pt x="373092" y="14032"/>
                  <a:pt x="556870" y="0"/>
                </a:cubicBezTo>
                <a:cubicBezTo>
                  <a:pt x="740648" y="-14032"/>
                  <a:pt x="1109645" y="5886"/>
                  <a:pt x="1272845" y="0"/>
                </a:cubicBezTo>
                <a:cubicBezTo>
                  <a:pt x="1436045" y="-5886"/>
                  <a:pt x="1723352" y="-21940"/>
                  <a:pt x="1882750" y="0"/>
                </a:cubicBezTo>
                <a:cubicBezTo>
                  <a:pt x="2042148" y="21940"/>
                  <a:pt x="2308812" y="-23394"/>
                  <a:pt x="2439619" y="0"/>
                </a:cubicBezTo>
                <a:cubicBezTo>
                  <a:pt x="2570426" y="23394"/>
                  <a:pt x="2936980" y="-3315"/>
                  <a:pt x="3155594" y="0"/>
                </a:cubicBezTo>
                <a:cubicBezTo>
                  <a:pt x="3374208" y="3315"/>
                  <a:pt x="3528026" y="24519"/>
                  <a:pt x="3818534" y="0"/>
                </a:cubicBezTo>
                <a:cubicBezTo>
                  <a:pt x="4109042" y="-24519"/>
                  <a:pt x="4161759" y="-18720"/>
                  <a:pt x="4481474" y="0"/>
                </a:cubicBezTo>
                <a:cubicBezTo>
                  <a:pt x="4801189" y="18720"/>
                  <a:pt x="5011126" y="27308"/>
                  <a:pt x="5303520" y="0"/>
                </a:cubicBezTo>
                <a:cubicBezTo>
                  <a:pt x="5303593" y="13343"/>
                  <a:pt x="5303797" y="14402"/>
                  <a:pt x="5303520" y="27432"/>
                </a:cubicBezTo>
                <a:cubicBezTo>
                  <a:pt x="5132450" y="9645"/>
                  <a:pt x="4953391" y="27858"/>
                  <a:pt x="4746650" y="27432"/>
                </a:cubicBezTo>
                <a:cubicBezTo>
                  <a:pt x="4539909" y="27007"/>
                  <a:pt x="4361261" y="16312"/>
                  <a:pt x="4242816" y="27432"/>
                </a:cubicBezTo>
                <a:cubicBezTo>
                  <a:pt x="4124371" y="38552"/>
                  <a:pt x="3754907" y="30170"/>
                  <a:pt x="3526841" y="27432"/>
                </a:cubicBezTo>
                <a:cubicBezTo>
                  <a:pt x="3298775" y="24694"/>
                  <a:pt x="3164473" y="13057"/>
                  <a:pt x="2969971" y="27432"/>
                </a:cubicBezTo>
                <a:cubicBezTo>
                  <a:pt x="2775469" y="41808"/>
                  <a:pt x="2608536" y="11194"/>
                  <a:pt x="2253996" y="27432"/>
                </a:cubicBezTo>
                <a:cubicBezTo>
                  <a:pt x="1899456" y="43670"/>
                  <a:pt x="1752044" y="37933"/>
                  <a:pt x="1484986" y="27432"/>
                </a:cubicBezTo>
                <a:cubicBezTo>
                  <a:pt x="1217928" y="16932"/>
                  <a:pt x="1060609" y="4360"/>
                  <a:pt x="875081" y="27432"/>
                </a:cubicBezTo>
                <a:cubicBezTo>
                  <a:pt x="689553" y="50504"/>
                  <a:pt x="188846" y="34372"/>
                  <a:pt x="0" y="27432"/>
                </a:cubicBezTo>
                <a:cubicBezTo>
                  <a:pt x="-1027" y="16774"/>
                  <a:pt x="589" y="8401"/>
                  <a:pt x="0" y="0"/>
                </a:cubicBezTo>
                <a:close/>
              </a:path>
              <a:path w="5303520" h="27432" stroke="0" extrusionOk="0">
                <a:moveTo>
                  <a:pt x="0" y="0"/>
                </a:moveTo>
                <a:cubicBezTo>
                  <a:pt x="181149" y="2038"/>
                  <a:pt x="442175" y="-27591"/>
                  <a:pt x="609905" y="0"/>
                </a:cubicBezTo>
                <a:cubicBezTo>
                  <a:pt x="777636" y="27591"/>
                  <a:pt x="947554" y="-24271"/>
                  <a:pt x="1113739" y="0"/>
                </a:cubicBezTo>
                <a:cubicBezTo>
                  <a:pt x="1279924" y="24271"/>
                  <a:pt x="1721318" y="-30891"/>
                  <a:pt x="1882750" y="0"/>
                </a:cubicBezTo>
                <a:cubicBezTo>
                  <a:pt x="2044182" y="30891"/>
                  <a:pt x="2270822" y="-14002"/>
                  <a:pt x="2492654" y="0"/>
                </a:cubicBezTo>
                <a:cubicBezTo>
                  <a:pt x="2714486" y="14002"/>
                  <a:pt x="2822632" y="27292"/>
                  <a:pt x="3102559" y="0"/>
                </a:cubicBezTo>
                <a:cubicBezTo>
                  <a:pt x="3382487" y="-27292"/>
                  <a:pt x="3489743" y="-31235"/>
                  <a:pt x="3871570" y="0"/>
                </a:cubicBezTo>
                <a:cubicBezTo>
                  <a:pt x="4253397" y="31235"/>
                  <a:pt x="4301475" y="22800"/>
                  <a:pt x="4428439" y="0"/>
                </a:cubicBezTo>
                <a:cubicBezTo>
                  <a:pt x="4555403" y="-22800"/>
                  <a:pt x="5018410" y="43534"/>
                  <a:pt x="5303520" y="0"/>
                </a:cubicBezTo>
                <a:cubicBezTo>
                  <a:pt x="5303295" y="13080"/>
                  <a:pt x="5304172" y="14823"/>
                  <a:pt x="5303520" y="27432"/>
                </a:cubicBezTo>
                <a:cubicBezTo>
                  <a:pt x="5082751" y="27600"/>
                  <a:pt x="4993374" y="33244"/>
                  <a:pt x="4746650" y="27432"/>
                </a:cubicBezTo>
                <a:cubicBezTo>
                  <a:pt x="4499926" y="21621"/>
                  <a:pt x="4368648" y="1957"/>
                  <a:pt x="4083710" y="27432"/>
                </a:cubicBezTo>
                <a:cubicBezTo>
                  <a:pt x="3798772" y="52907"/>
                  <a:pt x="3729434" y="14645"/>
                  <a:pt x="3473806" y="27432"/>
                </a:cubicBezTo>
                <a:cubicBezTo>
                  <a:pt x="3218178" y="40219"/>
                  <a:pt x="3056855" y="39147"/>
                  <a:pt x="2704795" y="27432"/>
                </a:cubicBezTo>
                <a:cubicBezTo>
                  <a:pt x="2352735" y="15717"/>
                  <a:pt x="2319447" y="38401"/>
                  <a:pt x="1935785" y="27432"/>
                </a:cubicBezTo>
                <a:cubicBezTo>
                  <a:pt x="1552123" y="16464"/>
                  <a:pt x="1532619" y="8678"/>
                  <a:pt x="1378915" y="27432"/>
                </a:cubicBezTo>
                <a:cubicBezTo>
                  <a:pt x="1225211" y="46187"/>
                  <a:pt x="1038692" y="43452"/>
                  <a:pt x="715975" y="27432"/>
                </a:cubicBezTo>
                <a:cubicBezTo>
                  <a:pt x="393258" y="11412"/>
                  <a:pt x="303768" y="36088"/>
                  <a:pt x="0" y="27432"/>
                </a:cubicBezTo>
                <a:cubicBezTo>
                  <a:pt x="151" y="17585"/>
                  <a:pt x="-198" y="13251"/>
                  <a:pt x="0" y="0"/>
                </a:cubicBezTo>
                <a:close/>
              </a:path>
            </a:pathLst>
          </a:custGeom>
          <a:solidFill>
            <a:srgbClr val="FBF9F6"/>
          </a:solidFill>
          <a:ln w="41275" cap="rnd">
            <a:solidFill>
              <a:srgbClr val="FBF9F6"/>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85722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 fill="hold"/>
                                        <p:tgtEl>
                                          <p:spTgt spid="2"/>
                                        </p:tgtEl>
                                        <p:attrNameLst>
                                          <p:attrName>ppt_x</p:attrName>
                                        </p:attrNameLst>
                                      </p:cBhvr>
                                      <p:tavLst>
                                        <p:tav tm="0">
                                          <p:val>
                                            <p:strVal val="#ppt_x"/>
                                          </p:val>
                                        </p:tav>
                                        <p:tav tm="100000">
                                          <p:val>
                                            <p:strVal val="#ppt_x"/>
                                          </p:val>
                                        </p:tav>
                                      </p:tavLst>
                                    </p:anim>
                                    <p:anim calcmode="lin" valueType="num">
                                      <p:cBhvr additive="base">
                                        <p:cTn id="8" dur="1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1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1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3E4315F-C8B5-1821-CCFB-23B6CF5F0650}"/>
              </a:ext>
            </a:extLst>
          </p:cNvPr>
          <p:cNvSpPr>
            <a:spLocks noGrp="1"/>
          </p:cNvSpPr>
          <p:nvPr>
            <p:ph type="title"/>
          </p:nvPr>
        </p:nvSpPr>
        <p:spPr>
          <a:xfrm>
            <a:off x="5297762" y="329184"/>
            <a:ext cx="6251110" cy="1783080"/>
          </a:xfrm>
        </p:spPr>
        <p:txBody>
          <a:bodyPr anchor="b">
            <a:normAutofit/>
          </a:bodyPr>
          <a:lstStyle/>
          <a:p>
            <a:r>
              <a:rPr lang="en-US" sz="7200"/>
              <a:t>Getting started </a:t>
            </a:r>
          </a:p>
        </p:txBody>
      </p:sp>
      <p:sp>
        <p:nvSpPr>
          <p:cNvPr id="18" name="Rectangle 6">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2395728"/>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rgbClr val="E09010"/>
          </a:solidFill>
          <a:ln w="38100" cap="rnd">
            <a:solidFill>
              <a:srgbClr val="E09010"/>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146C728-1C5E-BA9B-BD22-8A22FF8BCFEE}"/>
              </a:ext>
            </a:extLst>
          </p:cNvPr>
          <p:cNvSpPr>
            <a:spLocks noGrp="1"/>
          </p:cNvSpPr>
          <p:nvPr>
            <p:ph idx="1"/>
          </p:nvPr>
        </p:nvSpPr>
        <p:spPr>
          <a:xfrm>
            <a:off x="5297762" y="2706624"/>
            <a:ext cx="6251110" cy="3483864"/>
          </a:xfrm>
        </p:spPr>
        <p:txBody>
          <a:bodyPr vert="horz" lIns="91440" tIns="45720" rIns="91440" bIns="45720" rtlCol="0" anchor="t">
            <a:normAutofit/>
          </a:bodyPr>
          <a:lstStyle/>
          <a:p>
            <a:r>
              <a:rPr lang="en-US" i="1">
                <a:latin typeface="Consolas"/>
              </a:rPr>
              <a:t>When biologists want to identify an organism the have found. They make researches or look at reference pictures with it name, but it doesn’t always work.</a:t>
            </a:r>
            <a:endParaRPr lang="en-US" i="1" err="1"/>
          </a:p>
        </p:txBody>
      </p:sp>
      <p:pic>
        <p:nvPicPr>
          <p:cNvPr id="12" name="Picture 11" descr="Magnifying glass on clear background">
            <a:extLst>
              <a:ext uri="{FF2B5EF4-FFF2-40B4-BE49-F238E27FC236}">
                <a16:creationId xmlns:a16="http://schemas.microsoft.com/office/drawing/2014/main" id="{BDFE5A70-45D7-AD27-C0B0-B287A16E3EA0}"/>
              </a:ext>
            </a:extLst>
          </p:cNvPr>
          <p:cNvPicPr>
            <a:picLocks noChangeAspect="1"/>
          </p:cNvPicPr>
          <p:nvPr/>
        </p:nvPicPr>
        <p:blipFill rotWithShape="1">
          <a:blip r:embed="rId2"/>
          <a:srcRect l="40338" r="14334" b="4"/>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Tree>
    <p:extLst>
      <p:ext uri="{BB962C8B-B14F-4D97-AF65-F5344CB8AC3E}">
        <p14:creationId xmlns:p14="http://schemas.microsoft.com/office/powerpoint/2010/main" val="28491343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6">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1"/>
          </a:solidFill>
          <a:ln w="38100"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C84954-A25B-1C20-3B4C-722317F414D4}"/>
              </a:ext>
            </a:extLst>
          </p:cNvPr>
          <p:cNvSpPr>
            <a:spLocks noGrp="1"/>
          </p:cNvSpPr>
          <p:nvPr>
            <p:ph type="title"/>
          </p:nvPr>
        </p:nvSpPr>
        <p:spPr>
          <a:xfrm>
            <a:off x="838200" y="365125"/>
            <a:ext cx="10515600" cy="1325563"/>
          </a:xfrm>
        </p:spPr>
        <p:txBody>
          <a:bodyPr>
            <a:normAutofit/>
          </a:bodyPr>
          <a:lstStyle/>
          <a:p>
            <a:r>
              <a:rPr lang="en-US" sz="6600"/>
              <a:t>objectives</a:t>
            </a:r>
          </a:p>
        </p:txBody>
      </p:sp>
      <p:sp>
        <p:nvSpPr>
          <p:cNvPr id="3" name="Content Placeholder 2">
            <a:extLst>
              <a:ext uri="{FF2B5EF4-FFF2-40B4-BE49-F238E27FC236}">
                <a16:creationId xmlns:a16="http://schemas.microsoft.com/office/drawing/2014/main" id="{3AA7F125-DDC2-9D0E-52F9-B8C96E991F4B}"/>
              </a:ext>
            </a:extLst>
          </p:cNvPr>
          <p:cNvSpPr>
            <a:spLocks noGrp="1"/>
          </p:cNvSpPr>
          <p:nvPr>
            <p:ph idx="1"/>
          </p:nvPr>
        </p:nvSpPr>
        <p:spPr>
          <a:xfrm>
            <a:off x="838200" y="1929384"/>
            <a:ext cx="10515600" cy="4251960"/>
          </a:xfrm>
        </p:spPr>
        <p:txBody>
          <a:bodyPr vert="horz" lIns="91440" tIns="45720" rIns="91440" bIns="45720" rtlCol="0" anchor="t">
            <a:normAutofit/>
          </a:bodyPr>
          <a:lstStyle/>
          <a:p>
            <a:r>
              <a:rPr lang="en-US" sz="3600" b="1" i="1">
                <a:latin typeface="Consolas"/>
                <a:ea typeface="Calibri"/>
                <a:cs typeface="Calibri"/>
              </a:rPr>
              <a:t>Learn how to use a key to identify an organism, or to classify it into a group</a:t>
            </a:r>
          </a:p>
          <a:p>
            <a:endParaRPr lang="en-US" sz="3600" b="1" i="1">
              <a:latin typeface="Consolas"/>
              <a:ea typeface="Calibri"/>
              <a:cs typeface="Calibri"/>
            </a:endParaRPr>
          </a:p>
          <a:p>
            <a:r>
              <a:rPr lang="en-US" sz="3600" b="1" i="1">
                <a:latin typeface="Consolas"/>
                <a:ea typeface="Calibri"/>
                <a:cs typeface="Calibri"/>
              </a:rPr>
              <a:t>Change a key from one style to a different style</a:t>
            </a:r>
          </a:p>
        </p:txBody>
      </p:sp>
    </p:spTree>
    <p:extLst>
      <p:ext uri="{BB962C8B-B14F-4D97-AF65-F5344CB8AC3E}">
        <p14:creationId xmlns:p14="http://schemas.microsoft.com/office/powerpoint/2010/main" val="48791726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BD446-F825-4B7F-7249-C3E826BCD11A}"/>
              </a:ext>
            </a:extLst>
          </p:cNvPr>
          <p:cNvSpPr>
            <a:spLocks noGrp="1"/>
          </p:cNvSpPr>
          <p:nvPr>
            <p:ph type="title"/>
          </p:nvPr>
        </p:nvSpPr>
        <p:spPr>
          <a:xfrm>
            <a:off x="751936" y="365125"/>
            <a:ext cx="10601864" cy="1339940"/>
          </a:xfrm>
        </p:spPr>
        <p:txBody>
          <a:bodyPr/>
          <a:lstStyle/>
          <a:p>
            <a:r>
              <a:rPr lang="en-US"/>
              <a:t>Identifying organisms</a:t>
            </a:r>
          </a:p>
        </p:txBody>
      </p:sp>
      <p:sp>
        <p:nvSpPr>
          <p:cNvPr id="3" name="Content Placeholder 2">
            <a:extLst>
              <a:ext uri="{FF2B5EF4-FFF2-40B4-BE49-F238E27FC236}">
                <a16:creationId xmlns:a16="http://schemas.microsoft.com/office/drawing/2014/main" id="{F3F07F09-057E-AE28-63FA-54ABD1942122}"/>
              </a:ext>
            </a:extLst>
          </p:cNvPr>
          <p:cNvSpPr>
            <a:spLocks noGrp="1"/>
          </p:cNvSpPr>
          <p:nvPr>
            <p:ph idx="1"/>
          </p:nvPr>
        </p:nvSpPr>
        <p:spPr/>
        <p:txBody>
          <a:bodyPr vert="horz" lIns="91440" tIns="45720" rIns="91440" bIns="45720" rtlCol="0" anchor="t">
            <a:normAutofit/>
          </a:bodyPr>
          <a:lstStyle/>
          <a:p>
            <a:r>
              <a:rPr lang="en-US" i="1">
                <a:latin typeface="Consolas"/>
              </a:rPr>
              <a:t>Biologists use keys to help them identify living organisms.</a:t>
            </a:r>
          </a:p>
          <a:p>
            <a:r>
              <a:rPr lang="en-US" i="1">
                <a:latin typeface="Consolas"/>
              </a:rPr>
              <a:t>A key are questions about an organism. when you answer a question it leads you to another question </a:t>
            </a:r>
            <a:r>
              <a:rPr lang="en-US" i="1">
                <a:latin typeface="Consolas"/>
                <a:ea typeface="+mn-lt"/>
                <a:cs typeface="+mn-lt"/>
              </a:rPr>
              <a:t>till the name  of the living organism appears </a:t>
            </a:r>
          </a:p>
          <a:p>
            <a:r>
              <a:rPr lang="en-US" i="1">
                <a:latin typeface="Consolas"/>
                <a:ea typeface="+mn-lt"/>
                <a:cs typeface="+mn-lt"/>
              </a:rPr>
              <a:t>It is a dichotomous key, which means branching into two</a:t>
            </a:r>
            <a:endParaRPr lang="en-US" i="1" u="sng">
              <a:latin typeface="Consolas"/>
            </a:endParaRPr>
          </a:p>
        </p:txBody>
      </p:sp>
    </p:spTree>
    <p:extLst>
      <p:ext uri="{BB962C8B-B14F-4D97-AF65-F5344CB8AC3E}">
        <p14:creationId xmlns:p14="http://schemas.microsoft.com/office/powerpoint/2010/main" val="27890665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
                                        <p:tgtEl>
                                          <p:spTgt spid="2"/>
                                        </p:tgtEl>
                                      </p:cBhvr>
                                    </p:animEffect>
                                  </p:childTnLst>
                                </p:cTn>
                              </p:par>
                            </p:childTnLst>
                          </p:cTn>
                        </p:par>
                        <p:par>
                          <p:cTn id="8" fill="hold">
                            <p:stCondLst>
                              <p:cond delay="1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
                                        <p:tgtEl>
                                          <p:spTgt spid="3">
                                            <p:txEl>
                                              <p:pRg st="0" end="0"/>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
                                        <p:tgtEl>
                                          <p:spTgt spid="3">
                                            <p:txEl>
                                              <p:pRg st="1" end="1"/>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1ABEA-6766-6501-3DE0-37EE6F0E2E27}"/>
              </a:ext>
            </a:extLst>
          </p:cNvPr>
          <p:cNvSpPr>
            <a:spLocks noGrp="1"/>
          </p:cNvSpPr>
          <p:nvPr>
            <p:ph type="title"/>
          </p:nvPr>
        </p:nvSpPr>
        <p:spPr>
          <a:xfrm>
            <a:off x="838200" y="365125"/>
            <a:ext cx="10515600" cy="1339940"/>
          </a:xfrm>
        </p:spPr>
        <p:txBody>
          <a:bodyPr/>
          <a:lstStyle/>
          <a:p>
            <a:r>
              <a:rPr lang="en-US"/>
              <a:t>How to use the key</a:t>
            </a:r>
          </a:p>
        </p:txBody>
      </p:sp>
      <p:sp>
        <p:nvSpPr>
          <p:cNvPr id="3" name="Content Placeholder 2">
            <a:extLst>
              <a:ext uri="{FF2B5EF4-FFF2-40B4-BE49-F238E27FC236}">
                <a16:creationId xmlns:a16="http://schemas.microsoft.com/office/drawing/2014/main" id="{2FCAF9B2-F54A-564F-A6F2-C16C431E3AFB}"/>
              </a:ext>
            </a:extLst>
          </p:cNvPr>
          <p:cNvSpPr>
            <a:spLocks noGrp="1"/>
          </p:cNvSpPr>
          <p:nvPr>
            <p:ph idx="1"/>
          </p:nvPr>
        </p:nvSpPr>
        <p:spPr/>
        <p:txBody>
          <a:bodyPr vert="horz" lIns="91440" tIns="45720" rIns="91440" bIns="45720" rtlCol="0" anchor="t">
            <a:normAutofit/>
          </a:bodyPr>
          <a:lstStyle/>
          <a:p>
            <a:r>
              <a:rPr lang="en-US" sz="3600" i="1">
                <a:latin typeface="Consolas"/>
                <a:ea typeface="+mn-lt"/>
                <a:cs typeface="+mn-lt"/>
              </a:rPr>
              <a:t>Pick an organism you wish to identify, go to the next question by following the line that says "yes" or "no" on the key answer question. Continue until you reach the organism's name.</a:t>
            </a:r>
            <a:endParaRPr lang="en-US" sz="3600" i="1">
              <a:latin typeface="The Hand Bold"/>
            </a:endParaRPr>
          </a:p>
        </p:txBody>
      </p:sp>
    </p:spTree>
    <p:extLst>
      <p:ext uri="{BB962C8B-B14F-4D97-AF65-F5344CB8AC3E}">
        <p14:creationId xmlns:p14="http://schemas.microsoft.com/office/powerpoint/2010/main" val="5179635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
                                        <p:tgtEl>
                                          <p:spTgt spid="2"/>
                                        </p:tgtEl>
                                      </p:cBhvr>
                                    </p:animEffect>
                                  </p:childTnLst>
                                </p:cTn>
                              </p:par>
                            </p:childTnLst>
                          </p:cTn>
                        </p:par>
                        <p:par>
                          <p:cTn id="8" fill="hold">
                            <p:stCondLst>
                              <p:cond delay="1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06774-F6C9-5DB7-4EE3-14419CB6FEA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878AFEB-5FD1-D4BB-4056-CC84FE3A2518}"/>
              </a:ext>
            </a:extLst>
          </p:cNvPr>
          <p:cNvSpPr>
            <a:spLocks noGrp="1"/>
          </p:cNvSpPr>
          <p:nvPr>
            <p:ph idx="1"/>
          </p:nvPr>
        </p:nvSpPr>
        <p:spPr>
          <a:xfrm>
            <a:off x="1571445" y="966101"/>
            <a:ext cx="7611374" cy="3317432"/>
          </a:xfrm>
        </p:spPr>
        <p:txBody>
          <a:bodyPr vert="horz" lIns="91440" tIns="45720" rIns="91440" bIns="45720" rtlCol="0" anchor="t">
            <a:normAutofit lnSpcReduction="10000"/>
          </a:bodyPr>
          <a:lstStyle/>
          <a:p>
            <a:pPr marL="0" indent="0">
              <a:buNone/>
            </a:pPr>
            <a:endParaRPr lang="en-US"/>
          </a:p>
          <a:p>
            <a:pPr marL="0" indent="0">
              <a:buNone/>
            </a:pPr>
            <a:endParaRPr lang="en-US"/>
          </a:p>
          <a:p>
            <a:pPr marL="0" indent="0">
              <a:buNone/>
            </a:pPr>
            <a:endParaRPr lang="en-US"/>
          </a:p>
          <a:p>
            <a:pPr marL="0" indent="0">
              <a:buNone/>
            </a:pPr>
            <a:r>
              <a:rPr lang="en-US"/>
              <a:t>                     </a:t>
            </a:r>
            <a:r>
              <a:rPr lang="en-US" sz="6000"/>
              <a:t>               </a:t>
            </a:r>
            <a:r>
              <a:rPr lang="en-US" sz="9600"/>
              <a:t> Thank you</a:t>
            </a:r>
          </a:p>
          <a:p>
            <a:pPr marL="0" indent="0">
              <a:buNone/>
            </a:pPr>
            <a:endParaRPr lang="en-US" sz="9600"/>
          </a:p>
          <a:p>
            <a:pPr marL="0" indent="0">
              <a:buNone/>
            </a:pPr>
            <a:endParaRPr lang="en-US" sz="9600"/>
          </a:p>
          <a:p>
            <a:pPr marL="0" indent="0">
              <a:buNone/>
            </a:pPr>
            <a:endParaRPr lang="en-US" sz="9600"/>
          </a:p>
          <a:p>
            <a:pPr marL="0" indent="0">
              <a:buNone/>
            </a:pPr>
            <a:endParaRPr lang="en-US" sz="9600"/>
          </a:p>
          <a:p>
            <a:pPr marL="0" indent="0">
              <a:buNone/>
            </a:pPr>
            <a:endParaRPr lang="en-US" sz="9600"/>
          </a:p>
        </p:txBody>
      </p:sp>
    </p:spTree>
    <p:extLst>
      <p:ext uri="{BB962C8B-B14F-4D97-AF65-F5344CB8AC3E}">
        <p14:creationId xmlns:p14="http://schemas.microsoft.com/office/powerpoint/2010/main" val="357681129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SketchyVTI">
  <a:themeElements>
    <a:clrScheme name="SketchyVTI">
      <a:dk1>
        <a:sysClr val="windowText" lastClr="000000"/>
      </a:dk1>
      <a:lt1>
        <a:sysClr val="window" lastClr="FFFFFF"/>
      </a:lt1>
      <a:dk2>
        <a:srgbClr val="39302A"/>
      </a:dk2>
      <a:lt2>
        <a:srgbClr val="E5DEDB"/>
      </a:lt2>
      <a:accent1>
        <a:srgbClr val="E4650E"/>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Custom 2">
      <a:majorFont>
        <a:latin typeface="The Serif Hand Black"/>
        <a:ea typeface=""/>
        <a:cs typeface=""/>
      </a:majorFont>
      <a:minorFont>
        <a:latin typeface="The Hand Bol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167</Words>
  <Application>Microsoft Office PowerPoint</Application>
  <PresentationFormat>Widescreen</PresentationFormat>
  <Paragraphs>21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Consolas</vt:lpstr>
      <vt:lpstr>The Hand Bold</vt:lpstr>
      <vt:lpstr>The Serif Hand Black</vt:lpstr>
      <vt:lpstr>SketchyVTI</vt:lpstr>
      <vt:lpstr>Identification key </vt:lpstr>
      <vt:lpstr>Getting started </vt:lpstr>
      <vt:lpstr>objectives</vt:lpstr>
      <vt:lpstr>Identifying organisms</vt:lpstr>
      <vt:lpstr>How to use the key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Eman Zidan</cp:lastModifiedBy>
  <cp:revision>3</cp:revision>
  <dcterms:created xsi:type="dcterms:W3CDTF">2023-11-19T17:57:56Z</dcterms:created>
  <dcterms:modified xsi:type="dcterms:W3CDTF">2023-11-20T06:06:38Z</dcterms:modified>
</cp:coreProperties>
</file>