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6"/>
  </p:notesMasterIdLst>
  <p:sldIdLst>
    <p:sldId id="260" r:id="rId2"/>
    <p:sldId id="261" r:id="rId3"/>
    <p:sldId id="262" r:id="rId4"/>
    <p:sldId id="263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65" autoAdjust="0"/>
    <p:restoredTop sz="94660"/>
  </p:normalViewPr>
  <p:slideViewPr>
    <p:cSldViewPr>
      <p:cViewPr varScale="1">
        <p:scale>
          <a:sx n="69" d="100"/>
          <a:sy n="69" d="100"/>
        </p:scale>
        <p:origin x="268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118103B-7F01-4AAD-9453-E34CC39BAC74}" type="datetimeFigureOut">
              <a:rPr lang="ar-EG" smtClean="0"/>
              <a:t>19/04/1445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9447A4-9107-4575-B535-4DF4EAECF3C2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45221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6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4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8550" y="487363"/>
            <a:ext cx="1477963" cy="7748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7363"/>
            <a:ext cx="4284662" cy="7748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447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36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3638"/>
            <a:ext cx="2881312" cy="580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433638"/>
            <a:ext cx="2881313" cy="58023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1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5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84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90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8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8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7363"/>
            <a:ext cx="5915025" cy="17668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3638"/>
            <a:ext cx="5915025" cy="580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663"/>
            <a:ext cx="2314575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663"/>
            <a:ext cx="154305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3A854-40EA-44F9-92A6-0D631F666D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749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2CB42C-EBF2-4181-9E4D-E144FCE4B0A8}"/>
              </a:ext>
            </a:extLst>
          </p:cNvPr>
          <p:cNvSpPr txBox="1"/>
          <p:nvPr/>
        </p:nvSpPr>
        <p:spPr>
          <a:xfrm>
            <a:off x="234327" y="2685661"/>
            <a:ext cx="6268492" cy="1015663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EG" sz="6000" b="1" smtClean="0">
                <a:solidFill>
                  <a:sysClr val="windowText" lastClr="000000"/>
                </a:solidFill>
                <a:latin typeface="Tw Cen MT" panose="020B0602020104020603" pitchFamily="34" charset="0"/>
              </a:rPr>
              <a:t>قواعد نحوية</a:t>
            </a:r>
            <a:endParaRPr lang="ar-EG" sz="6000" b="1" dirty="0">
              <a:solidFill>
                <a:sysClr val="windowText" lastClr="000000"/>
              </a:solidFill>
              <a:latin typeface="Tw Cen MT" panose="020B0602020104020603" pitchFamily="34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A0A8C2D-26D1-4C13-A880-31D658D53FA7}"/>
              </a:ext>
            </a:extLst>
          </p:cNvPr>
          <p:cNvGrpSpPr/>
          <p:nvPr/>
        </p:nvGrpSpPr>
        <p:grpSpPr>
          <a:xfrm>
            <a:off x="2284681" y="6019800"/>
            <a:ext cx="2329061" cy="254151"/>
            <a:chOff x="4679586" y="878988"/>
            <a:chExt cx="1745757" cy="1905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37E6D5B-B3E9-4894-9C23-739E88C5A89A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B90FCDAE-5079-4E52-863A-39643F6DC0EB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76E6B2E-83AE-4416-8164-F0DEDAA55877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 dirty="0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EFA8D9CF-D909-4A56-8F1E-312A551CCD85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FB8DBF80-0EB8-4A2F-87B4-F60E3FE36C88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65715B7-2980-4477-BB5D-F90055F958FD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5507676" y="304800"/>
            <a:ext cx="1336469" cy="435506"/>
          </a:xfrm>
          <a:prstGeom prst="rect">
            <a:avLst/>
          </a:prstGeom>
        </p:spPr>
        <p:txBody>
          <a:bodyPr vert="horz" lIns="51435" tIns="25718" rIns="51435" bIns="25718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defTabSz="514350" rtl="1">
              <a:spcBef>
                <a:spcPts val="0"/>
              </a:spcBef>
              <a:buNone/>
              <a:defRPr/>
            </a:pPr>
            <a:r>
              <a:rPr lang="ar-EG" sz="16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قسم اللغة العربية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  <a:p>
            <a:pPr marL="0" indent="0" algn="ctr" defTabSz="514350" rtl="1">
              <a:spcBef>
                <a:spcPts val="0"/>
              </a:spcBef>
              <a:buNone/>
              <a:defRPr/>
            </a:pPr>
            <a:r>
              <a:rPr lang="ar-EG" sz="16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الصف </a:t>
            </a:r>
            <a:r>
              <a:rPr lang="ar-EG" sz="1600" b="1" dirty="0" smtClean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الرابع </a:t>
            </a:r>
            <a:r>
              <a:rPr lang="ar-EG" sz="1600" b="1" dirty="0">
                <a:solidFill>
                  <a:prstClr val="black"/>
                </a:solidFill>
                <a:latin typeface="Calibri"/>
                <a:cs typeface="Arial" panose="020B0604020202020204" pitchFamily="34" charset="0"/>
              </a:rPr>
              <a:t>الابتدائي</a:t>
            </a:r>
            <a:endParaRPr lang="en-US" sz="16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2">
            <a:extLst>
              <a:ext uri="{FF2B5EF4-FFF2-40B4-BE49-F238E27FC236}">
                <a16:creationId xmlns:a16="http://schemas.microsoft.com/office/drawing/2014/main" id="{3E2F88F7-964F-4846-B825-2B643081D49B}"/>
              </a:ext>
            </a:extLst>
          </p:cNvPr>
          <p:cNvSpPr txBox="1"/>
          <p:nvPr/>
        </p:nvSpPr>
        <p:spPr>
          <a:xfrm>
            <a:off x="2500721" y="4087160"/>
            <a:ext cx="1910063" cy="777061"/>
          </a:xfrm>
          <a:prstGeom prst="horizontalScroll">
            <a:avLst/>
          </a:prstGeom>
          <a:ln>
            <a:solidFill>
              <a:schemeClr val="bg1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32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pic>
        <p:nvPicPr>
          <p:cNvPr id="1026" name="Picture 2" descr="Aspire International School | Odoo">
            <a:extLst>
              <a:ext uri="{FF2B5EF4-FFF2-40B4-BE49-F238E27FC236}">
                <a16:creationId xmlns:a16="http://schemas.microsoft.com/office/drawing/2014/main" id="{7A1B0A94-0292-BC35-01D1-5B4000DAB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44" y="304800"/>
            <a:ext cx="1238255" cy="1225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897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57200" y="6241057"/>
            <a:ext cx="6174233" cy="65928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9497" y="1474788"/>
            <a:ext cx="5373511" cy="413065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sz="2000" b="1" u="sng" dirty="0">
                <a:solidFill>
                  <a:srgbClr val="FF0000"/>
                </a:solidFill>
              </a:rPr>
              <a:t>أ</a:t>
            </a:r>
            <a:r>
              <a:rPr lang="ar-EG" sz="2000" b="1" u="sng" dirty="0">
                <a:solidFill>
                  <a:srgbClr val="FF0000"/>
                </a:solidFill>
              </a:rPr>
              <a:t> </a:t>
            </a:r>
            <a:r>
              <a:rPr lang="ar-SA" sz="2000" b="1" u="sng" dirty="0">
                <a:solidFill>
                  <a:srgbClr val="FF0000"/>
                </a:solidFill>
              </a:rPr>
              <a:t>- حدد ما يدل على كل اسمٍ من الأسماء الآتية وعلامته:</a:t>
            </a:r>
            <a:endParaRPr lang="ar-EG" sz="2000" b="1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523" y="1887853"/>
            <a:ext cx="6618881" cy="1767282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1- (</a:t>
            </a:r>
            <a:r>
              <a:rPr lang="ar-SA" b="1" dirty="0">
                <a:solidFill>
                  <a:prstClr val="black"/>
                </a:solidFill>
              </a:rPr>
              <a:t>يا أحمد </a:t>
            </a:r>
            <a:r>
              <a:rPr lang="ar-SA" dirty="0">
                <a:solidFill>
                  <a:prstClr val="black"/>
                </a:solidFill>
              </a:rPr>
              <a:t>) كلمة أحمد اسم يدل على .........</a:t>
            </a:r>
            <a:r>
              <a:rPr lang="ar-EG" dirty="0">
                <a:solidFill>
                  <a:prstClr val="black"/>
                </a:solidFill>
              </a:rPr>
              <a:t>.......</a:t>
            </a:r>
            <a:r>
              <a:rPr lang="ar-SA" dirty="0">
                <a:solidFill>
                  <a:prstClr val="black"/>
                </a:solidFill>
              </a:rPr>
              <a:t>.....علامته.........</a:t>
            </a:r>
            <a:r>
              <a:rPr lang="en-US" dirty="0">
                <a:solidFill>
                  <a:prstClr val="black"/>
                </a:solidFill>
              </a:rPr>
              <a:t>........</a:t>
            </a:r>
            <a:r>
              <a:rPr lang="ar-SA" dirty="0">
                <a:solidFill>
                  <a:prstClr val="black"/>
                </a:solidFill>
              </a:rPr>
              <a:t>...........</a:t>
            </a:r>
            <a:endParaRPr lang="ar-EG" dirty="0">
              <a:solidFill>
                <a:prstClr val="black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2- (</a:t>
            </a:r>
            <a:r>
              <a:rPr lang="ar-SA" b="1" dirty="0">
                <a:solidFill>
                  <a:prstClr val="black"/>
                </a:solidFill>
              </a:rPr>
              <a:t>القاهرة عاصمة مصر</a:t>
            </a:r>
            <a:r>
              <a:rPr lang="ar-EG" dirty="0">
                <a:solidFill>
                  <a:prstClr val="black"/>
                </a:solidFill>
              </a:rPr>
              <a:t>.</a:t>
            </a:r>
            <a:r>
              <a:rPr lang="ar-SA" dirty="0">
                <a:solidFill>
                  <a:prstClr val="black"/>
                </a:solidFill>
              </a:rPr>
              <a:t>) كلمة القاهرة اسم يدل على ............ علامته .....</a:t>
            </a:r>
            <a:r>
              <a:rPr lang="en-US" dirty="0">
                <a:solidFill>
                  <a:prstClr val="black"/>
                </a:solidFill>
              </a:rPr>
              <a:t>.</a:t>
            </a:r>
            <a:r>
              <a:rPr lang="ar-SA" dirty="0">
                <a:solidFill>
                  <a:prstClr val="black"/>
                </a:solidFill>
              </a:rPr>
              <a:t>..</a:t>
            </a:r>
            <a:r>
              <a:rPr lang="en-US" dirty="0">
                <a:solidFill>
                  <a:prstClr val="black"/>
                </a:solidFill>
              </a:rPr>
              <a:t>....</a:t>
            </a:r>
            <a:r>
              <a:rPr lang="ar-SA" dirty="0">
                <a:solidFill>
                  <a:prstClr val="black"/>
                </a:solidFill>
              </a:rPr>
              <a:t>....</a:t>
            </a:r>
            <a:endParaRPr lang="ar-EG" dirty="0">
              <a:solidFill>
                <a:prstClr val="black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3- (</a:t>
            </a:r>
            <a:r>
              <a:rPr lang="ar-SA" b="1" dirty="0">
                <a:solidFill>
                  <a:prstClr val="black"/>
                </a:solidFill>
              </a:rPr>
              <a:t>الأسد ملك الغابة</a:t>
            </a:r>
            <a:r>
              <a:rPr lang="ar-EG" dirty="0">
                <a:solidFill>
                  <a:prstClr val="black"/>
                </a:solidFill>
              </a:rPr>
              <a:t>.</a:t>
            </a:r>
            <a:r>
              <a:rPr lang="ar-SA" dirty="0">
                <a:solidFill>
                  <a:prstClr val="black"/>
                </a:solidFill>
              </a:rPr>
              <a:t>) كلمة الأسد اسم </a:t>
            </a:r>
            <a:r>
              <a:rPr lang="ar-EG" dirty="0">
                <a:solidFill>
                  <a:prstClr val="black"/>
                </a:solidFill>
              </a:rPr>
              <a:t>ي</a:t>
            </a:r>
            <a:r>
              <a:rPr lang="ar-SA" dirty="0">
                <a:solidFill>
                  <a:prstClr val="black"/>
                </a:solidFill>
              </a:rPr>
              <a:t>دل على.........</a:t>
            </a:r>
            <a:r>
              <a:rPr lang="ar-EG" dirty="0">
                <a:solidFill>
                  <a:prstClr val="black"/>
                </a:solidFill>
              </a:rPr>
              <a:t>......</a:t>
            </a:r>
            <a:r>
              <a:rPr lang="ar-SA" dirty="0">
                <a:solidFill>
                  <a:prstClr val="black"/>
                </a:solidFill>
              </a:rPr>
              <a:t>......علامته......</a:t>
            </a:r>
            <a:r>
              <a:rPr lang="ar-EG" dirty="0">
                <a:solidFill>
                  <a:prstClr val="black"/>
                </a:solidFill>
              </a:rPr>
              <a:t>...</a:t>
            </a:r>
            <a:r>
              <a:rPr lang="ar-SA" dirty="0">
                <a:solidFill>
                  <a:prstClr val="black"/>
                </a:solidFill>
              </a:rPr>
              <a:t>.....</a:t>
            </a:r>
            <a:r>
              <a:rPr lang="en-US" dirty="0">
                <a:solidFill>
                  <a:prstClr val="black"/>
                </a:solidFill>
              </a:rPr>
              <a:t>.</a:t>
            </a:r>
            <a:r>
              <a:rPr lang="ar-SA" dirty="0">
                <a:solidFill>
                  <a:prstClr val="black"/>
                </a:solidFill>
              </a:rPr>
              <a:t>...</a:t>
            </a:r>
            <a:endParaRPr lang="ar-EG" dirty="0">
              <a:solidFill>
                <a:prstClr val="black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4- (</a:t>
            </a:r>
            <a:r>
              <a:rPr lang="ar-SA" b="1" dirty="0">
                <a:solidFill>
                  <a:prstClr val="black"/>
                </a:solidFill>
              </a:rPr>
              <a:t>الحديقة واسعة </a:t>
            </a:r>
            <a:r>
              <a:rPr lang="ar-EG" b="1" dirty="0">
                <a:solidFill>
                  <a:prstClr val="black"/>
                </a:solidFill>
              </a:rPr>
              <a:t>.</a:t>
            </a:r>
            <a:r>
              <a:rPr lang="ar-SA" dirty="0">
                <a:solidFill>
                  <a:prstClr val="black"/>
                </a:solidFill>
              </a:rPr>
              <a:t>) كلمة واسعة اسم </a:t>
            </a:r>
            <a:r>
              <a:rPr lang="ar-SA" dirty="0" smtClean="0">
                <a:solidFill>
                  <a:prstClr val="black"/>
                </a:solidFill>
              </a:rPr>
              <a:t>تدل على</a:t>
            </a:r>
            <a:r>
              <a:rPr lang="ar-SA" dirty="0">
                <a:solidFill>
                  <a:prstClr val="black"/>
                </a:solidFill>
              </a:rPr>
              <a:t>......</a:t>
            </a:r>
            <a:r>
              <a:rPr lang="ar-EG" dirty="0">
                <a:solidFill>
                  <a:prstClr val="black"/>
                </a:solidFill>
              </a:rPr>
              <a:t>.......</a:t>
            </a:r>
            <a:r>
              <a:rPr lang="ar-SA" dirty="0" smtClean="0">
                <a:solidFill>
                  <a:prstClr val="black"/>
                </a:solidFill>
              </a:rPr>
              <a:t>......علامته</a:t>
            </a:r>
            <a:r>
              <a:rPr lang="ar-SA" dirty="0">
                <a:solidFill>
                  <a:prstClr val="black"/>
                </a:solidFill>
              </a:rPr>
              <a:t>........</a:t>
            </a:r>
            <a:r>
              <a:rPr lang="en-US" dirty="0">
                <a:solidFill>
                  <a:prstClr val="black"/>
                </a:solidFill>
              </a:rPr>
              <a:t>...</a:t>
            </a:r>
            <a:r>
              <a:rPr lang="ar-EG" dirty="0">
                <a:solidFill>
                  <a:prstClr val="black"/>
                </a:solidFill>
              </a:rPr>
              <a:t>.</a:t>
            </a:r>
            <a:r>
              <a:rPr lang="en-US" dirty="0">
                <a:solidFill>
                  <a:prstClr val="black"/>
                </a:solidFill>
              </a:rPr>
              <a:t>..</a:t>
            </a:r>
            <a:r>
              <a:rPr lang="ar-SA" dirty="0">
                <a:solidFill>
                  <a:prstClr val="black"/>
                </a:solidFill>
              </a:rPr>
              <a:t>.....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8100" y="3638864"/>
            <a:ext cx="6138040" cy="413065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sz="2000" b="1" u="sng" dirty="0">
                <a:solidFill>
                  <a:srgbClr val="FF0000"/>
                </a:solidFill>
              </a:rPr>
              <a:t>ب</a:t>
            </a:r>
            <a:r>
              <a:rPr lang="ar-EG" sz="2000" b="1" u="sng" dirty="0">
                <a:solidFill>
                  <a:srgbClr val="FF0000"/>
                </a:solidFill>
              </a:rPr>
              <a:t> </a:t>
            </a:r>
            <a:r>
              <a:rPr lang="ar-SA" sz="2000" b="1" u="sng" dirty="0">
                <a:solidFill>
                  <a:srgbClr val="FF0000"/>
                </a:solidFill>
              </a:rPr>
              <a:t>- اختر الإجابة الصحيحة مما بين القوسين للكلمة التى تحتها خط:</a:t>
            </a:r>
            <a:endParaRPr lang="ar-EG" sz="2000" b="1" u="sng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5346" y="3962400"/>
            <a:ext cx="6526087" cy="1813448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1- معلمت</a:t>
            </a:r>
            <a:r>
              <a:rPr lang="ar-EG" dirty="0">
                <a:solidFill>
                  <a:prstClr val="black"/>
                </a:solidFill>
              </a:rPr>
              <a:t>ي</a:t>
            </a:r>
            <a:r>
              <a:rPr lang="ar-SA" dirty="0">
                <a:solidFill>
                  <a:prstClr val="black"/>
                </a:solidFill>
              </a:rPr>
              <a:t> ناجحة </a:t>
            </a:r>
            <a:r>
              <a:rPr lang="ar-SA" u="sng" dirty="0">
                <a:solidFill>
                  <a:prstClr val="black"/>
                </a:solidFill>
              </a:rPr>
              <a:t>وماهرة</a:t>
            </a:r>
            <a:r>
              <a:rPr lang="ar-SA" dirty="0">
                <a:solidFill>
                  <a:prstClr val="black"/>
                </a:solidFill>
              </a:rPr>
              <a:t> .</a:t>
            </a:r>
            <a:r>
              <a:rPr lang="ar-EG" dirty="0">
                <a:solidFill>
                  <a:prstClr val="black"/>
                </a:solidFill>
              </a:rPr>
              <a:t>    	</a:t>
            </a:r>
            <a:r>
              <a:rPr lang="ar-EG" dirty="0" smtClean="0">
                <a:solidFill>
                  <a:prstClr val="black"/>
                </a:solidFill>
              </a:rPr>
              <a:t>              </a:t>
            </a:r>
            <a:r>
              <a:rPr lang="ar-SA" dirty="0">
                <a:solidFill>
                  <a:prstClr val="black"/>
                </a:solidFill>
              </a:rPr>
              <a:t>(</a:t>
            </a:r>
            <a:r>
              <a:rPr lang="ar-SA" b="1" dirty="0">
                <a:solidFill>
                  <a:prstClr val="black"/>
                </a:solidFill>
              </a:rPr>
              <a:t>مفرد – مثنى – جمع </a:t>
            </a:r>
            <a:r>
              <a:rPr lang="ar-SA" dirty="0">
                <a:solidFill>
                  <a:prstClr val="black"/>
                </a:solidFill>
              </a:rPr>
              <a:t>)</a:t>
            </a:r>
            <a:endParaRPr lang="ar-EG" dirty="0">
              <a:solidFill>
                <a:prstClr val="black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EG" dirty="0">
                <a:solidFill>
                  <a:prstClr val="black"/>
                </a:solidFill>
              </a:rPr>
              <a:t>2</a:t>
            </a:r>
            <a:r>
              <a:rPr lang="ar-SA" dirty="0">
                <a:solidFill>
                  <a:prstClr val="black"/>
                </a:solidFill>
              </a:rPr>
              <a:t>- الكتابان </a:t>
            </a:r>
            <a:r>
              <a:rPr lang="ar-SA" u="sng" dirty="0">
                <a:solidFill>
                  <a:prstClr val="black"/>
                </a:solidFill>
              </a:rPr>
              <a:t>مفيدان</a:t>
            </a:r>
            <a:r>
              <a:rPr lang="ar-SA" dirty="0">
                <a:solidFill>
                  <a:prstClr val="black"/>
                </a:solidFill>
              </a:rPr>
              <a:t> .       </a:t>
            </a:r>
            <a:r>
              <a:rPr lang="ar-EG" dirty="0">
                <a:solidFill>
                  <a:prstClr val="black"/>
                </a:solidFill>
              </a:rPr>
              <a:t>     </a:t>
            </a:r>
            <a:r>
              <a:rPr lang="ar-SA" dirty="0">
                <a:solidFill>
                  <a:prstClr val="black"/>
                </a:solidFill>
              </a:rPr>
              <a:t>  </a:t>
            </a:r>
            <a:r>
              <a:rPr lang="ar-EG" dirty="0">
                <a:solidFill>
                  <a:prstClr val="black"/>
                </a:solidFill>
              </a:rPr>
              <a:t>		</a:t>
            </a:r>
            <a:r>
              <a:rPr lang="ar-SA" dirty="0">
                <a:solidFill>
                  <a:prstClr val="black"/>
                </a:solidFill>
              </a:rPr>
              <a:t>(</a:t>
            </a:r>
            <a:r>
              <a:rPr lang="ar-SA" b="1" dirty="0">
                <a:solidFill>
                  <a:prstClr val="black"/>
                </a:solidFill>
              </a:rPr>
              <a:t>مفرد – مثنى – جمع </a:t>
            </a:r>
            <a:r>
              <a:rPr lang="ar-SA" dirty="0">
                <a:solidFill>
                  <a:prstClr val="black"/>
                </a:solidFill>
              </a:rPr>
              <a:t>)</a:t>
            </a:r>
            <a:endParaRPr lang="ar-EG" dirty="0">
              <a:solidFill>
                <a:prstClr val="black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sz="2000" dirty="0">
                <a:solidFill>
                  <a:prstClr val="black"/>
                </a:solidFill>
              </a:rPr>
              <a:t>3-  أصدقائ</a:t>
            </a:r>
            <a:r>
              <a:rPr lang="ar-EG" sz="2000" dirty="0">
                <a:solidFill>
                  <a:prstClr val="black"/>
                </a:solidFill>
              </a:rPr>
              <a:t>ي</a:t>
            </a:r>
            <a:r>
              <a:rPr lang="ar-SA" sz="2000" dirty="0">
                <a:solidFill>
                  <a:prstClr val="black"/>
                </a:solidFill>
              </a:rPr>
              <a:t> </a:t>
            </a:r>
            <a:r>
              <a:rPr lang="ar-SA" sz="2000" u="sng" dirty="0">
                <a:solidFill>
                  <a:prstClr val="black"/>
                </a:solidFill>
              </a:rPr>
              <a:t>مخلصون</a:t>
            </a:r>
            <a:r>
              <a:rPr lang="ar-SA" sz="2000" dirty="0">
                <a:solidFill>
                  <a:prstClr val="black"/>
                </a:solidFill>
              </a:rPr>
              <a:t> .  </a:t>
            </a:r>
            <a:r>
              <a:rPr lang="ar-EG" sz="2000" dirty="0">
                <a:solidFill>
                  <a:prstClr val="black"/>
                </a:solidFill>
              </a:rPr>
              <a:t> 		</a:t>
            </a:r>
            <a:r>
              <a:rPr lang="ar-SA" sz="2000" dirty="0">
                <a:solidFill>
                  <a:prstClr val="black"/>
                </a:solidFill>
              </a:rPr>
              <a:t>(</a:t>
            </a:r>
            <a:r>
              <a:rPr lang="ar-SA" sz="2000" b="1" dirty="0">
                <a:solidFill>
                  <a:prstClr val="black"/>
                </a:solidFill>
              </a:rPr>
              <a:t>مفرد – مثنى – جمع </a:t>
            </a:r>
            <a:r>
              <a:rPr lang="ar-SA" sz="2000" dirty="0">
                <a:solidFill>
                  <a:prstClr val="black"/>
                </a:solidFill>
              </a:rPr>
              <a:t>)</a:t>
            </a:r>
            <a:endParaRPr lang="ar-EG" sz="2000" dirty="0">
              <a:solidFill>
                <a:prstClr val="black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4- أحرز </a:t>
            </a:r>
            <a:r>
              <a:rPr lang="ar-SA" u="sng" dirty="0">
                <a:solidFill>
                  <a:prstClr val="black"/>
                </a:solidFill>
              </a:rPr>
              <a:t>اللاعب</a:t>
            </a:r>
            <a:r>
              <a:rPr lang="ar-SA" dirty="0">
                <a:solidFill>
                  <a:prstClr val="black"/>
                </a:solidFill>
              </a:rPr>
              <a:t> هدفًا .      </a:t>
            </a:r>
            <a:r>
              <a:rPr lang="ar-EG" dirty="0">
                <a:solidFill>
                  <a:prstClr val="black"/>
                </a:solidFill>
              </a:rPr>
              <a:t>   		</a:t>
            </a:r>
            <a:r>
              <a:rPr lang="ar-SA" dirty="0">
                <a:solidFill>
                  <a:prstClr val="black"/>
                </a:solidFill>
              </a:rPr>
              <a:t>(</a:t>
            </a:r>
            <a:r>
              <a:rPr lang="ar-SA" b="1" dirty="0">
                <a:solidFill>
                  <a:prstClr val="black"/>
                </a:solidFill>
              </a:rPr>
              <a:t>مفرد – مثنى – جمع </a:t>
            </a:r>
            <a:r>
              <a:rPr lang="ar-SA" dirty="0">
                <a:solidFill>
                  <a:prstClr val="black"/>
                </a:solidFill>
              </a:rPr>
              <a:t>)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50299" y="5827992"/>
            <a:ext cx="5581134" cy="413065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sz="2000" b="1" u="sng" dirty="0">
                <a:solidFill>
                  <a:srgbClr val="FF0000"/>
                </a:solidFill>
              </a:rPr>
              <a:t>جـ</a:t>
            </a:r>
            <a:r>
              <a:rPr lang="ar-EG" sz="2000" b="1" u="sng" dirty="0">
                <a:solidFill>
                  <a:srgbClr val="FF0000"/>
                </a:solidFill>
              </a:rPr>
              <a:t>  -</a:t>
            </a:r>
            <a:r>
              <a:rPr lang="ar-SA" sz="2000" b="1" u="sng" dirty="0">
                <a:solidFill>
                  <a:srgbClr val="FF0000"/>
                </a:solidFill>
              </a:rPr>
              <a:t> اقرأ ثم أجب :</a:t>
            </a:r>
            <a:endParaRPr lang="ar-EG" sz="2000" b="1" u="sng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82035" y="6241057"/>
            <a:ext cx="6487433" cy="6592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dirty="0">
                <a:solidFill>
                  <a:prstClr val="black"/>
                </a:solidFill>
              </a:rPr>
              <a:t>يا </a:t>
            </a:r>
            <a:r>
              <a:rPr lang="ar-EG" dirty="0">
                <a:solidFill>
                  <a:prstClr val="black"/>
                </a:solidFill>
              </a:rPr>
              <a:t>صديقي</a:t>
            </a:r>
            <a:r>
              <a:rPr lang="ar-SA" dirty="0">
                <a:solidFill>
                  <a:prstClr val="black"/>
                </a:solidFill>
              </a:rPr>
              <a:t> هل شعرت ذات يوم بأنك سعيد؟ هذا ما ح</a:t>
            </a:r>
            <a:r>
              <a:rPr lang="ar-EG" dirty="0">
                <a:solidFill>
                  <a:prstClr val="black"/>
                </a:solidFill>
              </a:rPr>
              <a:t>د</a:t>
            </a:r>
            <a:r>
              <a:rPr lang="ar-SA" dirty="0">
                <a:solidFill>
                  <a:prstClr val="black"/>
                </a:solidFill>
              </a:rPr>
              <a:t>ث ل</a:t>
            </a:r>
            <a:r>
              <a:rPr lang="ar-EG" dirty="0">
                <a:solidFill>
                  <a:prstClr val="black"/>
                </a:solidFill>
              </a:rPr>
              <a:t>ي</a:t>
            </a:r>
            <a:r>
              <a:rPr lang="ar-SA" dirty="0">
                <a:solidFill>
                  <a:prstClr val="black"/>
                </a:solidFill>
              </a:rPr>
              <a:t> الأسبوع </a:t>
            </a:r>
            <a:r>
              <a:rPr lang="ar-SA" dirty="0" smtClean="0">
                <a:solidFill>
                  <a:prstClr val="black"/>
                </a:solidFill>
              </a:rPr>
              <a:t>الماضي،</a:t>
            </a:r>
            <a:r>
              <a:rPr lang="ar-EG" dirty="0" smtClean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عندما أخبرتن</a:t>
            </a:r>
            <a:r>
              <a:rPr lang="ar-EG" dirty="0">
                <a:solidFill>
                  <a:prstClr val="black"/>
                </a:solidFill>
              </a:rPr>
              <a:t>ي</a:t>
            </a:r>
            <a:r>
              <a:rPr lang="ar-SA" dirty="0">
                <a:solidFill>
                  <a:prstClr val="black"/>
                </a:solidFill>
              </a:rPr>
              <a:t> أمي بأنن</a:t>
            </a:r>
            <a:r>
              <a:rPr lang="ar-EG" dirty="0">
                <a:solidFill>
                  <a:prstClr val="black"/>
                </a:solidFill>
              </a:rPr>
              <a:t>ي</a:t>
            </a:r>
            <a:r>
              <a:rPr lang="ar-SA" dirty="0">
                <a:solidFill>
                  <a:prstClr val="black"/>
                </a:solidFill>
              </a:rPr>
              <a:t> أستطيع اقتناء سلحفاة، لم أتخيل أنني أخيرًا سأحصل عليها .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8334" y="6900343"/>
            <a:ext cx="5581134" cy="413065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EG" sz="2000" b="1" u="sng" dirty="0">
                <a:solidFill>
                  <a:srgbClr val="FF0000"/>
                </a:solidFill>
              </a:rPr>
              <a:t>1- </a:t>
            </a:r>
            <a:r>
              <a:rPr lang="ar-SA" sz="2000" b="1" u="sng" dirty="0">
                <a:solidFill>
                  <a:srgbClr val="FF0000"/>
                </a:solidFill>
              </a:rPr>
              <a:t>استخرج من الفقرة :</a:t>
            </a:r>
            <a:endParaRPr lang="ar-EG" sz="2000" b="1" u="sng" dirty="0">
              <a:solidFill>
                <a:srgbClr val="FF0000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133186" y="7425283"/>
            <a:ext cx="1507772" cy="3366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ctr"/>
            <a:r>
              <a:rPr lang="ar-SA" sz="2000" b="1" dirty="0">
                <a:solidFill>
                  <a:prstClr val="black"/>
                </a:solidFill>
              </a:rPr>
              <a:t>اسمًا به تنو</a:t>
            </a:r>
            <a:r>
              <a:rPr lang="ar-EG" sz="2000" b="1" dirty="0">
                <a:solidFill>
                  <a:prstClr val="black"/>
                </a:solidFill>
              </a:rPr>
              <a:t>ي</a:t>
            </a:r>
            <a:r>
              <a:rPr lang="ar-SA" sz="2000" b="1" dirty="0">
                <a:solidFill>
                  <a:prstClr val="black"/>
                </a:solidFill>
              </a:rPr>
              <a:t>ن </a:t>
            </a:r>
            <a:endParaRPr lang="ar-EG" sz="2000" b="1" dirty="0">
              <a:solidFill>
                <a:prstClr val="black"/>
              </a:solidFill>
            </a:endParaRPr>
          </a:p>
        </p:txBody>
      </p:sp>
      <p:sp>
        <p:nvSpPr>
          <p:cNvPr id="20" name="Horizontal Scroll 19"/>
          <p:cNvSpPr/>
          <p:nvPr/>
        </p:nvSpPr>
        <p:spPr>
          <a:xfrm>
            <a:off x="3688412" y="7837988"/>
            <a:ext cx="1303261" cy="712788"/>
          </a:xfrm>
          <a:prstGeom prst="horizont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ctr"/>
            <a:r>
              <a:rPr lang="ar-SA" sz="2000" dirty="0">
                <a:solidFill>
                  <a:prstClr val="black"/>
                </a:solidFill>
              </a:rPr>
              <a:t>...........</a:t>
            </a:r>
            <a:endParaRPr lang="ar-EG" sz="2000" dirty="0">
              <a:solidFill>
                <a:prstClr val="black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3667120" y="7442766"/>
            <a:ext cx="1345846" cy="3366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ctr"/>
            <a:r>
              <a:rPr lang="ar-SA" sz="2000" b="1" dirty="0">
                <a:solidFill>
                  <a:prstClr val="black"/>
                </a:solidFill>
              </a:rPr>
              <a:t>اسمًا </a:t>
            </a:r>
            <a:r>
              <a:rPr lang="ar-EG" sz="2000" b="1" dirty="0">
                <a:solidFill>
                  <a:prstClr val="black"/>
                </a:solidFill>
              </a:rPr>
              <a:t>به </a:t>
            </a:r>
            <a:r>
              <a:rPr lang="ar-SA" sz="2000" b="1" dirty="0">
                <a:solidFill>
                  <a:prstClr val="black"/>
                </a:solidFill>
              </a:rPr>
              <a:t>ال</a:t>
            </a:r>
            <a:endParaRPr lang="ar-EG" sz="2000" b="1" dirty="0">
              <a:solidFill>
                <a:prstClr val="black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905000" y="7442766"/>
            <a:ext cx="1662883" cy="33666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ctr"/>
            <a:r>
              <a:rPr lang="ar-SA" sz="1600" b="1" dirty="0">
                <a:solidFill>
                  <a:prstClr val="black"/>
                </a:solidFill>
              </a:rPr>
              <a:t>اسمًا قبله حرف نداء</a:t>
            </a:r>
            <a:endParaRPr lang="ar-EG" sz="1600" b="1" dirty="0">
              <a:solidFill>
                <a:prstClr val="black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62122" y="7412017"/>
            <a:ext cx="1601855" cy="39009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ctr"/>
            <a:r>
              <a:rPr lang="ar-SA" sz="1600" b="1" dirty="0">
                <a:solidFill>
                  <a:prstClr val="black"/>
                </a:solidFill>
              </a:rPr>
              <a:t>اسمًا </a:t>
            </a:r>
            <a:r>
              <a:rPr lang="ar-EG" sz="1600" b="1" dirty="0">
                <a:solidFill>
                  <a:prstClr val="black"/>
                </a:solidFill>
              </a:rPr>
              <a:t>به </a:t>
            </a:r>
            <a:r>
              <a:rPr lang="ar-SA" sz="1600" b="1" dirty="0">
                <a:solidFill>
                  <a:prstClr val="black"/>
                </a:solidFill>
              </a:rPr>
              <a:t>تاء مربوطة</a:t>
            </a:r>
            <a:endParaRPr lang="ar-EG" sz="1600" b="1" dirty="0">
              <a:solidFill>
                <a:prstClr val="black"/>
              </a:solidFill>
            </a:endParaRPr>
          </a:p>
        </p:txBody>
      </p:sp>
      <p:sp>
        <p:nvSpPr>
          <p:cNvPr id="24" name="Horizontal Scroll 23"/>
          <p:cNvSpPr/>
          <p:nvPr/>
        </p:nvSpPr>
        <p:spPr>
          <a:xfrm>
            <a:off x="5219699" y="7802108"/>
            <a:ext cx="1301398" cy="712788"/>
          </a:xfrm>
          <a:prstGeom prst="horizont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ctr"/>
            <a:r>
              <a:rPr lang="ar-SA" sz="2000" dirty="0">
                <a:solidFill>
                  <a:prstClr val="black"/>
                </a:solidFill>
              </a:rPr>
              <a:t>............</a:t>
            </a:r>
            <a:endParaRPr lang="ar-EG" sz="2000" dirty="0">
              <a:solidFill>
                <a:prstClr val="black"/>
              </a:solidFill>
            </a:endParaRPr>
          </a:p>
        </p:txBody>
      </p:sp>
      <p:sp>
        <p:nvSpPr>
          <p:cNvPr id="25" name="Horizontal Scroll 24"/>
          <p:cNvSpPr/>
          <p:nvPr/>
        </p:nvSpPr>
        <p:spPr>
          <a:xfrm>
            <a:off x="1860346" y="7862161"/>
            <a:ext cx="1589617" cy="712788"/>
          </a:xfrm>
          <a:prstGeom prst="horizont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ctr"/>
            <a:r>
              <a:rPr lang="ar-SA" sz="2000" dirty="0">
                <a:solidFill>
                  <a:prstClr val="black"/>
                </a:solidFill>
              </a:rPr>
              <a:t>.............</a:t>
            </a:r>
            <a:endParaRPr lang="ar-EG" sz="2000" dirty="0">
              <a:solidFill>
                <a:prstClr val="black"/>
              </a:solidFill>
            </a:endParaRPr>
          </a:p>
        </p:txBody>
      </p:sp>
      <p:sp>
        <p:nvSpPr>
          <p:cNvPr id="26" name="Horizontal Scroll 25"/>
          <p:cNvSpPr/>
          <p:nvPr/>
        </p:nvSpPr>
        <p:spPr>
          <a:xfrm>
            <a:off x="184791" y="7865064"/>
            <a:ext cx="1522410" cy="712788"/>
          </a:xfrm>
          <a:prstGeom prst="horizont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ctr"/>
            <a:r>
              <a:rPr lang="ar-SA" sz="2000" dirty="0">
                <a:solidFill>
                  <a:prstClr val="black"/>
                </a:solidFill>
              </a:rPr>
              <a:t>............</a:t>
            </a:r>
            <a:endParaRPr lang="ar-EG" sz="2000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656063" y="8534400"/>
            <a:ext cx="6170805" cy="486833"/>
          </a:xfrm>
        </p:spPr>
        <p:txBody>
          <a:bodyPr/>
          <a:lstStyle/>
          <a:p>
            <a:r>
              <a:rPr lang="ar-EG">
                <a:solidFill>
                  <a:prstClr val="black"/>
                </a:solidFill>
              </a:rPr>
              <a:t>اللغة العربية                                      الفصل الدراسي الأول                            الصف الرابع الابتدائي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146590" y="8610600"/>
            <a:ext cx="539210" cy="339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457200">
              <a:defRPr/>
            </a:pPr>
            <a:r>
              <a:rPr lang="ar-EG" sz="2000" dirty="0" smtClean="0">
                <a:solidFill>
                  <a:srgbClr val="000000"/>
                </a:solidFill>
                <a:latin typeface="Constantia" panose="02030602050306030303"/>
              </a:rPr>
              <a:t>45</a:t>
            </a:r>
            <a:endParaRPr lang="ar-EG" sz="2000" dirty="0">
              <a:solidFill>
                <a:srgbClr val="000000"/>
              </a:solidFill>
              <a:latin typeface="Constantia" panose="02030602050306030303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2393311" y="963820"/>
            <a:ext cx="1950155" cy="464894"/>
          </a:xfrm>
          <a:prstGeom prst="roundRect">
            <a:avLst/>
          </a:prstGeom>
          <a:solidFill>
            <a:srgbClr val="E1FFE1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ctr"/>
            <a:r>
              <a:rPr lang="ar-SA" sz="2000" b="1" dirty="0">
                <a:solidFill>
                  <a:prstClr val="black"/>
                </a:solidFill>
              </a:rPr>
              <a:t>التدريبات </a:t>
            </a:r>
            <a:endParaRPr lang="ar-EG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63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18958" y="960904"/>
            <a:ext cx="4801895" cy="413065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sz="2000" b="1" u="sng" dirty="0">
                <a:solidFill>
                  <a:srgbClr val="FF0000"/>
                </a:solidFill>
              </a:rPr>
              <a:t>د</a:t>
            </a:r>
            <a:r>
              <a:rPr lang="ar-EG" sz="2000" b="1" u="sng" dirty="0">
                <a:solidFill>
                  <a:srgbClr val="FF0000"/>
                </a:solidFill>
              </a:rPr>
              <a:t> </a:t>
            </a:r>
            <a:r>
              <a:rPr lang="ar-SA" sz="2000" b="1" u="sng" dirty="0">
                <a:solidFill>
                  <a:srgbClr val="FF0000"/>
                </a:solidFill>
              </a:rPr>
              <a:t>- أكمل بم</a:t>
            </a:r>
            <a:r>
              <a:rPr lang="ar-EG" sz="2000" b="1" u="sng" dirty="0">
                <a:solidFill>
                  <a:srgbClr val="FF0000"/>
                </a:solidFill>
              </a:rPr>
              <a:t>ا </a:t>
            </a:r>
            <a:r>
              <a:rPr lang="ar-SA" sz="2000" b="1" u="sng" dirty="0">
                <a:solidFill>
                  <a:srgbClr val="FF0000"/>
                </a:solidFill>
              </a:rPr>
              <a:t>هو مطلوب بين القوسين :</a:t>
            </a:r>
            <a:endParaRPr lang="ar-EG" sz="2000" b="1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1268" y="1347763"/>
            <a:ext cx="6381027" cy="2598278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1-.................حريص على تلاميذه .        </a:t>
            </a:r>
            <a:r>
              <a:rPr lang="ar-EG" dirty="0">
                <a:solidFill>
                  <a:prstClr val="black"/>
                </a:solidFill>
              </a:rPr>
              <a:t>	</a:t>
            </a:r>
            <a:r>
              <a:rPr lang="ar-EG" dirty="0" smtClean="0">
                <a:solidFill>
                  <a:prstClr val="black"/>
                </a:solidFill>
              </a:rPr>
              <a:t>       </a:t>
            </a:r>
            <a:r>
              <a:rPr lang="ar-SA" dirty="0" smtClean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(</a:t>
            </a:r>
            <a:r>
              <a:rPr lang="ar-SA" b="1" dirty="0">
                <a:solidFill>
                  <a:prstClr val="black"/>
                </a:solidFill>
              </a:rPr>
              <a:t>اسم مفرد </a:t>
            </a:r>
            <a:r>
              <a:rPr lang="ar-SA" dirty="0">
                <a:solidFill>
                  <a:prstClr val="black"/>
                </a:solidFill>
              </a:rPr>
              <a:t>)</a:t>
            </a:r>
            <a:endParaRPr lang="ar-EG" dirty="0">
              <a:solidFill>
                <a:prstClr val="black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2-</a:t>
            </a:r>
            <a:r>
              <a:rPr lang="ar-EG" dirty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ف</a:t>
            </a:r>
            <a:r>
              <a:rPr lang="ar-EG" dirty="0">
                <a:solidFill>
                  <a:prstClr val="black"/>
                </a:solidFill>
              </a:rPr>
              <a:t>ي</a:t>
            </a:r>
            <a:r>
              <a:rPr lang="ar-SA" dirty="0">
                <a:solidFill>
                  <a:prstClr val="black"/>
                </a:solidFill>
              </a:rPr>
              <a:t> المدرسة ............</a:t>
            </a:r>
            <a:r>
              <a:rPr lang="ar-EG" dirty="0">
                <a:solidFill>
                  <a:prstClr val="black"/>
                </a:solidFill>
              </a:rPr>
              <a:t>.....</a:t>
            </a:r>
            <a:r>
              <a:rPr lang="ar-SA" dirty="0">
                <a:solidFill>
                  <a:prstClr val="black"/>
                </a:solidFill>
              </a:rPr>
              <a:t>...                   </a:t>
            </a:r>
            <a:r>
              <a:rPr lang="ar-EG" dirty="0">
                <a:solidFill>
                  <a:prstClr val="black"/>
                </a:solidFill>
              </a:rPr>
              <a:t>	</a:t>
            </a:r>
            <a:r>
              <a:rPr lang="ar-EG" dirty="0" smtClean="0">
                <a:solidFill>
                  <a:prstClr val="black"/>
                </a:solidFill>
              </a:rPr>
              <a:t>        </a:t>
            </a:r>
            <a:r>
              <a:rPr lang="ar-SA" dirty="0" smtClean="0">
                <a:solidFill>
                  <a:prstClr val="black"/>
                </a:solidFill>
              </a:rPr>
              <a:t>(</a:t>
            </a:r>
            <a:r>
              <a:rPr lang="ar-SA" b="1" dirty="0">
                <a:solidFill>
                  <a:prstClr val="black"/>
                </a:solidFill>
              </a:rPr>
              <a:t>اسم جمع </a:t>
            </a:r>
            <a:r>
              <a:rPr lang="ar-SA" dirty="0">
                <a:solidFill>
                  <a:prstClr val="black"/>
                </a:solidFill>
              </a:rPr>
              <a:t>)     </a:t>
            </a:r>
            <a:endParaRPr lang="ar-EG" dirty="0">
              <a:solidFill>
                <a:prstClr val="black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3-</a:t>
            </a:r>
            <a:r>
              <a:rPr lang="ar-EG" dirty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كتب المؤلف .......</a:t>
            </a:r>
            <a:r>
              <a:rPr lang="ar-EG" dirty="0">
                <a:solidFill>
                  <a:prstClr val="black"/>
                </a:solidFill>
              </a:rPr>
              <a:t>......</a:t>
            </a:r>
            <a:r>
              <a:rPr lang="ar-SA" dirty="0">
                <a:solidFill>
                  <a:prstClr val="black"/>
                </a:solidFill>
              </a:rPr>
              <a:t>......                     </a:t>
            </a:r>
            <a:r>
              <a:rPr lang="ar-EG" dirty="0" smtClean="0">
                <a:solidFill>
                  <a:prstClr val="black"/>
                </a:solidFill>
              </a:rPr>
              <a:t>      (</a:t>
            </a:r>
            <a:r>
              <a:rPr lang="ar-SA" b="1" dirty="0">
                <a:solidFill>
                  <a:prstClr val="black"/>
                </a:solidFill>
              </a:rPr>
              <a:t>اسم مفرد مذكر</a:t>
            </a:r>
            <a:r>
              <a:rPr lang="ar-SA" dirty="0">
                <a:solidFill>
                  <a:prstClr val="black"/>
                </a:solidFill>
              </a:rPr>
              <a:t>)</a:t>
            </a:r>
            <a:endParaRPr lang="ar-EG" dirty="0">
              <a:solidFill>
                <a:prstClr val="black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4- .......</a:t>
            </a:r>
            <a:r>
              <a:rPr lang="ar-EG" dirty="0">
                <a:solidFill>
                  <a:prstClr val="black"/>
                </a:solidFill>
              </a:rPr>
              <a:t>.......</a:t>
            </a:r>
            <a:r>
              <a:rPr lang="ar-SA" dirty="0">
                <a:solidFill>
                  <a:prstClr val="black"/>
                </a:solidFill>
              </a:rPr>
              <a:t>.... كريمات .                            </a:t>
            </a:r>
            <a:r>
              <a:rPr lang="ar-EG" dirty="0">
                <a:solidFill>
                  <a:prstClr val="black"/>
                </a:solidFill>
              </a:rPr>
              <a:t>  </a:t>
            </a:r>
            <a:r>
              <a:rPr lang="ar-EG" dirty="0" smtClean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( </a:t>
            </a:r>
            <a:r>
              <a:rPr lang="ar-SA" b="1" dirty="0">
                <a:solidFill>
                  <a:prstClr val="black"/>
                </a:solidFill>
              </a:rPr>
              <a:t>اسم جمع مؤنث</a:t>
            </a:r>
            <a:r>
              <a:rPr lang="ar-SA" dirty="0">
                <a:solidFill>
                  <a:prstClr val="black"/>
                </a:solidFill>
              </a:rPr>
              <a:t>)</a:t>
            </a:r>
            <a:endParaRPr lang="ar-EG" dirty="0">
              <a:solidFill>
                <a:prstClr val="black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5-.....................يعودان إلى أرض الوطن.   </a:t>
            </a:r>
            <a:r>
              <a:rPr lang="ar-EG" dirty="0">
                <a:solidFill>
                  <a:prstClr val="black"/>
                </a:solidFill>
              </a:rPr>
              <a:t>	</a:t>
            </a:r>
            <a:r>
              <a:rPr lang="ar-EG" dirty="0" smtClean="0">
                <a:solidFill>
                  <a:prstClr val="black"/>
                </a:solidFill>
              </a:rPr>
              <a:t>        </a:t>
            </a:r>
            <a:r>
              <a:rPr lang="ar-SA" dirty="0" smtClean="0">
                <a:solidFill>
                  <a:prstClr val="black"/>
                </a:solidFill>
              </a:rPr>
              <a:t>( </a:t>
            </a:r>
            <a:r>
              <a:rPr lang="ar-SA" b="1" dirty="0">
                <a:solidFill>
                  <a:prstClr val="black"/>
                </a:solidFill>
              </a:rPr>
              <a:t>اسم يبدأ بال</a:t>
            </a:r>
            <a:r>
              <a:rPr lang="ar-SA" dirty="0">
                <a:solidFill>
                  <a:prstClr val="black"/>
                </a:solidFill>
              </a:rPr>
              <a:t>)</a:t>
            </a:r>
            <a:endParaRPr lang="ar-EG" dirty="0">
              <a:solidFill>
                <a:prstClr val="black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6- حققت ........... الميدالية الذهبية ف</a:t>
            </a:r>
            <a:r>
              <a:rPr lang="ar-EG" dirty="0">
                <a:solidFill>
                  <a:prstClr val="black"/>
                </a:solidFill>
              </a:rPr>
              <a:t>ي</a:t>
            </a:r>
            <a:r>
              <a:rPr lang="ar-SA" dirty="0">
                <a:solidFill>
                  <a:prstClr val="black"/>
                </a:solidFill>
              </a:rPr>
              <a:t> المسابقة .     </a:t>
            </a:r>
            <a:r>
              <a:rPr lang="ar-EG" dirty="0">
                <a:solidFill>
                  <a:prstClr val="black"/>
                </a:solidFill>
              </a:rPr>
              <a:t>   </a:t>
            </a:r>
            <a:r>
              <a:rPr lang="ar-EG" dirty="0" smtClean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(</a:t>
            </a:r>
            <a:r>
              <a:rPr lang="ar-SA" b="1" dirty="0">
                <a:solidFill>
                  <a:prstClr val="black"/>
                </a:solidFill>
              </a:rPr>
              <a:t>اسم ينته</a:t>
            </a:r>
            <a:r>
              <a:rPr lang="ar-EG" b="1" dirty="0">
                <a:solidFill>
                  <a:prstClr val="black"/>
                </a:solidFill>
              </a:rPr>
              <a:t>ي</a:t>
            </a:r>
            <a:r>
              <a:rPr lang="ar-SA" b="1" dirty="0">
                <a:solidFill>
                  <a:prstClr val="black"/>
                </a:solidFill>
              </a:rPr>
              <a:t> بتاء مربوطة </a:t>
            </a:r>
            <a:r>
              <a:rPr lang="ar-SA" dirty="0">
                <a:solidFill>
                  <a:prstClr val="black"/>
                </a:solidFill>
              </a:rPr>
              <a:t>)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93870" y="4201325"/>
            <a:ext cx="5026983" cy="413065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sz="2000" b="1" u="sng" dirty="0">
                <a:solidFill>
                  <a:srgbClr val="FF0000"/>
                </a:solidFill>
              </a:rPr>
              <a:t>هـ</a:t>
            </a:r>
            <a:r>
              <a:rPr lang="ar-EG" sz="2000" b="1" u="sng" dirty="0">
                <a:solidFill>
                  <a:srgbClr val="FF0000"/>
                </a:solidFill>
              </a:rPr>
              <a:t> </a:t>
            </a:r>
            <a:r>
              <a:rPr lang="ar-SA" sz="2000" b="1" u="sng" dirty="0">
                <a:solidFill>
                  <a:srgbClr val="FF0000"/>
                </a:solidFill>
              </a:rPr>
              <a:t>- ثن واجمع الجمل الآتية :</a:t>
            </a:r>
            <a:endParaRPr lang="ar-EG" sz="2000" b="1" u="sng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1268" y="4668523"/>
            <a:ext cx="6381027" cy="2875277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1- الفقير محتاج للطعام .   </a:t>
            </a:r>
          </a:p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المثنى</a:t>
            </a:r>
            <a:r>
              <a:rPr lang="ar-SA" dirty="0">
                <a:solidFill>
                  <a:prstClr val="black"/>
                </a:solidFill>
              </a:rPr>
              <a:t> ................................    </a:t>
            </a:r>
            <a:r>
              <a:rPr lang="ar-SA" b="1" dirty="0">
                <a:solidFill>
                  <a:prstClr val="black"/>
                </a:solidFill>
              </a:rPr>
              <a:t>الجمع</a:t>
            </a:r>
            <a:r>
              <a:rPr lang="ar-SA" dirty="0">
                <a:solidFill>
                  <a:prstClr val="black"/>
                </a:solidFill>
              </a:rPr>
              <a:t> ........................................</a:t>
            </a:r>
            <a:endParaRPr lang="en-US" dirty="0">
              <a:solidFill>
                <a:prstClr val="black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2- الغصن مرتفع للسماء .   </a:t>
            </a:r>
          </a:p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المثنى</a:t>
            </a:r>
            <a:r>
              <a:rPr lang="ar-SA" dirty="0">
                <a:solidFill>
                  <a:prstClr val="black"/>
                </a:solidFill>
              </a:rPr>
              <a:t> ................................    </a:t>
            </a:r>
            <a:r>
              <a:rPr lang="ar-SA" b="1" dirty="0">
                <a:solidFill>
                  <a:prstClr val="black"/>
                </a:solidFill>
              </a:rPr>
              <a:t>الجمع</a:t>
            </a:r>
            <a:r>
              <a:rPr lang="ar-SA" dirty="0">
                <a:solidFill>
                  <a:prstClr val="black"/>
                </a:solidFill>
              </a:rPr>
              <a:t> ........................................ </a:t>
            </a:r>
            <a:endParaRPr lang="ar-EG" b="1" dirty="0">
              <a:solidFill>
                <a:prstClr val="black"/>
              </a:solidFill>
            </a:endParaRPr>
          </a:p>
          <a:p>
            <a:pPr algn="r" rtl="1">
              <a:lnSpc>
                <a:spcPct val="150000"/>
              </a:lnSpc>
            </a:pPr>
            <a:r>
              <a:rPr lang="ar-EG" dirty="0">
                <a:solidFill>
                  <a:prstClr val="black"/>
                </a:solidFill>
              </a:rPr>
              <a:t>3</a:t>
            </a:r>
            <a:r>
              <a:rPr lang="ar-SA" dirty="0">
                <a:solidFill>
                  <a:prstClr val="black"/>
                </a:solidFill>
              </a:rPr>
              <a:t>- السيارة مسرعة.   </a:t>
            </a:r>
          </a:p>
          <a:p>
            <a:pPr algn="r" rtl="1">
              <a:lnSpc>
                <a:spcPct val="150000"/>
              </a:lnSpc>
            </a:pPr>
            <a:r>
              <a:rPr lang="ar-SA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المثنى</a:t>
            </a:r>
            <a:r>
              <a:rPr lang="ar-SA" dirty="0">
                <a:solidFill>
                  <a:prstClr val="black"/>
                </a:solidFill>
              </a:rPr>
              <a:t> ................................</a:t>
            </a:r>
            <a:r>
              <a:rPr lang="ar-EG" dirty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 </a:t>
            </a:r>
            <a:r>
              <a:rPr lang="ar-EG" dirty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الجمع</a:t>
            </a:r>
            <a:r>
              <a:rPr lang="ar-SA" dirty="0">
                <a:solidFill>
                  <a:prstClr val="black"/>
                </a:solidFill>
              </a:rPr>
              <a:t> ........................................  </a:t>
            </a:r>
          </a:p>
          <a:p>
            <a:pPr algn="r"/>
            <a:endParaRPr lang="ar-EG" b="1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56063" y="8534400"/>
            <a:ext cx="6170805" cy="486833"/>
          </a:xfrm>
        </p:spPr>
        <p:txBody>
          <a:bodyPr/>
          <a:lstStyle/>
          <a:p>
            <a:r>
              <a:rPr lang="ar-EG" dirty="0">
                <a:solidFill>
                  <a:prstClr val="black"/>
                </a:solidFill>
              </a:rPr>
              <a:t>اللغة العربية                                      الفصل الدراسي الأول                            الصف الرابع الابتدائي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146590" y="8610600"/>
            <a:ext cx="539210" cy="339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457200">
              <a:defRPr/>
            </a:pPr>
            <a:r>
              <a:rPr lang="ar-EG" sz="2000" dirty="0" smtClean="0">
                <a:solidFill>
                  <a:srgbClr val="000000"/>
                </a:solidFill>
                <a:latin typeface="Constantia" panose="02030602050306030303"/>
              </a:rPr>
              <a:t>46</a:t>
            </a:r>
            <a:endParaRPr lang="ar-EG" sz="2000" dirty="0">
              <a:solidFill>
                <a:srgbClr val="000000"/>
              </a:solidFill>
              <a:latin typeface="Constantia" panose="02030602050306030303"/>
            </a:endParaRPr>
          </a:p>
        </p:txBody>
      </p:sp>
      <p:pic>
        <p:nvPicPr>
          <p:cNvPr id="15362" name="Picture 2" descr="D:\صور رابعة\33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194" y="3850393"/>
            <a:ext cx="1565005" cy="124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135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2438400" y="1474788"/>
            <a:ext cx="4211766" cy="413065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sz="2000" b="1" u="sng" dirty="0">
                <a:solidFill>
                  <a:srgbClr val="FF0000"/>
                </a:solidFill>
              </a:rPr>
              <a:t>أ</a:t>
            </a:r>
            <a:r>
              <a:rPr lang="ar-EG" sz="2000" b="1" u="sng" dirty="0">
                <a:solidFill>
                  <a:srgbClr val="FF0000"/>
                </a:solidFill>
              </a:rPr>
              <a:t> </a:t>
            </a:r>
            <a:r>
              <a:rPr lang="ar-SA" sz="2000" b="1" u="sng" dirty="0">
                <a:solidFill>
                  <a:srgbClr val="FF0000"/>
                </a:solidFill>
              </a:rPr>
              <a:t>- عين ال</a:t>
            </a:r>
            <a:r>
              <a:rPr lang="ar-EG" sz="2000" b="1" u="sng" dirty="0">
                <a:solidFill>
                  <a:srgbClr val="FF0000"/>
                </a:solidFill>
              </a:rPr>
              <a:t>فعل</a:t>
            </a:r>
            <a:r>
              <a:rPr lang="ar-SA" sz="2000" b="1" u="sng" dirty="0">
                <a:solidFill>
                  <a:srgbClr val="FF0000"/>
                </a:solidFill>
              </a:rPr>
              <a:t> فى الجمل التالية وبين نوعه</a:t>
            </a:r>
            <a:r>
              <a:rPr lang="ar-EG" sz="2000" b="1" u="sng" dirty="0">
                <a:solidFill>
                  <a:srgbClr val="FF0000"/>
                </a:solidFill>
              </a:rPr>
              <a:t> </a:t>
            </a:r>
            <a:r>
              <a:rPr lang="ar-SA" sz="2000" b="1" u="sng" dirty="0">
                <a:solidFill>
                  <a:srgbClr val="FF0000"/>
                </a:solidFill>
              </a:rPr>
              <a:t>:</a:t>
            </a:r>
            <a:endParaRPr lang="ar-EG" sz="2000" b="1" u="sng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922" y="1923444"/>
            <a:ext cx="6524225" cy="382287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dirty="0">
                <a:solidFill>
                  <a:prstClr val="black"/>
                </a:solidFill>
              </a:rPr>
              <a:t>1- يكتب الطالب الدرس بخط  جيد .   </a:t>
            </a:r>
            <a:r>
              <a:rPr lang="ar-SA" b="1" dirty="0" smtClean="0">
                <a:solidFill>
                  <a:prstClr val="black"/>
                </a:solidFill>
              </a:rPr>
              <a:t>الفعل</a:t>
            </a:r>
            <a:r>
              <a:rPr lang="ar-EG" b="1" dirty="0" smtClean="0">
                <a:solidFill>
                  <a:prstClr val="black"/>
                </a:solidFill>
              </a:rPr>
              <a:t> </a:t>
            </a:r>
            <a:r>
              <a:rPr lang="ar-SA" dirty="0" smtClean="0">
                <a:solidFill>
                  <a:prstClr val="black"/>
                </a:solidFill>
              </a:rPr>
              <a:t>...</a:t>
            </a:r>
            <a:r>
              <a:rPr lang="ar-EG" dirty="0">
                <a:solidFill>
                  <a:prstClr val="black"/>
                </a:solidFill>
              </a:rPr>
              <a:t>......</a:t>
            </a:r>
            <a:r>
              <a:rPr lang="ar-SA" dirty="0" smtClean="0">
                <a:solidFill>
                  <a:prstClr val="black"/>
                </a:solidFill>
              </a:rPr>
              <a:t>.........</a:t>
            </a:r>
            <a:r>
              <a:rPr lang="ar-EG" dirty="0" smtClean="0">
                <a:solidFill>
                  <a:prstClr val="black"/>
                </a:solidFill>
              </a:rPr>
              <a:t>..</a:t>
            </a:r>
            <a:r>
              <a:rPr lang="ar-SA" dirty="0" smtClean="0">
                <a:solidFill>
                  <a:prstClr val="black"/>
                </a:solidFill>
              </a:rPr>
              <a:t> </a:t>
            </a:r>
            <a:r>
              <a:rPr lang="ar-EG" dirty="0" smtClean="0">
                <a:solidFill>
                  <a:prstClr val="black"/>
                </a:solidFill>
              </a:rPr>
              <a:t>   </a:t>
            </a:r>
            <a:r>
              <a:rPr lang="ar-SA" b="1" dirty="0" smtClean="0">
                <a:solidFill>
                  <a:prstClr val="black"/>
                </a:solidFill>
              </a:rPr>
              <a:t>نوعه</a:t>
            </a:r>
            <a:r>
              <a:rPr lang="ar-SA" dirty="0" smtClean="0">
                <a:solidFill>
                  <a:prstClr val="black"/>
                </a:solidFill>
              </a:rPr>
              <a:t>...............</a:t>
            </a:r>
            <a:r>
              <a:rPr lang="ar-EG" dirty="0" smtClean="0">
                <a:solidFill>
                  <a:prstClr val="black"/>
                </a:solidFill>
              </a:rPr>
              <a:t>..</a:t>
            </a:r>
            <a:r>
              <a:rPr lang="ar-SA" dirty="0" smtClean="0">
                <a:solidFill>
                  <a:prstClr val="black"/>
                </a:solidFill>
              </a:rPr>
              <a:t>.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32173" y="2330491"/>
            <a:ext cx="6532740" cy="382287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dirty="0">
                <a:solidFill>
                  <a:prstClr val="black"/>
                </a:solidFill>
              </a:rPr>
              <a:t>2- انطلق الصاروخ بسرعة .         </a:t>
            </a:r>
            <a:r>
              <a:rPr lang="ar-EG" dirty="0" smtClean="0">
                <a:solidFill>
                  <a:prstClr val="black"/>
                </a:solidFill>
              </a:rPr>
              <a:t> </a:t>
            </a:r>
            <a:r>
              <a:rPr lang="ar-SA" b="1" dirty="0" smtClean="0">
                <a:solidFill>
                  <a:prstClr val="black"/>
                </a:solidFill>
              </a:rPr>
              <a:t>الفعل</a:t>
            </a:r>
            <a:r>
              <a:rPr lang="ar-SA" dirty="0" smtClean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.........</a:t>
            </a:r>
            <a:r>
              <a:rPr lang="ar-EG" dirty="0">
                <a:solidFill>
                  <a:prstClr val="black"/>
                </a:solidFill>
              </a:rPr>
              <a:t>.......</a:t>
            </a:r>
            <a:r>
              <a:rPr lang="ar-SA" dirty="0" smtClean="0">
                <a:solidFill>
                  <a:prstClr val="black"/>
                </a:solidFill>
              </a:rPr>
              <a:t>.</a:t>
            </a:r>
            <a:r>
              <a:rPr lang="ar-EG" dirty="0" smtClean="0">
                <a:solidFill>
                  <a:prstClr val="black"/>
                </a:solidFill>
              </a:rPr>
              <a:t>...</a:t>
            </a:r>
            <a:r>
              <a:rPr lang="ar-SA" dirty="0" smtClean="0">
                <a:solidFill>
                  <a:prstClr val="black"/>
                </a:solidFill>
              </a:rPr>
              <a:t>   </a:t>
            </a:r>
            <a:r>
              <a:rPr lang="ar-EG" dirty="0" smtClean="0">
                <a:solidFill>
                  <a:prstClr val="black"/>
                </a:solidFill>
              </a:rPr>
              <a:t> </a:t>
            </a:r>
            <a:r>
              <a:rPr lang="ar-SA" b="1" dirty="0" smtClean="0">
                <a:solidFill>
                  <a:prstClr val="black"/>
                </a:solidFill>
              </a:rPr>
              <a:t>نوعه</a:t>
            </a:r>
            <a:r>
              <a:rPr lang="ar-SA" dirty="0" smtClean="0">
                <a:solidFill>
                  <a:prstClr val="black"/>
                </a:solidFill>
              </a:rPr>
              <a:t>................</a:t>
            </a:r>
            <a:r>
              <a:rPr lang="ar-EG" dirty="0" smtClean="0">
                <a:solidFill>
                  <a:prstClr val="black"/>
                </a:solidFill>
              </a:rPr>
              <a:t>...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82668" y="2712778"/>
            <a:ext cx="6509479" cy="382287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dirty="0">
                <a:solidFill>
                  <a:prstClr val="black"/>
                </a:solidFill>
              </a:rPr>
              <a:t>3- اشرب اللبن</a:t>
            </a:r>
            <a:r>
              <a:rPr lang="ar-EG" dirty="0">
                <a:solidFill>
                  <a:prstClr val="black"/>
                </a:solidFill>
              </a:rPr>
              <a:t> يا أحمد</a:t>
            </a:r>
            <a:r>
              <a:rPr lang="ar-SA" dirty="0">
                <a:solidFill>
                  <a:prstClr val="black"/>
                </a:solidFill>
              </a:rPr>
              <a:t> .               </a:t>
            </a:r>
            <a:r>
              <a:rPr lang="ar-EG" dirty="0">
                <a:solidFill>
                  <a:prstClr val="black"/>
                </a:solidFill>
              </a:rPr>
              <a:t> </a:t>
            </a:r>
            <a:r>
              <a:rPr lang="ar-SA" b="1" dirty="0" smtClean="0">
                <a:solidFill>
                  <a:prstClr val="black"/>
                </a:solidFill>
              </a:rPr>
              <a:t>الفعل</a:t>
            </a:r>
            <a:r>
              <a:rPr lang="ar-SA" dirty="0" smtClean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....</a:t>
            </a:r>
            <a:r>
              <a:rPr lang="ar-EG" dirty="0">
                <a:solidFill>
                  <a:prstClr val="black"/>
                </a:solidFill>
              </a:rPr>
              <a:t>........</a:t>
            </a:r>
            <a:r>
              <a:rPr lang="ar-SA" dirty="0" smtClean="0">
                <a:solidFill>
                  <a:prstClr val="black"/>
                </a:solidFill>
              </a:rPr>
              <a:t>.....</a:t>
            </a:r>
            <a:r>
              <a:rPr lang="ar-EG" dirty="0" smtClean="0">
                <a:solidFill>
                  <a:prstClr val="black"/>
                </a:solidFill>
              </a:rPr>
              <a:t>...</a:t>
            </a:r>
            <a:r>
              <a:rPr lang="ar-SA" dirty="0" smtClean="0">
                <a:solidFill>
                  <a:prstClr val="black"/>
                </a:solidFill>
              </a:rPr>
              <a:t>   </a:t>
            </a:r>
            <a:r>
              <a:rPr lang="ar-SA" b="1" dirty="0">
                <a:solidFill>
                  <a:prstClr val="black"/>
                </a:solidFill>
              </a:rPr>
              <a:t>نوعه</a:t>
            </a:r>
            <a:r>
              <a:rPr lang="ar-SA" dirty="0">
                <a:solidFill>
                  <a:prstClr val="black"/>
                </a:solidFill>
              </a:rPr>
              <a:t> </a:t>
            </a:r>
            <a:r>
              <a:rPr lang="ar-SA" dirty="0" smtClean="0">
                <a:solidFill>
                  <a:prstClr val="black"/>
                </a:solidFill>
              </a:rPr>
              <a:t>...............</a:t>
            </a:r>
            <a:r>
              <a:rPr lang="ar-EG" dirty="0" smtClean="0">
                <a:solidFill>
                  <a:prstClr val="black"/>
                </a:solidFill>
              </a:rPr>
              <a:t>...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0" y="3095065"/>
            <a:ext cx="6664913" cy="382287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dirty="0">
                <a:solidFill>
                  <a:prstClr val="black"/>
                </a:solidFill>
              </a:rPr>
              <a:t>4- نحفظ الطعام ف</a:t>
            </a:r>
            <a:r>
              <a:rPr lang="ar-EG" dirty="0">
                <a:solidFill>
                  <a:prstClr val="black"/>
                </a:solidFill>
              </a:rPr>
              <a:t>ي</a:t>
            </a:r>
            <a:r>
              <a:rPr lang="ar-SA" dirty="0">
                <a:solidFill>
                  <a:prstClr val="black"/>
                </a:solidFill>
              </a:rPr>
              <a:t> الثلاجة .           </a:t>
            </a:r>
            <a:r>
              <a:rPr lang="ar-SA" b="1" dirty="0">
                <a:solidFill>
                  <a:prstClr val="black"/>
                </a:solidFill>
              </a:rPr>
              <a:t>الفعل</a:t>
            </a:r>
            <a:r>
              <a:rPr lang="ar-SA" dirty="0">
                <a:solidFill>
                  <a:prstClr val="black"/>
                </a:solidFill>
              </a:rPr>
              <a:t> ..</a:t>
            </a:r>
            <a:r>
              <a:rPr lang="ar-EG" dirty="0">
                <a:solidFill>
                  <a:prstClr val="black"/>
                </a:solidFill>
              </a:rPr>
              <a:t>.......</a:t>
            </a:r>
            <a:r>
              <a:rPr lang="ar-SA" dirty="0" smtClean="0">
                <a:solidFill>
                  <a:prstClr val="black"/>
                </a:solidFill>
              </a:rPr>
              <a:t>.......</a:t>
            </a:r>
            <a:r>
              <a:rPr lang="ar-EG" dirty="0" smtClean="0">
                <a:solidFill>
                  <a:prstClr val="black"/>
                </a:solidFill>
              </a:rPr>
              <a:t>...</a:t>
            </a:r>
            <a:r>
              <a:rPr lang="ar-SA" dirty="0" smtClean="0">
                <a:solidFill>
                  <a:prstClr val="black"/>
                </a:solidFill>
              </a:rPr>
              <a:t>   </a:t>
            </a:r>
            <a:r>
              <a:rPr lang="ar-EG" dirty="0" smtClean="0">
                <a:solidFill>
                  <a:prstClr val="black"/>
                </a:solidFill>
              </a:rPr>
              <a:t> </a:t>
            </a:r>
            <a:r>
              <a:rPr lang="ar-SA" b="1" dirty="0" smtClean="0">
                <a:solidFill>
                  <a:prstClr val="black"/>
                </a:solidFill>
              </a:rPr>
              <a:t>نوعه</a:t>
            </a:r>
            <a:r>
              <a:rPr lang="ar-SA" dirty="0" smtClean="0">
                <a:solidFill>
                  <a:prstClr val="black"/>
                </a:solidFill>
              </a:rPr>
              <a:t>................</a:t>
            </a:r>
            <a:r>
              <a:rPr lang="ar-EG" dirty="0" smtClean="0">
                <a:solidFill>
                  <a:prstClr val="black"/>
                </a:solidFill>
              </a:rPr>
              <a:t>...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010614" y="3503465"/>
            <a:ext cx="5729205" cy="413065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sz="2000" b="1" u="sng" dirty="0">
                <a:solidFill>
                  <a:srgbClr val="FF0000"/>
                </a:solidFill>
              </a:rPr>
              <a:t>ب</a:t>
            </a:r>
            <a:r>
              <a:rPr lang="ar-EG" sz="2000" b="1" u="sng" dirty="0">
                <a:solidFill>
                  <a:srgbClr val="FF0000"/>
                </a:solidFill>
              </a:rPr>
              <a:t> </a:t>
            </a:r>
            <a:r>
              <a:rPr lang="ar-SA" sz="2000" b="1" u="sng" dirty="0">
                <a:solidFill>
                  <a:srgbClr val="FF0000"/>
                </a:solidFill>
              </a:rPr>
              <a:t>- اختر الإجابة الصحيحة مما بين القوسين للكلمة التى تحتها خط:</a:t>
            </a:r>
            <a:endParaRPr lang="ar-EG" sz="2000" b="1" u="sng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66630" y="3935580"/>
            <a:ext cx="6356302" cy="382287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 rtl="1"/>
            <a:r>
              <a:rPr lang="ar-SA" dirty="0">
                <a:solidFill>
                  <a:prstClr val="black"/>
                </a:solidFill>
              </a:rPr>
              <a:t>1- </a:t>
            </a:r>
            <a:r>
              <a:rPr lang="ar-SA" u="sng" dirty="0">
                <a:solidFill>
                  <a:prstClr val="black"/>
                </a:solidFill>
              </a:rPr>
              <a:t>شرحت</a:t>
            </a:r>
            <a:r>
              <a:rPr lang="ar-SA" dirty="0">
                <a:solidFill>
                  <a:prstClr val="black"/>
                </a:solidFill>
              </a:rPr>
              <a:t> معلمت</a:t>
            </a:r>
            <a:r>
              <a:rPr lang="ar-EG" dirty="0">
                <a:solidFill>
                  <a:prstClr val="black"/>
                </a:solidFill>
              </a:rPr>
              <a:t>ي</a:t>
            </a:r>
            <a:r>
              <a:rPr lang="ar-SA" dirty="0">
                <a:solidFill>
                  <a:prstClr val="black"/>
                </a:solidFill>
              </a:rPr>
              <a:t> الدرس.</a:t>
            </a:r>
            <a:r>
              <a:rPr lang="ar-EG" dirty="0">
                <a:solidFill>
                  <a:prstClr val="black"/>
                </a:solidFill>
              </a:rPr>
              <a:t>   </a:t>
            </a:r>
            <a:r>
              <a:rPr lang="ar-EG" dirty="0" smtClean="0">
                <a:solidFill>
                  <a:prstClr val="black"/>
                </a:solidFill>
              </a:rPr>
              <a:t>        </a:t>
            </a:r>
            <a:r>
              <a:rPr lang="ar-SA" dirty="0">
                <a:solidFill>
                  <a:prstClr val="black"/>
                </a:solidFill>
              </a:rPr>
              <a:t>(</a:t>
            </a:r>
            <a:r>
              <a:rPr lang="ar-EG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ماضٍ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– 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مضارع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– أمر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EG" b="1" dirty="0" smtClean="0">
                <a:solidFill>
                  <a:prstClr val="black"/>
                </a:solidFill>
              </a:rPr>
              <a:t> </a:t>
            </a:r>
            <a:r>
              <a:rPr lang="ar-SA" dirty="0" smtClean="0">
                <a:solidFill>
                  <a:prstClr val="black"/>
                </a:solidFill>
              </a:rPr>
              <a:t>)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8436" y="4317867"/>
            <a:ext cx="6371119" cy="382287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dirty="0">
                <a:solidFill>
                  <a:prstClr val="black"/>
                </a:solidFill>
              </a:rPr>
              <a:t>2- </a:t>
            </a:r>
            <a:r>
              <a:rPr lang="ar-SA" u="sng" dirty="0">
                <a:solidFill>
                  <a:prstClr val="black"/>
                </a:solidFill>
              </a:rPr>
              <a:t>يقرأ</a:t>
            </a:r>
            <a:r>
              <a:rPr lang="ar-SA" dirty="0">
                <a:solidFill>
                  <a:prstClr val="black"/>
                </a:solidFill>
              </a:rPr>
              <a:t> المذيع الخبر.         </a:t>
            </a:r>
            <a:r>
              <a:rPr lang="ar-EG" dirty="0">
                <a:solidFill>
                  <a:prstClr val="black"/>
                </a:solidFill>
              </a:rPr>
              <a:t>  </a:t>
            </a:r>
            <a:r>
              <a:rPr lang="ar-EG" dirty="0" smtClean="0">
                <a:solidFill>
                  <a:prstClr val="black"/>
                </a:solidFill>
              </a:rPr>
              <a:t>       </a:t>
            </a:r>
            <a:r>
              <a:rPr lang="ar-SA" dirty="0">
                <a:solidFill>
                  <a:prstClr val="black"/>
                </a:solidFill>
              </a:rPr>
              <a:t>(</a:t>
            </a:r>
            <a:r>
              <a:rPr lang="ar-EG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ماضٍ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–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 مضارع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– 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أمر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)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93794" y="4700154"/>
            <a:ext cx="6371119" cy="382287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dirty="0">
                <a:solidFill>
                  <a:prstClr val="black"/>
                </a:solidFill>
              </a:rPr>
              <a:t>3-  </a:t>
            </a:r>
            <a:r>
              <a:rPr lang="ar-SA" u="sng" dirty="0">
                <a:solidFill>
                  <a:prstClr val="black"/>
                </a:solidFill>
              </a:rPr>
              <a:t>نظّف</a:t>
            </a:r>
            <a:r>
              <a:rPr lang="ar-SA" dirty="0">
                <a:solidFill>
                  <a:prstClr val="black"/>
                </a:solidFill>
              </a:rPr>
              <a:t> مكانك.           </a:t>
            </a:r>
            <a:r>
              <a:rPr lang="ar-EG" dirty="0">
                <a:solidFill>
                  <a:prstClr val="black"/>
                </a:solidFill>
              </a:rPr>
              <a:t>  </a:t>
            </a:r>
            <a:r>
              <a:rPr lang="ar-EG" dirty="0" smtClean="0">
                <a:solidFill>
                  <a:prstClr val="black"/>
                </a:solidFill>
              </a:rPr>
              <a:t>       </a:t>
            </a:r>
            <a:r>
              <a:rPr lang="ar-SA" dirty="0" smtClean="0">
                <a:solidFill>
                  <a:prstClr val="black"/>
                </a:solidFill>
              </a:rPr>
              <a:t>  </a:t>
            </a:r>
            <a:r>
              <a:rPr lang="ar-SA" dirty="0">
                <a:solidFill>
                  <a:prstClr val="black"/>
                </a:solidFill>
              </a:rPr>
              <a:t>(</a:t>
            </a:r>
            <a:r>
              <a:rPr lang="ar-EG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ماضٍ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– 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مضارع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–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 أمر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)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28436" y="5082441"/>
            <a:ext cx="6356302" cy="382287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dirty="0">
                <a:solidFill>
                  <a:prstClr val="black"/>
                </a:solidFill>
              </a:rPr>
              <a:t>4- </a:t>
            </a:r>
            <a:r>
              <a:rPr lang="ar-SA" u="sng" dirty="0">
                <a:solidFill>
                  <a:prstClr val="black"/>
                </a:solidFill>
              </a:rPr>
              <a:t>أحرز</a:t>
            </a:r>
            <a:r>
              <a:rPr lang="ar-SA" dirty="0">
                <a:solidFill>
                  <a:prstClr val="black"/>
                </a:solidFill>
              </a:rPr>
              <a:t> اللاعب هدفًا .     </a:t>
            </a:r>
            <a:r>
              <a:rPr lang="ar-EG" dirty="0">
                <a:solidFill>
                  <a:prstClr val="black"/>
                </a:solidFill>
              </a:rPr>
              <a:t>   </a:t>
            </a:r>
            <a:r>
              <a:rPr lang="ar-EG" dirty="0" smtClean="0">
                <a:solidFill>
                  <a:prstClr val="black"/>
                </a:solidFill>
              </a:rPr>
              <a:t>       </a:t>
            </a:r>
            <a:r>
              <a:rPr lang="ar-SA" dirty="0" smtClean="0">
                <a:solidFill>
                  <a:prstClr val="black"/>
                </a:solidFill>
              </a:rPr>
              <a:t>(</a:t>
            </a:r>
            <a:r>
              <a:rPr lang="ar-EG" b="1" dirty="0" smtClean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ماضٍ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– 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مضارع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– 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b="1" dirty="0">
                <a:solidFill>
                  <a:prstClr val="black"/>
                </a:solidFill>
              </a:rPr>
              <a:t>أمر</a:t>
            </a:r>
            <a:r>
              <a:rPr lang="ar-EG" b="1" dirty="0">
                <a:solidFill>
                  <a:prstClr val="black"/>
                </a:solidFill>
              </a:rPr>
              <a:t> </a:t>
            </a:r>
            <a:r>
              <a:rPr lang="ar-SA" dirty="0">
                <a:solidFill>
                  <a:prstClr val="black"/>
                </a:solidFill>
              </a:rPr>
              <a:t>)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146996" y="5464728"/>
            <a:ext cx="5581134" cy="413065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sz="2000" b="1" u="sng" dirty="0">
                <a:solidFill>
                  <a:srgbClr val="FF0000"/>
                </a:solidFill>
              </a:rPr>
              <a:t>جـ</a:t>
            </a:r>
            <a:r>
              <a:rPr lang="ar-EG" sz="2000" b="1" u="sng" dirty="0">
                <a:solidFill>
                  <a:srgbClr val="FF0000"/>
                </a:solidFill>
              </a:rPr>
              <a:t> </a:t>
            </a:r>
            <a:r>
              <a:rPr lang="ar-SA" sz="2000" b="1" u="sng" dirty="0">
                <a:solidFill>
                  <a:srgbClr val="FF0000"/>
                </a:solidFill>
              </a:rPr>
              <a:t>- اقرأ ثم أجب :</a:t>
            </a:r>
            <a:endParaRPr lang="ar-EG" sz="2000" b="1" u="sng" dirty="0">
              <a:solidFill>
                <a:srgbClr val="FF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82668" y="5970673"/>
            <a:ext cx="6524225" cy="6592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04269" tIns="52135" rIns="104269" bIns="52135" rtlCol="1">
            <a:spAutoFit/>
          </a:bodyPr>
          <a:lstStyle/>
          <a:p>
            <a:pPr algn="r"/>
            <a:r>
              <a:rPr lang="ar-SA" dirty="0">
                <a:solidFill>
                  <a:prstClr val="black"/>
                </a:solidFill>
              </a:rPr>
              <a:t>ترك لنا ال</a:t>
            </a:r>
            <a:r>
              <a:rPr lang="ar-EG" dirty="0">
                <a:solidFill>
                  <a:prstClr val="black"/>
                </a:solidFill>
              </a:rPr>
              <a:t>م</a:t>
            </a:r>
            <a:r>
              <a:rPr lang="ar-SA" dirty="0">
                <a:solidFill>
                  <a:prstClr val="black"/>
                </a:solidFill>
              </a:rPr>
              <a:t>صريون القدماء أهر</a:t>
            </a:r>
            <a:r>
              <a:rPr lang="ar-EG" dirty="0">
                <a:solidFill>
                  <a:prstClr val="black"/>
                </a:solidFill>
              </a:rPr>
              <a:t>ا</a:t>
            </a:r>
            <a:r>
              <a:rPr lang="ar-SA" dirty="0">
                <a:solidFill>
                  <a:prstClr val="black"/>
                </a:solidFill>
              </a:rPr>
              <a:t>مات تنطق بما وصلوا إليه من حضارة ويزور السياح تلك الآثار</a:t>
            </a:r>
            <a:r>
              <a:rPr lang="ar-EG" dirty="0">
                <a:solidFill>
                  <a:prstClr val="black"/>
                </a:solidFill>
              </a:rPr>
              <a:t>،</a:t>
            </a:r>
            <a:r>
              <a:rPr lang="ar-SA" dirty="0">
                <a:solidFill>
                  <a:prstClr val="black"/>
                </a:solidFill>
              </a:rPr>
              <a:t> فافخر ببلدك</a:t>
            </a:r>
            <a:r>
              <a:rPr lang="ar-EG" dirty="0">
                <a:solidFill>
                  <a:prstClr val="black"/>
                </a:solidFill>
              </a:rPr>
              <a:t>، </a:t>
            </a:r>
            <a:r>
              <a:rPr lang="ar-SA" dirty="0">
                <a:solidFill>
                  <a:prstClr val="black"/>
                </a:solidFill>
              </a:rPr>
              <a:t>واحرص على زيارة المعالم السياحية بمحافظتك.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31884" y="6662648"/>
            <a:ext cx="5581134" cy="413065"/>
          </a:xfrm>
          <a:prstGeom prst="rect">
            <a:avLst/>
          </a:prstGeom>
          <a:noFill/>
        </p:spPr>
        <p:txBody>
          <a:bodyPr wrap="square" lIns="104269" tIns="52135" rIns="104269" bIns="52135" rtlCol="1">
            <a:spAutoFit/>
          </a:bodyPr>
          <a:lstStyle/>
          <a:p>
            <a:pPr algn="r" rtl="1"/>
            <a:r>
              <a:rPr lang="ar-EG" sz="2000" b="1" u="sng" dirty="0">
                <a:solidFill>
                  <a:srgbClr val="FF0000"/>
                </a:solidFill>
              </a:rPr>
              <a:t>1- </a:t>
            </a:r>
            <a:r>
              <a:rPr lang="ar-SA" sz="2000" b="1" u="sng" dirty="0">
                <a:solidFill>
                  <a:srgbClr val="FF0000"/>
                </a:solidFill>
              </a:rPr>
              <a:t>استخرج من الفقرة :</a:t>
            </a:r>
            <a:endParaRPr lang="ar-EG" sz="2000" b="1" u="sng" dirty="0">
              <a:solidFill>
                <a:srgbClr val="FF0000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5334000" y="7223070"/>
            <a:ext cx="1355725" cy="3366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ctr"/>
            <a:r>
              <a:rPr lang="ar-SA" dirty="0">
                <a:solidFill>
                  <a:prstClr val="black"/>
                </a:solidFill>
              </a:rPr>
              <a:t>فعل</a:t>
            </a:r>
            <a:r>
              <a:rPr lang="ar-EG" dirty="0">
                <a:solidFill>
                  <a:prstClr val="black"/>
                </a:solidFill>
              </a:rPr>
              <a:t>ًا</a:t>
            </a:r>
            <a:r>
              <a:rPr lang="ar-SA" dirty="0">
                <a:solidFill>
                  <a:prstClr val="black"/>
                </a:solidFill>
              </a:rPr>
              <a:t> ماض</a:t>
            </a:r>
            <a:r>
              <a:rPr lang="ar-EG" dirty="0">
                <a:solidFill>
                  <a:prstClr val="black"/>
                </a:solidFill>
              </a:rPr>
              <a:t>يًا</a:t>
            </a:r>
          </a:p>
        </p:txBody>
      </p:sp>
      <p:sp>
        <p:nvSpPr>
          <p:cNvPr id="45" name="Horizontal Scroll 44"/>
          <p:cNvSpPr/>
          <p:nvPr/>
        </p:nvSpPr>
        <p:spPr>
          <a:xfrm>
            <a:off x="3905507" y="7669212"/>
            <a:ext cx="1123693" cy="712788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r"/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3759554" y="7261170"/>
            <a:ext cx="1345846" cy="3366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ctr"/>
            <a:r>
              <a:rPr lang="ar-SA" dirty="0">
                <a:solidFill>
                  <a:prstClr val="black"/>
                </a:solidFill>
              </a:rPr>
              <a:t>فعل</a:t>
            </a:r>
            <a:r>
              <a:rPr lang="ar-EG" dirty="0">
                <a:solidFill>
                  <a:prstClr val="black"/>
                </a:solidFill>
              </a:rPr>
              <a:t>ًا</a:t>
            </a:r>
            <a:r>
              <a:rPr lang="ar-SA" dirty="0">
                <a:solidFill>
                  <a:prstClr val="black"/>
                </a:solidFill>
              </a:rPr>
              <a:t> مضارع</a:t>
            </a:r>
            <a:r>
              <a:rPr lang="ar-EG" dirty="0">
                <a:solidFill>
                  <a:prstClr val="black"/>
                </a:solidFill>
              </a:rPr>
              <a:t>ًا</a:t>
            </a:r>
            <a:r>
              <a:rPr lang="ar-SA" dirty="0">
                <a:solidFill>
                  <a:prstClr val="black"/>
                </a:solidFill>
              </a:rPr>
              <a:t> 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7" name="Rounded Rectangle 46"/>
          <p:cNvSpPr/>
          <p:nvPr/>
        </p:nvSpPr>
        <p:spPr>
          <a:xfrm>
            <a:off x="2148000" y="7261170"/>
            <a:ext cx="1357200" cy="33666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ctr"/>
            <a:r>
              <a:rPr lang="ar-SA" dirty="0">
                <a:solidFill>
                  <a:prstClr val="black"/>
                </a:solidFill>
              </a:rPr>
              <a:t>فعل أمر 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8" name="Rounded Rectangle 47"/>
          <p:cNvSpPr/>
          <p:nvPr/>
        </p:nvSpPr>
        <p:spPr>
          <a:xfrm>
            <a:off x="182668" y="7259430"/>
            <a:ext cx="1756882" cy="33840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ctr"/>
            <a:r>
              <a:rPr lang="ar-SA" dirty="0">
                <a:solidFill>
                  <a:prstClr val="black"/>
                </a:solidFill>
              </a:rPr>
              <a:t>اسمًا </a:t>
            </a:r>
            <a:r>
              <a:rPr lang="ar-EG" dirty="0">
                <a:solidFill>
                  <a:prstClr val="black"/>
                </a:solidFill>
              </a:rPr>
              <a:t>به </a:t>
            </a:r>
            <a:r>
              <a:rPr lang="ar-SA" dirty="0">
                <a:solidFill>
                  <a:prstClr val="black"/>
                </a:solidFill>
              </a:rPr>
              <a:t>تاء مربوطة</a:t>
            </a:r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49" name="Horizontal Scroll 48"/>
          <p:cNvSpPr/>
          <p:nvPr/>
        </p:nvSpPr>
        <p:spPr>
          <a:xfrm>
            <a:off x="5486400" y="7620000"/>
            <a:ext cx="1175456" cy="712788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r"/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50" name="Horizontal Scroll 49"/>
          <p:cNvSpPr/>
          <p:nvPr/>
        </p:nvSpPr>
        <p:spPr>
          <a:xfrm>
            <a:off x="2286000" y="7696200"/>
            <a:ext cx="1175456" cy="712788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r"/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51" name="Horizontal Scroll 50"/>
          <p:cNvSpPr/>
          <p:nvPr/>
        </p:nvSpPr>
        <p:spPr>
          <a:xfrm>
            <a:off x="533400" y="7696200"/>
            <a:ext cx="1219716" cy="712788"/>
          </a:xfrm>
          <a:prstGeom prst="horizontalScroll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r"/>
            <a:endParaRPr lang="ar-EG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656063" y="8534400"/>
            <a:ext cx="6170805" cy="486833"/>
          </a:xfrm>
        </p:spPr>
        <p:txBody>
          <a:bodyPr/>
          <a:lstStyle/>
          <a:p>
            <a:r>
              <a:rPr lang="ar-EG" dirty="0">
                <a:solidFill>
                  <a:prstClr val="black"/>
                </a:solidFill>
              </a:rPr>
              <a:t>اللغة العربية                                      الفصل الدراسي الأول                            الصف الرابع الابتدائي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46590" y="8610600"/>
            <a:ext cx="539210" cy="339725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defTabSz="457200">
              <a:defRPr/>
            </a:pPr>
            <a:r>
              <a:rPr lang="ar-EG" sz="2000" dirty="0" smtClean="0">
                <a:solidFill>
                  <a:srgbClr val="000000"/>
                </a:solidFill>
                <a:latin typeface="Constantia" panose="02030602050306030303"/>
              </a:rPr>
              <a:t>48</a:t>
            </a:r>
            <a:endParaRPr lang="ar-EG" sz="2000" dirty="0">
              <a:solidFill>
                <a:srgbClr val="000000"/>
              </a:solidFill>
              <a:latin typeface="Constantia" panose="02030602050306030303"/>
            </a:endParaRPr>
          </a:p>
        </p:txBody>
      </p:sp>
      <p:pic>
        <p:nvPicPr>
          <p:cNvPr id="17410" name="Picture 2" descr="D:\صور رابعة\images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29" y="3916529"/>
            <a:ext cx="907234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Rounded Rectangle 26"/>
          <p:cNvSpPr/>
          <p:nvPr/>
        </p:nvSpPr>
        <p:spPr>
          <a:xfrm>
            <a:off x="2357378" y="914400"/>
            <a:ext cx="1950155" cy="464894"/>
          </a:xfrm>
          <a:prstGeom prst="roundRect">
            <a:avLst/>
          </a:prstGeom>
          <a:solidFill>
            <a:srgbClr val="EFFFE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104269" tIns="52135" rIns="104269" bIns="52135" rtlCol="1" anchor="ctr"/>
          <a:lstStyle/>
          <a:p>
            <a:pPr algn="ctr"/>
            <a:r>
              <a:rPr lang="ar-SA" sz="2000" b="1" dirty="0">
                <a:solidFill>
                  <a:prstClr val="black"/>
                </a:solidFill>
              </a:rPr>
              <a:t>التدريبات </a:t>
            </a:r>
            <a:endParaRPr lang="ar-EG" sz="20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21005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6079</TotalTime>
  <Words>574</Words>
  <Application>Microsoft Office PowerPoint</Application>
  <PresentationFormat>On-screen Show (4:3)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Constantia</vt:lpstr>
      <vt:lpstr>Tw Cen MT</vt:lpstr>
      <vt:lpstr>Custom Design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lab124</dc:creator>
  <cp:lastModifiedBy>Hamdy</cp:lastModifiedBy>
  <cp:revision>586</cp:revision>
  <dcterms:created xsi:type="dcterms:W3CDTF">2006-08-16T00:00:00Z</dcterms:created>
  <dcterms:modified xsi:type="dcterms:W3CDTF">2023-11-02T11:39:57Z</dcterms:modified>
</cp:coreProperties>
</file>