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>
      <p:cViewPr varScale="1">
        <p:scale>
          <a:sx n="69" d="100"/>
          <a:sy n="69" d="100"/>
        </p:scale>
        <p:origin x="268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118103B-7F01-4AAD-9453-E34CC39BAC74}" type="datetimeFigureOut">
              <a:rPr lang="ar-EG" smtClean="0"/>
              <a:t>19/04/1445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19447A4-9107-4575-B535-4DF4EAECF3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522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6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8550" y="487363"/>
            <a:ext cx="1477963" cy="7748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7363"/>
            <a:ext cx="4284662" cy="7748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4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6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3638"/>
            <a:ext cx="2881312" cy="580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433638"/>
            <a:ext cx="2881313" cy="580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5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8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9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8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663"/>
            <a:ext cx="23145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4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234327" y="2685661"/>
            <a:ext cx="6268492" cy="1015663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6000" b="1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قواعد نحوية</a:t>
            </a:r>
            <a:endParaRPr lang="ar-EG" sz="6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2284681" y="6019800"/>
            <a:ext cx="2329061" cy="254151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5507676" y="304800"/>
            <a:ext cx="1336469" cy="435506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14350" rtl="1">
              <a:spcBef>
                <a:spcPts val="0"/>
              </a:spcBef>
              <a:buNone/>
              <a:defRPr/>
            </a:pP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قسم اللغة العربية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  <a:p>
            <a:pPr marL="0" indent="0" algn="ctr" defTabSz="514350" rtl="1">
              <a:spcBef>
                <a:spcPts val="0"/>
              </a:spcBef>
              <a:buNone/>
              <a:defRPr/>
            </a:pP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الصف </a:t>
            </a:r>
            <a:r>
              <a:rPr lang="ar-EG" sz="160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الرابع </a:t>
            </a: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الابتدائي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2500721" y="4087160"/>
            <a:ext cx="1910063" cy="777061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2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4" y="304800"/>
            <a:ext cx="1238255" cy="122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89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57200" y="6241057"/>
            <a:ext cx="6174233" cy="6592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9497" y="1474788"/>
            <a:ext cx="5373511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أ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- حدد ما يدل على كل اسمٍ من الأسماء الآتية وعلامته: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23" y="1887853"/>
            <a:ext cx="6618881" cy="1767282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1- (</a:t>
            </a:r>
            <a:r>
              <a:rPr lang="ar-SA" b="1" dirty="0">
                <a:solidFill>
                  <a:prstClr val="black"/>
                </a:solidFill>
              </a:rPr>
              <a:t>يا أحمد </a:t>
            </a:r>
            <a:r>
              <a:rPr lang="ar-SA" dirty="0">
                <a:solidFill>
                  <a:prstClr val="black"/>
                </a:solidFill>
              </a:rPr>
              <a:t>) كلمة أحمد اسم يدل على .........</a:t>
            </a:r>
            <a:r>
              <a:rPr lang="ar-EG" dirty="0">
                <a:solidFill>
                  <a:prstClr val="black"/>
                </a:solidFill>
              </a:rPr>
              <a:t>.......</a:t>
            </a:r>
            <a:r>
              <a:rPr lang="ar-SA" dirty="0">
                <a:solidFill>
                  <a:prstClr val="black"/>
                </a:solidFill>
              </a:rPr>
              <a:t>.....علامته.........</a:t>
            </a:r>
            <a:r>
              <a:rPr lang="en-US" dirty="0">
                <a:solidFill>
                  <a:prstClr val="black"/>
                </a:solidFill>
              </a:rPr>
              <a:t>........</a:t>
            </a:r>
            <a:r>
              <a:rPr lang="ar-SA" dirty="0">
                <a:solidFill>
                  <a:prstClr val="black"/>
                </a:solidFill>
              </a:rPr>
              <a:t>...........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2- (</a:t>
            </a:r>
            <a:r>
              <a:rPr lang="ar-SA" b="1" dirty="0">
                <a:solidFill>
                  <a:prstClr val="black"/>
                </a:solidFill>
              </a:rPr>
              <a:t>القاهرة عاصمة مصر</a:t>
            </a:r>
            <a:r>
              <a:rPr lang="ar-EG" dirty="0">
                <a:solidFill>
                  <a:prstClr val="black"/>
                </a:solidFill>
              </a:rPr>
              <a:t>.</a:t>
            </a:r>
            <a:r>
              <a:rPr lang="ar-SA" dirty="0">
                <a:solidFill>
                  <a:prstClr val="black"/>
                </a:solidFill>
              </a:rPr>
              <a:t>) كلمة القاهرة اسم يدل على ............ علامته .....</a:t>
            </a:r>
            <a:r>
              <a:rPr lang="en-US" dirty="0">
                <a:solidFill>
                  <a:prstClr val="black"/>
                </a:solidFill>
              </a:rPr>
              <a:t>.</a:t>
            </a:r>
            <a:r>
              <a:rPr lang="ar-SA" dirty="0">
                <a:solidFill>
                  <a:prstClr val="black"/>
                </a:solidFill>
              </a:rPr>
              <a:t>..</a:t>
            </a:r>
            <a:r>
              <a:rPr lang="en-US" dirty="0">
                <a:solidFill>
                  <a:prstClr val="black"/>
                </a:solidFill>
              </a:rPr>
              <a:t>....</a:t>
            </a:r>
            <a:r>
              <a:rPr lang="ar-SA" dirty="0">
                <a:solidFill>
                  <a:prstClr val="black"/>
                </a:solidFill>
              </a:rPr>
              <a:t>....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3- (</a:t>
            </a:r>
            <a:r>
              <a:rPr lang="ar-SA" b="1" dirty="0">
                <a:solidFill>
                  <a:prstClr val="black"/>
                </a:solidFill>
              </a:rPr>
              <a:t>الأسد ملك الغابة</a:t>
            </a:r>
            <a:r>
              <a:rPr lang="ar-EG" dirty="0">
                <a:solidFill>
                  <a:prstClr val="black"/>
                </a:solidFill>
              </a:rPr>
              <a:t>.</a:t>
            </a:r>
            <a:r>
              <a:rPr lang="ar-SA" dirty="0">
                <a:solidFill>
                  <a:prstClr val="black"/>
                </a:solidFill>
              </a:rPr>
              <a:t>) كلمة الأسد اسم 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دل على.........</a:t>
            </a:r>
            <a:r>
              <a:rPr lang="ar-EG" dirty="0">
                <a:solidFill>
                  <a:prstClr val="black"/>
                </a:solidFill>
              </a:rPr>
              <a:t>......</a:t>
            </a:r>
            <a:r>
              <a:rPr lang="ar-SA" dirty="0">
                <a:solidFill>
                  <a:prstClr val="black"/>
                </a:solidFill>
              </a:rPr>
              <a:t>......علامته......</a:t>
            </a:r>
            <a:r>
              <a:rPr lang="ar-EG" dirty="0">
                <a:solidFill>
                  <a:prstClr val="black"/>
                </a:solidFill>
              </a:rPr>
              <a:t>...</a:t>
            </a:r>
            <a:r>
              <a:rPr lang="ar-SA" dirty="0">
                <a:solidFill>
                  <a:prstClr val="black"/>
                </a:solidFill>
              </a:rPr>
              <a:t>.....</a:t>
            </a:r>
            <a:r>
              <a:rPr lang="en-US" dirty="0">
                <a:solidFill>
                  <a:prstClr val="black"/>
                </a:solidFill>
              </a:rPr>
              <a:t>.</a:t>
            </a:r>
            <a:r>
              <a:rPr lang="ar-SA" dirty="0">
                <a:solidFill>
                  <a:prstClr val="black"/>
                </a:solidFill>
              </a:rPr>
              <a:t>...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4- (</a:t>
            </a:r>
            <a:r>
              <a:rPr lang="ar-SA" b="1" dirty="0">
                <a:solidFill>
                  <a:prstClr val="black"/>
                </a:solidFill>
              </a:rPr>
              <a:t>الحديقة واسعة </a:t>
            </a:r>
            <a:r>
              <a:rPr lang="ar-EG" b="1" dirty="0">
                <a:solidFill>
                  <a:prstClr val="black"/>
                </a:solidFill>
              </a:rPr>
              <a:t>.</a:t>
            </a:r>
            <a:r>
              <a:rPr lang="ar-SA" dirty="0">
                <a:solidFill>
                  <a:prstClr val="black"/>
                </a:solidFill>
              </a:rPr>
              <a:t>) كلمة واسعة اسم </a:t>
            </a:r>
            <a:r>
              <a:rPr lang="ar-SA" dirty="0" smtClean="0">
                <a:solidFill>
                  <a:prstClr val="black"/>
                </a:solidFill>
              </a:rPr>
              <a:t>تدل على</a:t>
            </a:r>
            <a:r>
              <a:rPr lang="ar-SA" dirty="0">
                <a:solidFill>
                  <a:prstClr val="black"/>
                </a:solidFill>
              </a:rPr>
              <a:t>......</a:t>
            </a:r>
            <a:r>
              <a:rPr lang="ar-EG" dirty="0">
                <a:solidFill>
                  <a:prstClr val="black"/>
                </a:solidFill>
              </a:rPr>
              <a:t>.......</a:t>
            </a:r>
            <a:r>
              <a:rPr lang="ar-SA" dirty="0" smtClean="0">
                <a:solidFill>
                  <a:prstClr val="black"/>
                </a:solidFill>
              </a:rPr>
              <a:t>......علامته</a:t>
            </a:r>
            <a:r>
              <a:rPr lang="ar-SA" dirty="0">
                <a:solidFill>
                  <a:prstClr val="black"/>
                </a:solidFill>
              </a:rPr>
              <a:t>........</a:t>
            </a:r>
            <a:r>
              <a:rPr lang="en-US" dirty="0">
                <a:solidFill>
                  <a:prstClr val="black"/>
                </a:solidFill>
              </a:rPr>
              <a:t>...</a:t>
            </a:r>
            <a:r>
              <a:rPr lang="ar-EG" dirty="0">
                <a:solidFill>
                  <a:prstClr val="black"/>
                </a:solidFill>
              </a:rPr>
              <a:t>.</a:t>
            </a:r>
            <a:r>
              <a:rPr lang="en-US" dirty="0">
                <a:solidFill>
                  <a:prstClr val="black"/>
                </a:solidFill>
              </a:rPr>
              <a:t>..</a:t>
            </a:r>
            <a:r>
              <a:rPr lang="ar-SA" dirty="0">
                <a:solidFill>
                  <a:prstClr val="black"/>
                </a:solidFill>
              </a:rPr>
              <a:t>.....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8100" y="3638864"/>
            <a:ext cx="6138040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ب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- اختر الإجابة الصحيحة مما بين القوسين للكلمة التى تحتها خط: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346" y="3962400"/>
            <a:ext cx="6526087" cy="1813448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1- معلمت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ناجحة </a:t>
            </a:r>
            <a:r>
              <a:rPr lang="ar-SA" u="sng" dirty="0">
                <a:solidFill>
                  <a:prstClr val="black"/>
                </a:solidFill>
              </a:rPr>
              <a:t>وماهرة</a:t>
            </a:r>
            <a:r>
              <a:rPr lang="ar-SA" dirty="0">
                <a:solidFill>
                  <a:prstClr val="black"/>
                </a:solidFill>
              </a:rPr>
              <a:t> .</a:t>
            </a:r>
            <a:r>
              <a:rPr lang="ar-EG" dirty="0">
                <a:solidFill>
                  <a:prstClr val="black"/>
                </a:solidFill>
              </a:rPr>
              <a:t>    	</a:t>
            </a:r>
            <a:r>
              <a:rPr lang="ar-EG" dirty="0" smtClean="0">
                <a:solidFill>
                  <a:prstClr val="black"/>
                </a:solidFill>
              </a:rPr>
              <a:t>              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SA" b="1" dirty="0">
                <a:solidFill>
                  <a:prstClr val="black"/>
                </a:solidFill>
              </a:rPr>
              <a:t>مفرد – مثنى – جمع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EG" dirty="0">
                <a:solidFill>
                  <a:prstClr val="black"/>
                </a:solidFill>
              </a:rPr>
              <a:t>2</a:t>
            </a:r>
            <a:r>
              <a:rPr lang="ar-SA" dirty="0">
                <a:solidFill>
                  <a:prstClr val="black"/>
                </a:solidFill>
              </a:rPr>
              <a:t>- الكتابان </a:t>
            </a:r>
            <a:r>
              <a:rPr lang="ar-SA" u="sng" dirty="0">
                <a:solidFill>
                  <a:prstClr val="black"/>
                </a:solidFill>
              </a:rPr>
              <a:t>مفيدان</a:t>
            </a:r>
            <a:r>
              <a:rPr lang="ar-SA" dirty="0">
                <a:solidFill>
                  <a:prstClr val="black"/>
                </a:solidFill>
              </a:rPr>
              <a:t> .       </a:t>
            </a:r>
            <a:r>
              <a:rPr lang="ar-EG" dirty="0">
                <a:solidFill>
                  <a:prstClr val="black"/>
                </a:solidFill>
              </a:rPr>
              <a:t>     </a:t>
            </a:r>
            <a:r>
              <a:rPr lang="ar-SA" dirty="0">
                <a:solidFill>
                  <a:prstClr val="black"/>
                </a:solidFill>
              </a:rPr>
              <a:t>  </a:t>
            </a:r>
            <a:r>
              <a:rPr lang="ar-EG" dirty="0">
                <a:solidFill>
                  <a:prstClr val="black"/>
                </a:solidFill>
              </a:rPr>
              <a:t>		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SA" b="1" dirty="0">
                <a:solidFill>
                  <a:prstClr val="black"/>
                </a:solidFill>
              </a:rPr>
              <a:t>مفرد – مثنى – جمع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000" dirty="0">
                <a:solidFill>
                  <a:prstClr val="black"/>
                </a:solidFill>
              </a:rPr>
              <a:t>3-  أصدقائ</a:t>
            </a:r>
            <a:r>
              <a:rPr lang="ar-EG" sz="2000" dirty="0">
                <a:solidFill>
                  <a:prstClr val="black"/>
                </a:solidFill>
              </a:rPr>
              <a:t>ي</a:t>
            </a:r>
            <a:r>
              <a:rPr lang="ar-SA" sz="2000" dirty="0">
                <a:solidFill>
                  <a:prstClr val="black"/>
                </a:solidFill>
              </a:rPr>
              <a:t> </a:t>
            </a:r>
            <a:r>
              <a:rPr lang="ar-SA" sz="2000" u="sng" dirty="0">
                <a:solidFill>
                  <a:prstClr val="black"/>
                </a:solidFill>
              </a:rPr>
              <a:t>مخلصون</a:t>
            </a:r>
            <a:r>
              <a:rPr lang="ar-SA" sz="2000" dirty="0">
                <a:solidFill>
                  <a:prstClr val="black"/>
                </a:solidFill>
              </a:rPr>
              <a:t> .  </a:t>
            </a:r>
            <a:r>
              <a:rPr lang="ar-EG" sz="2000" dirty="0">
                <a:solidFill>
                  <a:prstClr val="black"/>
                </a:solidFill>
              </a:rPr>
              <a:t> 		</a:t>
            </a:r>
            <a:r>
              <a:rPr lang="ar-SA" sz="2000" dirty="0">
                <a:solidFill>
                  <a:prstClr val="black"/>
                </a:solidFill>
              </a:rPr>
              <a:t>(</a:t>
            </a:r>
            <a:r>
              <a:rPr lang="ar-SA" sz="2000" b="1" dirty="0">
                <a:solidFill>
                  <a:prstClr val="black"/>
                </a:solidFill>
              </a:rPr>
              <a:t>مفرد – مثنى – جمع </a:t>
            </a:r>
            <a:r>
              <a:rPr lang="ar-SA" sz="2000" dirty="0">
                <a:solidFill>
                  <a:prstClr val="black"/>
                </a:solidFill>
              </a:rPr>
              <a:t>)</a:t>
            </a:r>
            <a:endParaRPr lang="ar-EG" sz="2000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4- أحرز </a:t>
            </a:r>
            <a:r>
              <a:rPr lang="ar-SA" u="sng" dirty="0">
                <a:solidFill>
                  <a:prstClr val="black"/>
                </a:solidFill>
              </a:rPr>
              <a:t>اللاعب</a:t>
            </a:r>
            <a:r>
              <a:rPr lang="ar-SA" dirty="0">
                <a:solidFill>
                  <a:prstClr val="black"/>
                </a:solidFill>
              </a:rPr>
              <a:t> هدفًا .      </a:t>
            </a:r>
            <a:r>
              <a:rPr lang="ar-EG" dirty="0">
                <a:solidFill>
                  <a:prstClr val="black"/>
                </a:solidFill>
              </a:rPr>
              <a:t>   		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SA" b="1" dirty="0">
                <a:solidFill>
                  <a:prstClr val="black"/>
                </a:solidFill>
              </a:rPr>
              <a:t>مفرد – مثنى – جمع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50299" y="5827992"/>
            <a:ext cx="5581134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جـ</a:t>
            </a:r>
            <a:r>
              <a:rPr lang="ar-EG" sz="2000" b="1" u="sng" dirty="0">
                <a:solidFill>
                  <a:srgbClr val="FF0000"/>
                </a:solidFill>
              </a:rPr>
              <a:t>  -</a:t>
            </a:r>
            <a:r>
              <a:rPr lang="ar-SA" sz="2000" b="1" u="sng" dirty="0">
                <a:solidFill>
                  <a:srgbClr val="FF0000"/>
                </a:solidFill>
              </a:rPr>
              <a:t> اقرأ ثم أجب 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035" y="6241057"/>
            <a:ext cx="6487433" cy="6592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يا </a:t>
            </a:r>
            <a:r>
              <a:rPr lang="ar-EG" dirty="0">
                <a:solidFill>
                  <a:prstClr val="black"/>
                </a:solidFill>
              </a:rPr>
              <a:t>صديقي</a:t>
            </a:r>
            <a:r>
              <a:rPr lang="ar-SA" dirty="0">
                <a:solidFill>
                  <a:prstClr val="black"/>
                </a:solidFill>
              </a:rPr>
              <a:t> هل شعرت ذات يوم بأنك سعيد؟ هذا ما ح</a:t>
            </a:r>
            <a:r>
              <a:rPr lang="ar-EG" dirty="0">
                <a:solidFill>
                  <a:prstClr val="black"/>
                </a:solidFill>
              </a:rPr>
              <a:t>د</a:t>
            </a:r>
            <a:r>
              <a:rPr lang="ar-SA" dirty="0">
                <a:solidFill>
                  <a:prstClr val="black"/>
                </a:solidFill>
              </a:rPr>
              <a:t>ث ل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الأسبوع </a:t>
            </a:r>
            <a:r>
              <a:rPr lang="ar-SA" dirty="0" smtClean="0">
                <a:solidFill>
                  <a:prstClr val="black"/>
                </a:solidFill>
              </a:rPr>
              <a:t>الماضي،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عندما أخبرتن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أمي بأنن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أستطيع اقتناء سلحفاة، لم أتخيل أنني أخيرًا سأحصل عليها .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8334" y="6900343"/>
            <a:ext cx="5581134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1- </a:t>
            </a:r>
            <a:r>
              <a:rPr lang="ar-SA" sz="2000" b="1" u="sng" dirty="0">
                <a:solidFill>
                  <a:srgbClr val="FF0000"/>
                </a:solidFill>
              </a:rPr>
              <a:t>استخرج من الفقرة 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133186" y="7425283"/>
            <a:ext cx="1507772" cy="3366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b="1" dirty="0">
                <a:solidFill>
                  <a:prstClr val="black"/>
                </a:solidFill>
              </a:rPr>
              <a:t>اسمًا به تنو</a:t>
            </a:r>
            <a:r>
              <a:rPr lang="ar-EG" sz="2000" b="1" dirty="0">
                <a:solidFill>
                  <a:prstClr val="black"/>
                </a:solidFill>
              </a:rPr>
              <a:t>ي</a:t>
            </a:r>
            <a:r>
              <a:rPr lang="ar-SA" sz="2000" b="1" dirty="0">
                <a:solidFill>
                  <a:prstClr val="black"/>
                </a:solidFill>
              </a:rPr>
              <a:t>ن </a:t>
            </a:r>
            <a:endParaRPr lang="ar-EG" sz="2000" b="1" dirty="0">
              <a:solidFill>
                <a:prstClr val="black"/>
              </a:solidFill>
            </a:endParaRPr>
          </a:p>
        </p:txBody>
      </p:sp>
      <p:sp>
        <p:nvSpPr>
          <p:cNvPr id="20" name="Horizontal Scroll 19"/>
          <p:cNvSpPr/>
          <p:nvPr/>
        </p:nvSpPr>
        <p:spPr>
          <a:xfrm>
            <a:off x="3688412" y="7837988"/>
            <a:ext cx="1303261" cy="712788"/>
          </a:xfrm>
          <a:prstGeom prst="horizontalScrol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dirty="0">
                <a:solidFill>
                  <a:prstClr val="black"/>
                </a:solidFill>
              </a:rPr>
              <a:t>...........</a:t>
            </a:r>
            <a:endParaRPr lang="ar-EG" sz="2000" dirty="0">
              <a:solidFill>
                <a:prstClr val="black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67120" y="7442766"/>
            <a:ext cx="1345846" cy="3366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b="1" dirty="0">
                <a:solidFill>
                  <a:prstClr val="black"/>
                </a:solidFill>
              </a:rPr>
              <a:t>اسمًا </a:t>
            </a:r>
            <a:r>
              <a:rPr lang="ar-EG" sz="2000" b="1" dirty="0">
                <a:solidFill>
                  <a:prstClr val="black"/>
                </a:solidFill>
              </a:rPr>
              <a:t>به </a:t>
            </a:r>
            <a:r>
              <a:rPr lang="ar-SA" sz="2000" b="1" dirty="0">
                <a:solidFill>
                  <a:prstClr val="black"/>
                </a:solidFill>
              </a:rPr>
              <a:t>ال</a:t>
            </a:r>
            <a:endParaRPr lang="ar-EG" sz="2000" b="1" dirty="0">
              <a:solidFill>
                <a:prstClr val="black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905000" y="7442766"/>
            <a:ext cx="1662883" cy="3366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1600" b="1" dirty="0">
                <a:solidFill>
                  <a:prstClr val="black"/>
                </a:solidFill>
              </a:rPr>
              <a:t>اسمًا قبله حرف نداء</a:t>
            </a:r>
            <a:endParaRPr lang="ar-EG" sz="1600" b="1" dirty="0">
              <a:solidFill>
                <a:prstClr val="black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62122" y="7412017"/>
            <a:ext cx="1601855" cy="39009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1600" b="1" dirty="0">
                <a:solidFill>
                  <a:prstClr val="black"/>
                </a:solidFill>
              </a:rPr>
              <a:t>اسمًا </a:t>
            </a:r>
            <a:r>
              <a:rPr lang="ar-EG" sz="1600" b="1" dirty="0">
                <a:solidFill>
                  <a:prstClr val="black"/>
                </a:solidFill>
              </a:rPr>
              <a:t>به </a:t>
            </a:r>
            <a:r>
              <a:rPr lang="ar-SA" sz="1600" b="1" dirty="0">
                <a:solidFill>
                  <a:prstClr val="black"/>
                </a:solidFill>
              </a:rPr>
              <a:t>تاء مربوطة</a:t>
            </a:r>
            <a:endParaRPr lang="ar-EG" sz="1600" b="1" dirty="0">
              <a:solidFill>
                <a:prstClr val="black"/>
              </a:solidFill>
            </a:endParaRPr>
          </a:p>
        </p:txBody>
      </p:sp>
      <p:sp>
        <p:nvSpPr>
          <p:cNvPr id="24" name="Horizontal Scroll 23"/>
          <p:cNvSpPr/>
          <p:nvPr/>
        </p:nvSpPr>
        <p:spPr>
          <a:xfrm>
            <a:off x="5219699" y="7802108"/>
            <a:ext cx="1301398" cy="712788"/>
          </a:xfrm>
          <a:prstGeom prst="horizontalScrol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dirty="0">
                <a:solidFill>
                  <a:prstClr val="black"/>
                </a:solidFill>
              </a:rPr>
              <a:t>............</a:t>
            </a:r>
            <a:endParaRPr lang="ar-EG" sz="2000" dirty="0">
              <a:solidFill>
                <a:prstClr val="black"/>
              </a:solidFill>
            </a:endParaRPr>
          </a:p>
        </p:txBody>
      </p:sp>
      <p:sp>
        <p:nvSpPr>
          <p:cNvPr id="25" name="Horizontal Scroll 24"/>
          <p:cNvSpPr/>
          <p:nvPr/>
        </p:nvSpPr>
        <p:spPr>
          <a:xfrm>
            <a:off x="1860346" y="7862161"/>
            <a:ext cx="1589617" cy="712788"/>
          </a:xfrm>
          <a:prstGeom prst="horizontalScrol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dirty="0">
                <a:solidFill>
                  <a:prstClr val="black"/>
                </a:solidFill>
              </a:rPr>
              <a:t>.............</a:t>
            </a:r>
            <a:endParaRPr lang="ar-EG" sz="2000" dirty="0">
              <a:solidFill>
                <a:prstClr val="black"/>
              </a:solidFill>
            </a:endParaRPr>
          </a:p>
        </p:txBody>
      </p:sp>
      <p:sp>
        <p:nvSpPr>
          <p:cNvPr id="26" name="Horizontal Scroll 25"/>
          <p:cNvSpPr/>
          <p:nvPr/>
        </p:nvSpPr>
        <p:spPr>
          <a:xfrm>
            <a:off x="184791" y="7865064"/>
            <a:ext cx="1522410" cy="712788"/>
          </a:xfrm>
          <a:prstGeom prst="horizontalScrol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dirty="0">
                <a:solidFill>
                  <a:prstClr val="black"/>
                </a:solidFill>
              </a:rPr>
              <a:t>............</a:t>
            </a:r>
            <a:endParaRPr lang="ar-EG" sz="2000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>
                <a:solidFill>
                  <a:prstClr val="black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45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93311" y="963820"/>
            <a:ext cx="1950155" cy="464894"/>
          </a:xfrm>
          <a:prstGeom prst="roundRect">
            <a:avLst/>
          </a:prstGeom>
          <a:solidFill>
            <a:srgbClr val="E1FFE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b="1" dirty="0">
                <a:solidFill>
                  <a:prstClr val="black"/>
                </a:solidFill>
              </a:rPr>
              <a:t>التدريبات </a:t>
            </a:r>
            <a:endParaRPr lang="ar-EG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63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18958" y="960904"/>
            <a:ext cx="4801895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د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- أكمل بم</a:t>
            </a:r>
            <a:r>
              <a:rPr lang="ar-EG" sz="2000" b="1" u="sng" dirty="0">
                <a:solidFill>
                  <a:srgbClr val="FF0000"/>
                </a:solidFill>
              </a:rPr>
              <a:t>ا </a:t>
            </a:r>
            <a:r>
              <a:rPr lang="ar-SA" sz="2000" b="1" u="sng" dirty="0">
                <a:solidFill>
                  <a:srgbClr val="FF0000"/>
                </a:solidFill>
              </a:rPr>
              <a:t>هو مطلوب بين القوسين 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268" y="1347763"/>
            <a:ext cx="6381027" cy="2598278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1-.................حريص على تلاميذه .        </a:t>
            </a:r>
            <a:r>
              <a:rPr lang="ar-EG" dirty="0">
                <a:solidFill>
                  <a:prstClr val="black"/>
                </a:solidFill>
              </a:rPr>
              <a:t>	</a:t>
            </a:r>
            <a:r>
              <a:rPr lang="ar-EG" dirty="0" smtClean="0">
                <a:solidFill>
                  <a:prstClr val="black"/>
                </a:solidFill>
              </a:rPr>
              <a:t>       </a:t>
            </a:r>
            <a:r>
              <a:rPr lang="ar-SA" dirty="0" smtClean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SA" b="1" dirty="0">
                <a:solidFill>
                  <a:prstClr val="black"/>
                </a:solidFill>
              </a:rPr>
              <a:t>اسم مفرد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2-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ف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المدرسة ............</a:t>
            </a:r>
            <a:r>
              <a:rPr lang="ar-EG" dirty="0">
                <a:solidFill>
                  <a:prstClr val="black"/>
                </a:solidFill>
              </a:rPr>
              <a:t>.....</a:t>
            </a:r>
            <a:r>
              <a:rPr lang="ar-SA" dirty="0">
                <a:solidFill>
                  <a:prstClr val="black"/>
                </a:solidFill>
              </a:rPr>
              <a:t>...                   </a:t>
            </a:r>
            <a:r>
              <a:rPr lang="ar-EG" dirty="0">
                <a:solidFill>
                  <a:prstClr val="black"/>
                </a:solidFill>
              </a:rPr>
              <a:t>	</a:t>
            </a:r>
            <a:r>
              <a:rPr lang="ar-EG" dirty="0" smtClean="0">
                <a:solidFill>
                  <a:prstClr val="black"/>
                </a:solidFill>
              </a:rPr>
              <a:t>        </a:t>
            </a:r>
            <a:r>
              <a:rPr lang="ar-SA" dirty="0" smtClean="0">
                <a:solidFill>
                  <a:prstClr val="black"/>
                </a:solidFill>
              </a:rPr>
              <a:t>(</a:t>
            </a:r>
            <a:r>
              <a:rPr lang="ar-SA" b="1" dirty="0">
                <a:solidFill>
                  <a:prstClr val="black"/>
                </a:solidFill>
              </a:rPr>
              <a:t>اسم جمع </a:t>
            </a:r>
            <a:r>
              <a:rPr lang="ar-SA" dirty="0">
                <a:solidFill>
                  <a:prstClr val="black"/>
                </a:solidFill>
              </a:rPr>
              <a:t>)     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3-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كتب المؤلف .......</a:t>
            </a:r>
            <a:r>
              <a:rPr lang="ar-EG" dirty="0">
                <a:solidFill>
                  <a:prstClr val="black"/>
                </a:solidFill>
              </a:rPr>
              <a:t>......</a:t>
            </a:r>
            <a:r>
              <a:rPr lang="ar-SA" dirty="0">
                <a:solidFill>
                  <a:prstClr val="black"/>
                </a:solidFill>
              </a:rPr>
              <a:t>......                     </a:t>
            </a:r>
            <a:r>
              <a:rPr lang="ar-EG" dirty="0" smtClean="0">
                <a:solidFill>
                  <a:prstClr val="black"/>
                </a:solidFill>
              </a:rPr>
              <a:t>      (</a:t>
            </a:r>
            <a:r>
              <a:rPr lang="ar-SA" b="1" dirty="0">
                <a:solidFill>
                  <a:prstClr val="black"/>
                </a:solidFill>
              </a:rPr>
              <a:t>اسم مفرد مذكر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4- .......</a:t>
            </a:r>
            <a:r>
              <a:rPr lang="ar-EG" dirty="0">
                <a:solidFill>
                  <a:prstClr val="black"/>
                </a:solidFill>
              </a:rPr>
              <a:t>.......</a:t>
            </a:r>
            <a:r>
              <a:rPr lang="ar-SA" dirty="0">
                <a:solidFill>
                  <a:prstClr val="black"/>
                </a:solidFill>
              </a:rPr>
              <a:t>.... كريمات .                            </a:t>
            </a:r>
            <a:r>
              <a:rPr lang="ar-EG" dirty="0">
                <a:solidFill>
                  <a:prstClr val="black"/>
                </a:solidFill>
              </a:rPr>
              <a:t>  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( </a:t>
            </a:r>
            <a:r>
              <a:rPr lang="ar-SA" b="1" dirty="0">
                <a:solidFill>
                  <a:prstClr val="black"/>
                </a:solidFill>
              </a:rPr>
              <a:t>اسم جمع مؤنث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5-.....................يعودان إلى أرض الوطن.   </a:t>
            </a:r>
            <a:r>
              <a:rPr lang="ar-EG" dirty="0">
                <a:solidFill>
                  <a:prstClr val="black"/>
                </a:solidFill>
              </a:rPr>
              <a:t>	</a:t>
            </a:r>
            <a:r>
              <a:rPr lang="ar-EG" dirty="0" smtClean="0">
                <a:solidFill>
                  <a:prstClr val="black"/>
                </a:solidFill>
              </a:rPr>
              <a:t>        </a:t>
            </a:r>
            <a:r>
              <a:rPr lang="ar-SA" dirty="0" smtClean="0">
                <a:solidFill>
                  <a:prstClr val="black"/>
                </a:solidFill>
              </a:rPr>
              <a:t>( </a:t>
            </a:r>
            <a:r>
              <a:rPr lang="ar-SA" b="1" dirty="0">
                <a:solidFill>
                  <a:prstClr val="black"/>
                </a:solidFill>
              </a:rPr>
              <a:t>اسم يبدأ بال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6- حققت ........... الميدالية الذهبية ف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المسابقة .     </a:t>
            </a:r>
            <a:r>
              <a:rPr lang="ar-EG" dirty="0">
                <a:solidFill>
                  <a:prstClr val="black"/>
                </a:solidFill>
              </a:rPr>
              <a:t>   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SA" b="1" dirty="0">
                <a:solidFill>
                  <a:prstClr val="black"/>
                </a:solidFill>
              </a:rPr>
              <a:t>اسم ينته</a:t>
            </a:r>
            <a:r>
              <a:rPr lang="ar-EG" b="1" dirty="0">
                <a:solidFill>
                  <a:prstClr val="black"/>
                </a:solidFill>
              </a:rPr>
              <a:t>ي</a:t>
            </a:r>
            <a:r>
              <a:rPr lang="ar-SA" b="1" dirty="0">
                <a:solidFill>
                  <a:prstClr val="black"/>
                </a:solidFill>
              </a:rPr>
              <a:t> بتاء مربوطة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93870" y="4201325"/>
            <a:ext cx="5026983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هـ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- ثن واجمع الجمل الآتية 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1268" y="4668523"/>
            <a:ext cx="6381027" cy="287527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1- الفقير محتاج للطعام .   </a:t>
            </a: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المثنى</a:t>
            </a:r>
            <a:r>
              <a:rPr lang="ar-SA" dirty="0">
                <a:solidFill>
                  <a:prstClr val="black"/>
                </a:solidFill>
              </a:rPr>
              <a:t> ................................    </a:t>
            </a:r>
            <a:r>
              <a:rPr lang="ar-SA" b="1" dirty="0">
                <a:solidFill>
                  <a:prstClr val="black"/>
                </a:solidFill>
              </a:rPr>
              <a:t>الجمع</a:t>
            </a:r>
            <a:r>
              <a:rPr lang="ar-SA" dirty="0">
                <a:solidFill>
                  <a:prstClr val="black"/>
                </a:solidFill>
              </a:rPr>
              <a:t> ........................................</a:t>
            </a:r>
            <a:endParaRPr lang="en-US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2- الغصن مرتفع للسماء .   </a:t>
            </a: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المثنى</a:t>
            </a:r>
            <a:r>
              <a:rPr lang="ar-SA" dirty="0">
                <a:solidFill>
                  <a:prstClr val="black"/>
                </a:solidFill>
              </a:rPr>
              <a:t> ................................    </a:t>
            </a:r>
            <a:r>
              <a:rPr lang="ar-SA" b="1" dirty="0">
                <a:solidFill>
                  <a:prstClr val="black"/>
                </a:solidFill>
              </a:rPr>
              <a:t>الجمع</a:t>
            </a:r>
            <a:r>
              <a:rPr lang="ar-SA" dirty="0">
                <a:solidFill>
                  <a:prstClr val="black"/>
                </a:solidFill>
              </a:rPr>
              <a:t> ........................................ </a:t>
            </a:r>
            <a:endParaRPr lang="ar-EG" b="1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EG" dirty="0">
                <a:solidFill>
                  <a:prstClr val="black"/>
                </a:solidFill>
              </a:rPr>
              <a:t>3</a:t>
            </a:r>
            <a:r>
              <a:rPr lang="ar-SA" dirty="0">
                <a:solidFill>
                  <a:prstClr val="black"/>
                </a:solidFill>
              </a:rPr>
              <a:t>- السيارة مسرعة.   </a:t>
            </a:r>
          </a:p>
          <a:p>
            <a:pPr algn="r" rtl="1">
              <a:lnSpc>
                <a:spcPct val="150000"/>
              </a:lnSpc>
            </a:pPr>
            <a:r>
              <a:rPr lang="ar-SA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المثنى</a:t>
            </a:r>
            <a:r>
              <a:rPr lang="ar-SA" dirty="0">
                <a:solidFill>
                  <a:prstClr val="black"/>
                </a:solidFill>
              </a:rPr>
              <a:t> ................................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 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الجمع</a:t>
            </a:r>
            <a:r>
              <a:rPr lang="ar-SA" dirty="0">
                <a:solidFill>
                  <a:prstClr val="black"/>
                </a:solidFill>
              </a:rPr>
              <a:t> ........................................  </a:t>
            </a:r>
          </a:p>
          <a:p>
            <a:pPr algn="r"/>
            <a:endParaRPr lang="ar-EG" b="1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prstClr val="black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46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  <p:pic>
        <p:nvPicPr>
          <p:cNvPr id="15362" name="Picture 2" descr="D:\صور رابعة\33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94" y="3850393"/>
            <a:ext cx="1565005" cy="124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135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438400" y="1474788"/>
            <a:ext cx="4211766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أ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- عين ال</a:t>
            </a:r>
            <a:r>
              <a:rPr lang="ar-EG" sz="2000" b="1" u="sng" dirty="0">
                <a:solidFill>
                  <a:srgbClr val="FF0000"/>
                </a:solidFill>
              </a:rPr>
              <a:t>فعل</a:t>
            </a:r>
            <a:r>
              <a:rPr lang="ar-SA" sz="2000" b="1" u="sng" dirty="0">
                <a:solidFill>
                  <a:srgbClr val="FF0000"/>
                </a:solidFill>
              </a:rPr>
              <a:t> فى الجمل التالية وبين نوعه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7922" y="1923444"/>
            <a:ext cx="6524225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1- يكتب الطالب الدرس بخط  جيد .   </a:t>
            </a:r>
            <a:r>
              <a:rPr lang="ar-SA" b="1" dirty="0" smtClean="0">
                <a:solidFill>
                  <a:prstClr val="black"/>
                </a:solidFill>
              </a:rPr>
              <a:t>الفعل</a:t>
            </a:r>
            <a:r>
              <a:rPr lang="ar-EG" b="1" dirty="0" smtClean="0">
                <a:solidFill>
                  <a:prstClr val="black"/>
                </a:solidFill>
              </a:rPr>
              <a:t> </a:t>
            </a:r>
            <a:r>
              <a:rPr lang="ar-SA" dirty="0" smtClean="0">
                <a:solidFill>
                  <a:prstClr val="black"/>
                </a:solidFill>
              </a:rPr>
              <a:t>...</a:t>
            </a:r>
            <a:r>
              <a:rPr lang="ar-EG" dirty="0">
                <a:solidFill>
                  <a:prstClr val="black"/>
                </a:solidFill>
              </a:rPr>
              <a:t>......</a:t>
            </a:r>
            <a:r>
              <a:rPr lang="ar-SA" dirty="0" smtClean="0">
                <a:solidFill>
                  <a:prstClr val="black"/>
                </a:solidFill>
              </a:rPr>
              <a:t>.........</a:t>
            </a:r>
            <a:r>
              <a:rPr lang="ar-EG" dirty="0" smtClean="0">
                <a:solidFill>
                  <a:prstClr val="black"/>
                </a:solidFill>
              </a:rPr>
              <a:t>..</a:t>
            </a:r>
            <a:r>
              <a:rPr lang="ar-SA" dirty="0" smtClean="0">
                <a:solidFill>
                  <a:prstClr val="black"/>
                </a:solidFill>
              </a:rPr>
              <a:t> </a:t>
            </a:r>
            <a:r>
              <a:rPr lang="ar-EG" dirty="0" smtClean="0">
                <a:solidFill>
                  <a:prstClr val="black"/>
                </a:solidFill>
              </a:rPr>
              <a:t>   </a:t>
            </a:r>
            <a:r>
              <a:rPr lang="ar-SA" b="1" dirty="0" smtClean="0">
                <a:solidFill>
                  <a:prstClr val="black"/>
                </a:solidFill>
              </a:rPr>
              <a:t>نوعه</a:t>
            </a:r>
            <a:r>
              <a:rPr lang="ar-SA" dirty="0" smtClean="0">
                <a:solidFill>
                  <a:prstClr val="black"/>
                </a:solidFill>
              </a:rPr>
              <a:t>...............</a:t>
            </a:r>
            <a:r>
              <a:rPr lang="ar-EG" dirty="0" smtClean="0">
                <a:solidFill>
                  <a:prstClr val="black"/>
                </a:solidFill>
              </a:rPr>
              <a:t>..</a:t>
            </a:r>
            <a:r>
              <a:rPr lang="ar-SA" dirty="0" smtClean="0">
                <a:solidFill>
                  <a:prstClr val="black"/>
                </a:solidFill>
              </a:rPr>
              <a:t>.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2173" y="2330491"/>
            <a:ext cx="6532740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2- انطلق الصاروخ بسرعة .         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b="1" dirty="0" smtClean="0">
                <a:solidFill>
                  <a:prstClr val="black"/>
                </a:solidFill>
              </a:rPr>
              <a:t>الفعل</a:t>
            </a:r>
            <a:r>
              <a:rPr lang="ar-SA" dirty="0" smtClean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.........</a:t>
            </a:r>
            <a:r>
              <a:rPr lang="ar-EG" dirty="0">
                <a:solidFill>
                  <a:prstClr val="black"/>
                </a:solidFill>
              </a:rPr>
              <a:t>.......</a:t>
            </a:r>
            <a:r>
              <a:rPr lang="ar-SA" dirty="0" smtClean="0">
                <a:solidFill>
                  <a:prstClr val="black"/>
                </a:solidFill>
              </a:rPr>
              <a:t>.</a:t>
            </a:r>
            <a:r>
              <a:rPr lang="ar-EG" dirty="0" smtClean="0">
                <a:solidFill>
                  <a:prstClr val="black"/>
                </a:solidFill>
              </a:rPr>
              <a:t>...</a:t>
            </a:r>
            <a:r>
              <a:rPr lang="ar-SA" dirty="0" smtClean="0">
                <a:solidFill>
                  <a:prstClr val="black"/>
                </a:solidFill>
              </a:rPr>
              <a:t>   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b="1" dirty="0" smtClean="0">
                <a:solidFill>
                  <a:prstClr val="black"/>
                </a:solidFill>
              </a:rPr>
              <a:t>نوعه</a:t>
            </a:r>
            <a:r>
              <a:rPr lang="ar-SA" dirty="0" smtClean="0">
                <a:solidFill>
                  <a:prstClr val="black"/>
                </a:solidFill>
              </a:rPr>
              <a:t>................</a:t>
            </a:r>
            <a:r>
              <a:rPr lang="ar-EG" dirty="0" smtClean="0">
                <a:solidFill>
                  <a:prstClr val="black"/>
                </a:solidFill>
              </a:rPr>
              <a:t>...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2668" y="2712778"/>
            <a:ext cx="6509479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3- اشرب اللبن</a:t>
            </a:r>
            <a:r>
              <a:rPr lang="ar-EG" dirty="0">
                <a:solidFill>
                  <a:prstClr val="black"/>
                </a:solidFill>
              </a:rPr>
              <a:t> يا أحمد</a:t>
            </a:r>
            <a:r>
              <a:rPr lang="ar-SA" dirty="0">
                <a:solidFill>
                  <a:prstClr val="black"/>
                </a:solidFill>
              </a:rPr>
              <a:t> .               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b="1" dirty="0" smtClean="0">
                <a:solidFill>
                  <a:prstClr val="black"/>
                </a:solidFill>
              </a:rPr>
              <a:t>الفعل</a:t>
            </a:r>
            <a:r>
              <a:rPr lang="ar-SA" dirty="0" smtClean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....</a:t>
            </a:r>
            <a:r>
              <a:rPr lang="ar-EG" dirty="0">
                <a:solidFill>
                  <a:prstClr val="black"/>
                </a:solidFill>
              </a:rPr>
              <a:t>........</a:t>
            </a:r>
            <a:r>
              <a:rPr lang="ar-SA" dirty="0" smtClean="0">
                <a:solidFill>
                  <a:prstClr val="black"/>
                </a:solidFill>
              </a:rPr>
              <a:t>.....</a:t>
            </a:r>
            <a:r>
              <a:rPr lang="ar-EG" dirty="0" smtClean="0">
                <a:solidFill>
                  <a:prstClr val="black"/>
                </a:solidFill>
              </a:rPr>
              <a:t>...</a:t>
            </a:r>
            <a:r>
              <a:rPr lang="ar-SA" dirty="0" smtClean="0">
                <a:solidFill>
                  <a:prstClr val="black"/>
                </a:solidFill>
              </a:rPr>
              <a:t>   </a:t>
            </a:r>
            <a:r>
              <a:rPr lang="ar-SA" b="1" dirty="0">
                <a:solidFill>
                  <a:prstClr val="black"/>
                </a:solidFill>
              </a:rPr>
              <a:t>نوعه</a:t>
            </a:r>
            <a:r>
              <a:rPr lang="ar-SA" dirty="0">
                <a:solidFill>
                  <a:prstClr val="black"/>
                </a:solidFill>
              </a:rPr>
              <a:t> </a:t>
            </a:r>
            <a:r>
              <a:rPr lang="ar-SA" dirty="0" smtClean="0">
                <a:solidFill>
                  <a:prstClr val="black"/>
                </a:solidFill>
              </a:rPr>
              <a:t>...............</a:t>
            </a:r>
            <a:r>
              <a:rPr lang="ar-EG" dirty="0" smtClean="0">
                <a:solidFill>
                  <a:prstClr val="black"/>
                </a:solidFill>
              </a:rPr>
              <a:t>...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3095065"/>
            <a:ext cx="6664913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4- نحفظ الطعام ف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الثلاجة .           </a:t>
            </a:r>
            <a:r>
              <a:rPr lang="ar-SA" b="1" dirty="0">
                <a:solidFill>
                  <a:prstClr val="black"/>
                </a:solidFill>
              </a:rPr>
              <a:t>الفعل</a:t>
            </a:r>
            <a:r>
              <a:rPr lang="ar-SA" dirty="0">
                <a:solidFill>
                  <a:prstClr val="black"/>
                </a:solidFill>
              </a:rPr>
              <a:t> ..</a:t>
            </a:r>
            <a:r>
              <a:rPr lang="ar-EG" dirty="0">
                <a:solidFill>
                  <a:prstClr val="black"/>
                </a:solidFill>
              </a:rPr>
              <a:t>.......</a:t>
            </a:r>
            <a:r>
              <a:rPr lang="ar-SA" dirty="0" smtClean="0">
                <a:solidFill>
                  <a:prstClr val="black"/>
                </a:solidFill>
              </a:rPr>
              <a:t>.......</a:t>
            </a:r>
            <a:r>
              <a:rPr lang="ar-EG" dirty="0" smtClean="0">
                <a:solidFill>
                  <a:prstClr val="black"/>
                </a:solidFill>
              </a:rPr>
              <a:t>...</a:t>
            </a:r>
            <a:r>
              <a:rPr lang="ar-SA" dirty="0" smtClean="0">
                <a:solidFill>
                  <a:prstClr val="black"/>
                </a:solidFill>
              </a:rPr>
              <a:t>   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b="1" dirty="0" smtClean="0">
                <a:solidFill>
                  <a:prstClr val="black"/>
                </a:solidFill>
              </a:rPr>
              <a:t>نوعه</a:t>
            </a:r>
            <a:r>
              <a:rPr lang="ar-SA" dirty="0" smtClean="0">
                <a:solidFill>
                  <a:prstClr val="black"/>
                </a:solidFill>
              </a:rPr>
              <a:t>................</a:t>
            </a:r>
            <a:r>
              <a:rPr lang="ar-EG" dirty="0" smtClean="0">
                <a:solidFill>
                  <a:prstClr val="black"/>
                </a:solidFill>
              </a:rPr>
              <a:t>...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10614" y="3503465"/>
            <a:ext cx="5729205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ب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- اختر الإجابة الصحيحة مما بين القوسين للكلمة التى تحتها خط: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6630" y="3935580"/>
            <a:ext cx="6356302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 rtl="1"/>
            <a:r>
              <a:rPr lang="ar-SA" dirty="0">
                <a:solidFill>
                  <a:prstClr val="black"/>
                </a:solidFill>
              </a:rPr>
              <a:t>1- </a:t>
            </a:r>
            <a:r>
              <a:rPr lang="ar-SA" u="sng" dirty="0">
                <a:solidFill>
                  <a:prstClr val="black"/>
                </a:solidFill>
              </a:rPr>
              <a:t>شرحت</a:t>
            </a:r>
            <a:r>
              <a:rPr lang="ar-SA" dirty="0">
                <a:solidFill>
                  <a:prstClr val="black"/>
                </a:solidFill>
              </a:rPr>
              <a:t> معلمت</a:t>
            </a:r>
            <a:r>
              <a:rPr lang="ar-EG" dirty="0">
                <a:solidFill>
                  <a:prstClr val="black"/>
                </a:solidFill>
              </a:rPr>
              <a:t>ي</a:t>
            </a:r>
            <a:r>
              <a:rPr lang="ar-SA" dirty="0">
                <a:solidFill>
                  <a:prstClr val="black"/>
                </a:solidFill>
              </a:rPr>
              <a:t> الدرس.</a:t>
            </a:r>
            <a:r>
              <a:rPr lang="ar-EG" dirty="0">
                <a:solidFill>
                  <a:prstClr val="black"/>
                </a:solidFill>
              </a:rPr>
              <a:t>   </a:t>
            </a:r>
            <a:r>
              <a:rPr lang="ar-EG" dirty="0" smtClean="0">
                <a:solidFill>
                  <a:prstClr val="black"/>
                </a:solidFill>
              </a:rPr>
              <a:t>        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ماضٍ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 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مضارع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 أمر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EG" b="1" dirty="0" smtClean="0">
                <a:solidFill>
                  <a:prstClr val="black"/>
                </a:solidFill>
              </a:rPr>
              <a:t> </a:t>
            </a:r>
            <a:r>
              <a:rPr lang="ar-SA" dirty="0" smtClean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8436" y="4317867"/>
            <a:ext cx="6371119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2- </a:t>
            </a:r>
            <a:r>
              <a:rPr lang="ar-SA" u="sng" dirty="0">
                <a:solidFill>
                  <a:prstClr val="black"/>
                </a:solidFill>
              </a:rPr>
              <a:t>يقرأ</a:t>
            </a:r>
            <a:r>
              <a:rPr lang="ar-SA" dirty="0">
                <a:solidFill>
                  <a:prstClr val="black"/>
                </a:solidFill>
              </a:rPr>
              <a:t> المذيع الخبر.         </a:t>
            </a:r>
            <a:r>
              <a:rPr lang="ar-EG" dirty="0">
                <a:solidFill>
                  <a:prstClr val="black"/>
                </a:solidFill>
              </a:rPr>
              <a:t>  </a:t>
            </a:r>
            <a:r>
              <a:rPr lang="ar-EG" dirty="0" smtClean="0">
                <a:solidFill>
                  <a:prstClr val="black"/>
                </a:solidFill>
              </a:rPr>
              <a:t>       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ماضٍ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 مضارع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 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أمر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3794" y="4700154"/>
            <a:ext cx="6371119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3-  </a:t>
            </a:r>
            <a:r>
              <a:rPr lang="ar-SA" u="sng" dirty="0">
                <a:solidFill>
                  <a:prstClr val="black"/>
                </a:solidFill>
              </a:rPr>
              <a:t>نظّف</a:t>
            </a:r>
            <a:r>
              <a:rPr lang="ar-SA" dirty="0">
                <a:solidFill>
                  <a:prstClr val="black"/>
                </a:solidFill>
              </a:rPr>
              <a:t> مكانك.           </a:t>
            </a:r>
            <a:r>
              <a:rPr lang="ar-EG" dirty="0">
                <a:solidFill>
                  <a:prstClr val="black"/>
                </a:solidFill>
              </a:rPr>
              <a:t>  </a:t>
            </a:r>
            <a:r>
              <a:rPr lang="ar-EG" dirty="0" smtClean="0">
                <a:solidFill>
                  <a:prstClr val="black"/>
                </a:solidFill>
              </a:rPr>
              <a:t>       </a:t>
            </a:r>
            <a:r>
              <a:rPr lang="ar-SA" dirty="0" smtClean="0">
                <a:solidFill>
                  <a:prstClr val="black"/>
                </a:solidFill>
              </a:rPr>
              <a:t>  </a:t>
            </a:r>
            <a:r>
              <a:rPr lang="ar-SA" dirty="0">
                <a:solidFill>
                  <a:prstClr val="black"/>
                </a:solidFill>
              </a:rPr>
              <a:t>(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ماضٍ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 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مضارع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 أمر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8436" y="5082441"/>
            <a:ext cx="6356302" cy="382287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4- </a:t>
            </a:r>
            <a:r>
              <a:rPr lang="ar-SA" u="sng" dirty="0">
                <a:solidFill>
                  <a:prstClr val="black"/>
                </a:solidFill>
              </a:rPr>
              <a:t>أحرز</a:t>
            </a:r>
            <a:r>
              <a:rPr lang="ar-SA" dirty="0">
                <a:solidFill>
                  <a:prstClr val="black"/>
                </a:solidFill>
              </a:rPr>
              <a:t> اللاعب هدفًا .     </a:t>
            </a:r>
            <a:r>
              <a:rPr lang="ar-EG" dirty="0">
                <a:solidFill>
                  <a:prstClr val="black"/>
                </a:solidFill>
              </a:rPr>
              <a:t>   </a:t>
            </a:r>
            <a:r>
              <a:rPr lang="ar-EG" dirty="0" smtClean="0">
                <a:solidFill>
                  <a:prstClr val="black"/>
                </a:solidFill>
              </a:rPr>
              <a:t>       </a:t>
            </a:r>
            <a:r>
              <a:rPr lang="ar-SA" dirty="0" smtClean="0">
                <a:solidFill>
                  <a:prstClr val="black"/>
                </a:solidFill>
              </a:rPr>
              <a:t>(</a:t>
            </a:r>
            <a:r>
              <a:rPr lang="ar-EG" b="1" dirty="0" smtClean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ماضٍ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 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مضارع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– 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أمر</a:t>
            </a:r>
            <a:r>
              <a:rPr lang="ar-EG" b="1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)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46996" y="5464728"/>
            <a:ext cx="5581134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sz="2000" b="1" u="sng" dirty="0">
                <a:solidFill>
                  <a:srgbClr val="FF0000"/>
                </a:solidFill>
              </a:rPr>
              <a:t>جـ</a:t>
            </a:r>
            <a:r>
              <a:rPr lang="ar-EG" sz="2000" b="1" u="sng" dirty="0">
                <a:solidFill>
                  <a:srgbClr val="FF0000"/>
                </a:solidFill>
              </a:rPr>
              <a:t> </a:t>
            </a:r>
            <a:r>
              <a:rPr lang="ar-SA" sz="2000" b="1" u="sng" dirty="0">
                <a:solidFill>
                  <a:srgbClr val="FF0000"/>
                </a:solidFill>
              </a:rPr>
              <a:t>- اقرأ ثم أجب 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668" y="5970673"/>
            <a:ext cx="6524225" cy="6592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04269" tIns="52135" rIns="104269" bIns="52135" rtlCol="1">
            <a:spAutoFit/>
          </a:bodyPr>
          <a:lstStyle/>
          <a:p>
            <a:pPr algn="r"/>
            <a:r>
              <a:rPr lang="ar-SA" dirty="0">
                <a:solidFill>
                  <a:prstClr val="black"/>
                </a:solidFill>
              </a:rPr>
              <a:t>ترك لنا ال</a:t>
            </a:r>
            <a:r>
              <a:rPr lang="ar-EG" dirty="0">
                <a:solidFill>
                  <a:prstClr val="black"/>
                </a:solidFill>
              </a:rPr>
              <a:t>م</a:t>
            </a:r>
            <a:r>
              <a:rPr lang="ar-SA" dirty="0">
                <a:solidFill>
                  <a:prstClr val="black"/>
                </a:solidFill>
              </a:rPr>
              <a:t>صريون القدماء أهر</a:t>
            </a:r>
            <a:r>
              <a:rPr lang="ar-EG" dirty="0">
                <a:solidFill>
                  <a:prstClr val="black"/>
                </a:solidFill>
              </a:rPr>
              <a:t>ا</a:t>
            </a:r>
            <a:r>
              <a:rPr lang="ar-SA" dirty="0">
                <a:solidFill>
                  <a:prstClr val="black"/>
                </a:solidFill>
              </a:rPr>
              <a:t>مات تنطق بما وصلوا إليه من حضارة ويزور السياح تلك الآثار</a:t>
            </a:r>
            <a:r>
              <a:rPr lang="ar-EG" dirty="0">
                <a:solidFill>
                  <a:prstClr val="black"/>
                </a:solidFill>
              </a:rPr>
              <a:t>،</a:t>
            </a:r>
            <a:r>
              <a:rPr lang="ar-SA" dirty="0">
                <a:solidFill>
                  <a:prstClr val="black"/>
                </a:solidFill>
              </a:rPr>
              <a:t> فافخر ببلدك</a:t>
            </a:r>
            <a:r>
              <a:rPr lang="ar-EG" dirty="0">
                <a:solidFill>
                  <a:prstClr val="black"/>
                </a:solidFill>
              </a:rPr>
              <a:t>، </a:t>
            </a:r>
            <a:r>
              <a:rPr lang="ar-SA" dirty="0">
                <a:solidFill>
                  <a:prstClr val="black"/>
                </a:solidFill>
              </a:rPr>
              <a:t>واحرص على زيارة المعالم السياحية بمحافظتك.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31884" y="6662648"/>
            <a:ext cx="5581134" cy="413065"/>
          </a:xfrm>
          <a:prstGeom prst="rect">
            <a:avLst/>
          </a:prstGeom>
          <a:noFill/>
        </p:spPr>
        <p:txBody>
          <a:bodyPr wrap="square" lIns="104269" tIns="52135" rIns="104269" bIns="52135" rtlCol="1">
            <a:spAutoFit/>
          </a:bodyPr>
          <a:lstStyle/>
          <a:p>
            <a:pPr algn="r" rtl="1"/>
            <a:r>
              <a:rPr lang="ar-EG" sz="2000" b="1" u="sng" dirty="0">
                <a:solidFill>
                  <a:srgbClr val="FF0000"/>
                </a:solidFill>
              </a:rPr>
              <a:t>1- </a:t>
            </a:r>
            <a:r>
              <a:rPr lang="ar-SA" sz="2000" b="1" u="sng" dirty="0">
                <a:solidFill>
                  <a:srgbClr val="FF0000"/>
                </a:solidFill>
              </a:rPr>
              <a:t>استخرج من الفقرة :</a:t>
            </a:r>
            <a:endParaRPr lang="ar-EG" sz="2000" b="1" u="sng" dirty="0">
              <a:solidFill>
                <a:srgbClr val="FF000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334000" y="7223070"/>
            <a:ext cx="1355725" cy="3366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فعل</a:t>
            </a:r>
            <a:r>
              <a:rPr lang="ar-EG" dirty="0">
                <a:solidFill>
                  <a:prstClr val="black"/>
                </a:solidFill>
              </a:rPr>
              <a:t>ًا</a:t>
            </a:r>
            <a:r>
              <a:rPr lang="ar-SA" dirty="0">
                <a:solidFill>
                  <a:prstClr val="black"/>
                </a:solidFill>
              </a:rPr>
              <a:t> ماض</a:t>
            </a:r>
            <a:r>
              <a:rPr lang="ar-EG" dirty="0">
                <a:solidFill>
                  <a:prstClr val="black"/>
                </a:solidFill>
              </a:rPr>
              <a:t>يًا</a:t>
            </a:r>
          </a:p>
        </p:txBody>
      </p:sp>
      <p:sp>
        <p:nvSpPr>
          <p:cNvPr id="45" name="Horizontal Scroll 44"/>
          <p:cNvSpPr/>
          <p:nvPr/>
        </p:nvSpPr>
        <p:spPr>
          <a:xfrm>
            <a:off x="3905507" y="7669212"/>
            <a:ext cx="1123693" cy="71278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r"/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759554" y="7261170"/>
            <a:ext cx="1345846" cy="3366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فعل</a:t>
            </a:r>
            <a:r>
              <a:rPr lang="ar-EG" dirty="0">
                <a:solidFill>
                  <a:prstClr val="black"/>
                </a:solidFill>
              </a:rPr>
              <a:t>ًا</a:t>
            </a:r>
            <a:r>
              <a:rPr lang="ar-SA" dirty="0">
                <a:solidFill>
                  <a:prstClr val="black"/>
                </a:solidFill>
              </a:rPr>
              <a:t> مضارع</a:t>
            </a:r>
            <a:r>
              <a:rPr lang="ar-EG" dirty="0">
                <a:solidFill>
                  <a:prstClr val="black"/>
                </a:solidFill>
              </a:rPr>
              <a:t>ًا</a:t>
            </a:r>
            <a:r>
              <a:rPr lang="ar-SA" dirty="0">
                <a:solidFill>
                  <a:prstClr val="black"/>
                </a:solidFill>
              </a:rPr>
              <a:t> 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148000" y="7261170"/>
            <a:ext cx="1357200" cy="3366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فعل أمر 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82668" y="7259430"/>
            <a:ext cx="1756882" cy="338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اسمًا </a:t>
            </a:r>
            <a:r>
              <a:rPr lang="ar-EG" dirty="0">
                <a:solidFill>
                  <a:prstClr val="black"/>
                </a:solidFill>
              </a:rPr>
              <a:t>به </a:t>
            </a:r>
            <a:r>
              <a:rPr lang="ar-SA" dirty="0">
                <a:solidFill>
                  <a:prstClr val="black"/>
                </a:solidFill>
              </a:rPr>
              <a:t>تاء مربوطة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49" name="Horizontal Scroll 48"/>
          <p:cNvSpPr/>
          <p:nvPr/>
        </p:nvSpPr>
        <p:spPr>
          <a:xfrm>
            <a:off x="5486400" y="7620000"/>
            <a:ext cx="1175456" cy="71278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r"/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50" name="Horizontal Scroll 49"/>
          <p:cNvSpPr/>
          <p:nvPr/>
        </p:nvSpPr>
        <p:spPr>
          <a:xfrm>
            <a:off x="2286000" y="7696200"/>
            <a:ext cx="1175456" cy="71278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r"/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51" name="Horizontal Scroll 50"/>
          <p:cNvSpPr/>
          <p:nvPr/>
        </p:nvSpPr>
        <p:spPr>
          <a:xfrm>
            <a:off x="533400" y="7696200"/>
            <a:ext cx="1219716" cy="71278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r"/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prstClr val="black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48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  <p:pic>
        <p:nvPicPr>
          <p:cNvPr id="17410" name="Picture 2" descr="D:\صور رابعة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29" y="3916529"/>
            <a:ext cx="907234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ounded Rectangle 26"/>
          <p:cNvSpPr/>
          <p:nvPr/>
        </p:nvSpPr>
        <p:spPr>
          <a:xfrm>
            <a:off x="2357378" y="914400"/>
            <a:ext cx="1950155" cy="464894"/>
          </a:xfrm>
          <a:prstGeom prst="roundRect">
            <a:avLst/>
          </a:prstGeom>
          <a:solidFill>
            <a:srgbClr val="EFFFE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04269" tIns="52135" rIns="104269" bIns="52135" rtlCol="1" anchor="ctr"/>
          <a:lstStyle/>
          <a:p>
            <a:pPr algn="ctr"/>
            <a:r>
              <a:rPr lang="ar-SA" sz="2000" b="1" dirty="0">
                <a:solidFill>
                  <a:prstClr val="black"/>
                </a:solidFill>
              </a:rPr>
              <a:t>التدريبات </a:t>
            </a:r>
            <a:endParaRPr lang="ar-EG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1005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6079</TotalTime>
  <Words>574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Constantia</vt:lpstr>
      <vt:lpstr>Tw Cen MT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lab124</dc:creator>
  <cp:lastModifiedBy>Hamdy</cp:lastModifiedBy>
  <cp:revision>586</cp:revision>
  <dcterms:created xsi:type="dcterms:W3CDTF">2006-08-16T00:00:00Z</dcterms:created>
  <dcterms:modified xsi:type="dcterms:W3CDTF">2023-11-02T11:39:57Z</dcterms:modified>
</cp:coreProperties>
</file>