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8.jpg" ContentType="image/jpg"/>
  <Override PartName="/ppt/media/image9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9689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1148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846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0721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9617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7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917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363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5363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4905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7606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0E28-E45F-4853-BDF6-AE8E01B809EA}" type="datetimeFigureOut">
              <a:rPr lang="ar-EG" smtClean="0"/>
              <a:t>27/03/1445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84974-3720-4BE9-9B36-A2E1DB65053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7781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microsoft.com/office/2007/relationships/hdphoto" Target="../media/hdphoto2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خبر عن المعلم المصري القديم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نص استماع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54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950956" y="228992"/>
            <a:ext cx="1241044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80340" algn="l"/>
              </a:tabLst>
            </a:pPr>
            <a:r>
              <a:rPr lang="ar-EG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نص القصة: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337071" y="51696"/>
            <a:ext cx="5517857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نص الاستماع ( </a:t>
            </a:r>
            <a:r>
              <a:rPr lang="ar-EG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خَبَرٌ عَنِ الْمُعَلِّمِ الْمِصْرِيِّ الْقَدِيمِ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</a:t>
            </a:r>
            <a:r>
              <a:rPr lang="ar-EG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</a:t>
            </a:r>
            <a:endParaRPr lang="ar-EG" sz="2800" dirty="0"/>
          </a:p>
        </p:txBody>
      </p:sp>
      <p:pic>
        <p:nvPicPr>
          <p:cNvPr id="4" name="Picture 12749" descr="C:\Users\romaz\AppData\Local\Microsoft\Windows\INetCache\Content.Word\CamScanner ١٠-٠٢-٢٠٢١ ٢١.٣٧_3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358"/>
          <a:stretch>
            <a:fillRect/>
          </a:stretch>
        </p:blipFill>
        <p:spPr bwMode="auto">
          <a:xfrm>
            <a:off x="0" y="4307930"/>
            <a:ext cx="4749574" cy="24303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: Rounded Corners 100"/>
          <p:cNvSpPr>
            <a:spLocks noChangeArrowheads="1"/>
          </p:cNvSpPr>
          <p:nvPr/>
        </p:nvSpPr>
        <p:spPr bwMode="auto">
          <a:xfrm>
            <a:off x="217714" y="813616"/>
            <a:ext cx="11713210" cy="3494314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أَهْلًا بِكُمْ فِي نَشْرَةِ أَخْبَارِ السَّاعَةِ السَّادِسَةِ بِتَوْقِيتِ الْقَاهِرَةِ ، وَنَبْدَؤُهَا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بِالْخَبَرِ التَّالِي بِجَرِيدَةِ "أَخْبَارُ الْيَوْمِ":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بَدَأَ المُتْحَفُ المِصْرِيُّ بِالتَّحْرِيرِ فِي مَشْروعِ تَرْميمِ اللَّوْحاتِ الْخَشَبيَّةِ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الخاصَّةِ بِاَلْمُعَلِّمِ المِصْريِّ القَديمِ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 حِسِي رَعْ ) المَعْرُوضَةِ بِالطَّابَقِ الأَرْضِيِّ بِالْمُتْحَفِ ، وَقَدْ تَمَّ اكْتِشَافُ مَقْبَرَتِهِ عَامَ 1912م ، وَبِالْمَقْبَرَةِ لَوْحاتٌ خَشَبيَّةٌ مَحْفُورَةٌ بِإِتْقانٍ مُنْذُ عَهْدِ الدَّوْلَةِ القَدِيمَةِ فِي مِصْرَ ، وَلَا تَزَالُ بِحالَةٍ جَيِّدَةٍ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12751" descr="C:\Users\romaz\AppData\Local\Microsoft\Windows\INetCache\Content.Word\CamScanner ١٠-٠٢-٢٠٢١ ٢١.٣٧_1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700"/>
          <a:stretch>
            <a:fillRect/>
          </a:stretch>
        </p:blipFill>
        <p:spPr bwMode="auto">
          <a:xfrm>
            <a:off x="107101" y="27803"/>
            <a:ext cx="2259581" cy="16503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D639E4E-9C47-D570-7EFB-76850308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55A2-A7D8-4A2D-A17F-CA471EAF2606}" type="datetime12">
              <a:rPr lang="ar-EG" smtClean="0"/>
              <a:t>11/10/2023 11:33 ص</a:t>
            </a:fld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E651C4A-D8A1-4D34-A114-6565EBD1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4CC8-F532-427A-A9E5-107B2E2456BD}" type="slidenum">
              <a:rPr lang="ar-EG" smtClean="0"/>
              <a:t>2</a:t>
            </a:fld>
            <a:endParaRPr lang="ar-EG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319" y="4634283"/>
            <a:ext cx="2008030" cy="200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6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3024"/>
          <p:cNvSpPr>
            <a:spLocks noChangeArrowheads="1"/>
          </p:cNvSpPr>
          <p:nvPr/>
        </p:nvSpPr>
        <p:spPr bwMode="auto">
          <a:xfrm>
            <a:off x="217714" y="130627"/>
            <a:ext cx="11848162" cy="389483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15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تَظْهَرُ صُورَةُ ( حِسِي رَعْ ) عَلَى ظَهْرِ عُمْلَةِ الْمِئَتَيْ جُنَيْهٍ ، </a:t>
            </a:r>
            <a:r>
              <a:rPr lang="ar-EG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وَهِيَ عِبارَةٌ عَنْ تِمْثَالِ رَجُلٍ يَجْلِسُ وَيَضَعُ عَلَى سَاقَيْهِ وَرَقَةً مِنَ الْبَردِيِّ ، وَيُمْسِكُ فِي يَدَيْهِ أَدَوَاتِ الكِتَابَةِ ،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lnSpc>
                <a:spcPct val="115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تُسَيْطِرُ عَلَيْهِ مَلَامِحُ الوَقَارِ ، إِلَّا أَنَّ الْكَثِيرِينَ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lnSpc>
                <a:spcPct val="115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لَا يَعْرِفُونَ أَنَّ ذَلِكَ الرَّجُلَ رَمْزٌ لِلْمُعَلِّمِ الْمِصْرِيِّ الْقَدِيمِ ،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lnSpc>
                <a:spcPct val="115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حِينَ كَانَتْ مِهْنَةُ الْكَاتِبِ المُعَلِّمِ مِنْ أَرْقَى الْمِهَنِ</a:t>
            </a:r>
            <a:r>
              <a:rPr lang="en-US" sz="2800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lnSpc>
                <a:spcPct val="115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لِسَنَوَاتٍ طَوِيلَةٍ فِي عَهْدِ الْقُدَمَاءِ الْمِصْرِيِّينَ ، كَانَ الْحَكِيمُ يَنْصَحُ ابْنَهُ ، وَيَقُولُ لَهُ :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lnSpc>
                <a:spcPct val="115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« كُنَّ كَاتِبًا » ؛ لِأَنَّ مِهْنَةَ الْكَاتِبِ الْمُعَلِّمِ تَسْمَحُ لِمَنْ يَمْتَهِنُهَا بِالْوُصُولِ لِأَرْقَى الْمَنَاصِبِ فِي الدَّوْلَةِ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lnSpc>
                <a:spcPct val="115000"/>
              </a:lnSpc>
              <a:spcAft>
                <a:spcPct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12752" descr="G:\OPBHvBcRx\صور الصف الرابع\لغة عربية\المحور الأول\الموضوع الثاني\نص استماع(خبر عن المعلم المصري القديم)\مائتين جنيها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26" t="14881" r="7024" b="18451"/>
          <a:stretch>
            <a:fillRect/>
          </a:stretch>
        </p:blipFill>
        <p:spPr bwMode="auto">
          <a:xfrm>
            <a:off x="3804746" y="4305753"/>
            <a:ext cx="5863704" cy="22331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213601-37F2-D78C-43D2-B01DFD34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4CC8-F532-427A-A9E5-107B2E2456BD}" type="slidenum">
              <a:rPr lang="ar-EG" smtClean="0"/>
              <a:t>3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893" y="4305753"/>
            <a:ext cx="2008030" cy="200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6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02"/>
          <p:cNvSpPr>
            <a:spLocks noChangeArrowheads="1"/>
          </p:cNvSpPr>
          <p:nvPr/>
        </p:nvSpPr>
        <p:spPr bwMode="auto">
          <a:xfrm>
            <a:off x="130629" y="2941183"/>
            <a:ext cx="12061371" cy="366644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EG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وَكَانَ المُدَرِّسُونَ يَحُثّونَ طُلّابَهُمْ عَلَى الإِقْبالِ عَلَى التَّعْلِيمِ بِكِتَابَةِ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EG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المَقَالَاتِ الْبَلِيغَةِ اَلَّتِي يَشْرَحُونَ فِيهَا مَزَايَاهُ .</a:t>
            </a:r>
            <a:r>
              <a:rPr lang="ar-EG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ar-SA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أما المُعَلِّمُ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SA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فَقَدْ مَارَسَ دَوْرَهُ التَّعْلِيمِيَّ فِي مَدارِسَ مُلْحَقَةٍ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EG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ar-SA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بِاَلْمَعَابِدِ ، يَلْتَحِقُ بِهَا الأَوْلَادُ والْبَنَاتُ دُونَ تَفْرِقَةٍ ؛ لِتَعَلُّمِ الكِتَابَةِ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SA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 والْحِسَابِ وَالرَّسْمِ ، وَفِي مَرْحَلَةٍ مُتَقَدِّمَةٍ يَلْتَحِقُ بِجَامِعَاتٍ كُبْرَى تُسَمَّى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SA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 ( برعنخ ) أُوْ بِيَتَ الحَيَاةِ 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en-US" sz="320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12755" descr="C:\Users\romaz\AppData\Local\Microsoft\Windows\INetCache\Content.Word\CamScanner ١٠-٠٢-٢٠٢١ ٢١.٣٧_4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1628" y="165324"/>
            <a:ext cx="4764089" cy="249379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3DBDB05-39EA-C0D7-EECE-FF04F488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4CC8-F532-427A-A9E5-107B2E2456BD}" type="slidenum">
              <a:rPr lang="ar-EG" smtClean="0"/>
              <a:t>4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056" y="408205"/>
            <a:ext cx="2008030" cy="200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729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04"/>
          <p:cNvSpPr>
            <a:spLocks noChangeArrowheads="1"/>
          </p:cNvSpPr>
          <p:nvPr/>
        </p:nvSpPr>
        <p:spPr bwMode="auto">
          <a:xfrm>
            <a:off x="3983421" y="181655"/>
            <a:ext cx="8031005" cy="4285241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15000"/>
              </a:lnSpc>
              <a:spcAft>
                <a:spcPct val="0"/>
              </a:spcAft>
            </a:pPr>
            <a:r>
              <a:rPr lang="ar-S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وَمِنَ الجَدِيرِ بِالذِّكْرِ أَنَّ العالِمَ الجَلِيلَ الطَّبِيبَ ( حِسّي رَعْ 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>
              <a:lnSpc>
                <a:spcPct val="115000"/>
              </a:lnSpc>
              <a:spcAft>
                <a:spcPct val="0"/>
              </a:spcAft>
            </a:pPr>
            <a:r>
              <a:rPr lang="ar-S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 كَانَ مِنْ أَقْدَمِ الْمُعَلِّمِينَ ؛ حَيْثُ </a:t>
            </a:r>
            <a:r>
              <a:rPr lang="ar-SA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كَانَ أَحَدَ كِبَارِ رِجَالِ الدَّوْلَةِ فِي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>
              <a:lnSpc>
                <a:spcPct val="115000"/>
              </a:lnSpc>
              <a:spcAft>
                <a:spcPct val="0"/>
              </a:spcAft>
            </a:pPr>
            <a:r>
              <a:rPr lang="ar-S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 عَصْرِ الْمَلِكِ </a:t>
            </a:r>
            <a:r>
              <a:rPr lang="ar-S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زُوسَر مِنَ الْأُسْرَةِ الثَّالِثَةِ بِالدَّوْلَةِ الْقَدِيمَةِ ،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>
              <a:lnSpc>
                <a:spcPct val="115000"/>
              </a:lnSpc>
              <a:spcAft>
                <a:spcPct val="0"/>
              </a:spcAft>
            </a:pPr>
            <a:r>
              <a:rPr lang="ar-S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كَمَا يُعَدُّ أَوَّلَ طَبِيبٍ فِي التَّارِيخِ لَهُ لَوْحَةٌ خَشَبِيَّةٌ ،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>
              <a:lnSpc>
                <a:spcPct val="115000"/>
              </a:lnSpc>
              <a:spcAft>
                <a:spcPct val="0"/>
              </a:spcAft>
            </a:pPr>
            <a:r>
              <a:rPr lang="ar-S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وَتَتَمَيَّزُ مَقْبَرَتُهُ بِلَوْحَاتٍ مُخْتَلِفَةٍ مَصْنُوعَةٍ مِنَ الْخَشَبِ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>
              <a:lnSpc>
                <a:spcPct val="115000"/>
              </a:lnSpc>
              <a:spcAft>
                <a:spcPct val="0"/>
              </a:spcAft>
            </a:pPr>
            <a:r>
              <a:rPr lang="ar-S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، صُوِّرَ عَلَيْهَا (</a:t>
            </a: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حِسِي رَعْ ) </a:t>
            </a:r>
            <a:r>
              <a:rPr lang="ar-S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فِي هَيْئَاتٍ مُخْتَلِفَةٍ مَصْحُوبَةٍ بِأَلْقَابِهِ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>
              <a:lnSpc>
                <a:spcPct val="115000"/>
              </a:lnSpc>
              <a:spcAft>
                <a:spcPct val="0"/>
              </a:spcAft>
            </a:pPr>
            <a:r>
              <a:rPr lang="ar-S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، وَيُعْرَضُ مِنْهَا </a:t>
            </a:r>
            <a:r>
              <a:rPr lang="ar-SA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ثَلَاثُ لَوْحَاتٍ </a:t>
            </a:r>
            <a:r>
              <a:rPr lang="ar-S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بِالْمُتْحَفِ الْمِصْرِيِّ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spcAft>
                <a:spcPct val="0"/>
              </a:spcAft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3" name="Picture 12757" descr="C:\Users\romaz\AppData\Local\Microsoft\Windows\INetCache\Content.Word\CamScanner ١٠-٠٢-٢٠٢١ ٢١.٣٧_5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3033"/>
          <a:stretch>
            <a:fillRect/>
          </a:stretch>
        </p:blipFill>
        <p:spPr bwMode="auto">
          <a:xfrm>
            <a:off x="239469" y="2816553"/>
            <a:ext cx="3629822" cy="39049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203FB5-DCF6-8AA7-68E6-B2CE6A257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4CC8-F532-427A-A9E5-107B2E2456BD}" type="slidenum">
              <a:rPr lang="ar-EG" smtClean="0"/>
              <a:t>5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67" y="181655"/>
            <a:ext cx="2008030" cy="200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19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8072" t="5650" r="7017" b="46231"/>
          <a:stretch/>
        </p:blipFill>
        <p:spPr>
          <a:xfrm>
            <a:off x="-38137" y="-212834"/>
            <a:ext cx="12229973" cy="6976241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1623986" y="5935717"/>
            <a:ext cx="106790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035269" y="6455979"/>
            <a:ext cx="142138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981200" y="6774086"/>
            <a:ext cx="142138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45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8834" t="54169" r="9115" b="4529"/>
          <a:stretch/>
        </p:blipFill>
        <p:spPr>
          <a:xfrm>
            <a:off x="-114422" y="0"/>
            <a:ext cx="12291684" cy="6835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1247" y="1016876"/>
            <a:ext cx="653077" cy="66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724" dirty="0">
                <a:solidFill>
                  <a:srgbClr val="FF0000"/>
                </a:solidFill>
              </a:rPr>
              <a:t> </a:t>
            </a:r>
            <a:r>
              <a:rPr lang="en-US" sz="3724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E2488F-977C-4E4F-B40F-6FD2C15CE668}"/>
              </a:ext>
            </a:extLst>
          </p:cNvPr>
          <p:cNvSpPr/>
          <p:nvPr/>
        </p:nvSpPr>
        <p:spPr>
          <a:xfrm>
            <a:off x="311247" y="733096"/>
            <a:ext cx="539116" cy="202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52" b="1" dirty="0">
                <a:solidFill>
                  <a:srgbClr val="FF0000"/>
                </a:solidFill>
                <a:latin typeface="Agency FB" panose="020B0503020202020204" pitchFamily="34" charset="0"/>
              </a:rPr>
              <a:t>√</a:t>
            </a:r>
            <a:endParaRPr lang="en-US" sz="3352" b="1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E2488F-977C-4E4F-B40F-6FD2C15CE668}"/>
              </a:ext>
            </a:extLst>
          </p:cNvPr>
          <p:cNvSpPr/>
          <p:nvPr/>
        </p:nvSpPr>
        <p:spPr>
          <a:xfrm>
            <a:off x="382657" y="1820917"/>
            <a:ext cx="539116" cy="202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52" b="1" dirty="0">
                <a:solidFill>
                  <a:srgbClr val="FF0000"/>
                </a:solidFill>
                <a:latin typeface="Agency FB" panose="020B0503020202020204" pitchFamily="34" charset="0"/>
              </a:rPr>
              <a:t>√</a:t>
            </a:r>
            <a:endParaRPr lang="en-US" sz="3352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677" y="2104697"/>
            <a:ext cx="653077" cy="66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724" dirty="0">
                <a:solidFill>
                  <a:srgbClr val="FF0000"/>
                </a:solidFill>
              </a:rPr>
              <a:t> </a:t>
            </a:r>
            <a:r>
              <a:rPr lang="en-US" sz="3724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7" name="Rectangle 6"/>
          <p:cNvSpPr/>
          <p:nvPr/>
        </p:nvSpPr>
        <p:spPr>
          <a:xfrm>
            <a:off x="5088199" y="3570890"/>
            <a:ext cx="1632519" cy="37004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اللوحات الخشبية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90875" y="4847134"/>
            <a:ext cx="1337060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رجل فرعوني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13107" y="4865442"/>
            <a:ext cx="1957589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ملامح الوقار.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759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8280" t="6549" r="7380" b="3227"/>
          <a:stretch/>
        </p:blipFill>
        <p:spPr>
          <a:xfrm>
            <a:off x="165" y="0"/>
            <a:ext cx="1219167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839200" y="1395248"/>
            <a:ext cx="1337060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الأستاذ أحمد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96733" y="2010104"/>
            <a:ext cx="1337060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مربي الأجيال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9310" y="1395248"/>
            <a:ext cx="1337060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جامعة حلوان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6138" y="2010104"/>
            <a:ext cx="1779626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بتعليم أبناء قريتي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9865" y="2908738"/>
            <a:ext cx="4196267" cy="143687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لنفع أنفسهم أولًا  .</a:t>
            </a:r>
          </a:p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ليصبحوا أطباء ومهندسين وينفعوا غيرهم .</a:t>
            </a:r>
          </a:p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الحصول على وظيفة جيدة في المستقبل .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35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360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Agency FB</vt:lpstr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3</cp:revision>
  <dcterms:created xsi:type="dcterms:W3CDTF">2023-10-11T09:08:58Z</dcterms:created>
  <dcterms:modified xsi:type="dcterms:W3CDTF">2023-10-11T09:33:23Z</dcterms:modified>
</cp:coreProperties>
</file>