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8.jpg" ContentType="image/jpg"/>
  <Override PartName="/ppt/media/image9.jpg" ContentType="image/jp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  <p:sldId id="261" r:id="rId4"/>
    <p:sldId id="262" r:id="rId5"/>
    <p:sldId id="263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ar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9689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1148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1846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07216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96175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0074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349179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363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5363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4905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7606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B0E28-E45F-4853-BDF6-AE8E01B809EA}" type="datetimeFigureOut">
              <a:rPr lang="ar-EG" smtClean="0"/>
              <a:t>27/03/1445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84974-3720-4BE9-9B36-A2E1DB65053A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77813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microsoft.com/office/2007/relationships/hdphoto" Target="../media/hdphoto2.wdp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12CB42C-EBF2-4181-9E4D-E144FCE4B0A8}"/>
              </a:ext>
            </a:extLst>
          </p:cNvPr>
          <p:cNvSpPr txBox="1"/>
          <p:nvPr/>
        </p:nvSpPr>
        <p:spPr>
          <a:xfrm>
            <a:off x="520305" y="1811499"/>
            <a:ext cx="11143985" cy="1323439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EG" sz="8000" b="1" dirty="0" smtClean="0">
                <a:solidFill>
                  <a:sysClr val="windowText" lastClr="000000"/>
                </a:solidFill>
                <a:latin typeface="Tw Cen MT" panose="020B0602020104020603" pitchFamily="34" charset="0"/>
              </a:rPr>
              <a:t>خبر عن المعلم المصري القديم</a:t>
            </a:r>
            <a:endParaRPr lang="ar-EG" sz="8000" b="1" dirty="0">
              <a:solidFill>
                <a:sysClr val="windowText" lastClr="000000"/>
              </a:solidFill>
              <a:latin typeface="Tw Cen MT" panose="020B06020201040206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0A8C2D-26D1-4C13-A880-31D658D53FA7}"/>
              </a:ext>
            </a:extLst>
          </p:cNvPr>
          <p:cNvGrpSpPr/>
          <p:nvPr/>
        </p:nvGrpSpPr>
        <p:grpSpPr>
          <a:xfrm>
            <a:off x="4025721" y="5653877"/>
            <a:ext cx="4140553" cy="451824"/>
            <a:chOff x="4679586" y="878988"/>
            <a:chExt cx="1745757" cy="19050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7E6D5B-B3E9-4894-9C23-739E88C5A89A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B90FCDAE-5079-4E52-863A-39643F6DC0EB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76E6B2E-83AE-4416-8164-F0DEDAA55877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FA8D9CF-D909-4A56-8F1E-312A551CCD85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B8DBF80-0EB8-4A2F-87B4-F60E3FE36C88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65715B7-2980-4477-BB5D-F90055F958FD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Subtitle 2"/>
          <p:cNvSpPr txBox="1">
            <a:spLocks/>
          </p:cNvSpPr>
          <p:nvPr/>
        </p:nvSpPr>
        <p:spPr>
          <a:xfrm>
            <a:off x="9322676" y="375963"/>
            <a:ext cx="2375945" cy="77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قسم اللغة العربية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الصف </a:t>
            </a:r>
            <a:r>
              <a:rPr kumimoji="0" lang="ar-E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الرابع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 </a:t>
            </a:r>
            <a:r>
              <a:rPr kumimoji="0" lang="ar-EG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cs typeface="Arial" panose="020B0604020202020204" pitchFamily="34" charset="0"/>
              </a:rPr>
              <a:t>الابتدائي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" name="TextBox 12">
            <a:extLst>
              <a:ext uri="{FF2B5EF4-FFF2-40B4-BE49-F238E27FC236}">
                <a16:creationId xmlns:a16="http://schemas.microsoft.com/office/drawing/2014/main" id="{3E2F88F7-964F-4846-B825-2B643081D49B}"/>
              </a:ext>
            </a:extLst>
          </p:cNvPr>
          <p:cNvSpPr txBox="1"/>
          <p:nvPr/>
        </p:nvSpPr>
        <p:spPr>
          <a:xfrm>
            <a:off x="4477545" y="4580532"/>
            <a:ext cx="3395667" cy="858857"/>
          </a:xfrm>
          <a:prstGeom prst="horizontalScroll">
            <a:avLst/>
          </a:prstGeom>
          <a:ln>
            <a:solidFill>
              <a:schemeClr val="bg1"/>
            </a:solidFill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EG" sz="3600" b="1" dirty="0" smtClean="0">
                <a:solidFill>
                  <a:schemeClr val="bg1"/>
                </a:solidFill>
                <a:latin typeface="Tw Cen MT" panose="020B0602020104020603" pitchFamily="34" charset="0"/>
              </a:rPr>
              <a:t>نص استماع</a:t>
            </a:r>
            <a:endParaRPr lang="en-US" sz="3600" b="1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pic>
        <p:nvPicPr>
          <p:cNvPr id="1026" name="Picture 2" descr="Aspire International School | Odoo">
            <a:extLst>
              <a:ext uri="{FF2B5EF4-FFF2-40B4-BE49-F238E27FC236}">
                <a16:creationId xmlns:a16="http://schemas.microsoft.com/office/drawing/2014/main" id="{7A1B0A94-0292-BC35-01D1-5B4000DAB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833" y="229455"/>
            <a:ext cx="1281112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543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0950956" y="228992"/>
            <a:ext cx="1241044" cy="369332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180340" algn="l"/>
              </a:tabLst>
            </a:pPr>
            <a:r>
              <a:rPr lang="ar-EG" b="1" u="sng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: نص القصة:</a:t>
            </a:r>
            <a:endParaRPr lang="en-US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337071" y="51696"/>
            <a:ext cx="5517857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EG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نص الاستماع ( </a:t>
            </a:r>
            <a:r>
              <a:rPr lang="ar-EG" sz="28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خَبَرٌ عَنِ الْمُعَلِّمِ الْمِصْرِيِّ الْقَدِيمِ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 </a:t>
            </a:r>
            <a:r>
              <a:rPr lang="ar-EG" sz="2400" b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)</a:t>
            </a:r>
            <a:endParaRPr lang="ar-EG" sz="2800" dirty="0"/>
          </a:p>
        </p:txBody>
      </p:sp>
      <p:pic>
        <p:nvPicPr>
          <p:cNvPr id="4" name="Picture 12749" descr="C:\Users\romaz\AppData\Local\Microsoft\Windows\INetCache\Content.Word\CamScanner ١٠-٠٢-٢٠٢١ ٢١.٣٧_3.jp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720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2358"/>
          <a:stretch>
            <a:fillRect/>
          </a:stretch>
        </p:blipFill>
        <p:spPr bwMode="auto">
          <a:xfrm>
            <a:off x="0" y="4307930"/>
            <a:ext cx="4749574" cy="243032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: Rounded Corners 100"/>
          <p:cNvSpPr>
            <a:spLocks noChangeArrowheads="1"/>
          </p:cNvSpPr>
          <p:nvPr/>
        </p:nvSpPr>
        <p:spPr bwMode="auto">
          <a:xfrm>
            <a:off x="217714" y="813616"/>
            <a:ext cx="11713210" cy="3494314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أَهْلًا بِكُمْ فِي نَشْرَةِ أَخْبَارِ السَّاعَةِ السَّادِسَةِ بِتَوْقِيتِ الْقَاهِرَةِ ، وَنَبْدَؤُهَا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بِالْخَبَرِ التَّالِي بِجَرِيدَةِ "أَخْبَارُ الْيَوْمِ":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بَدَأَ المُتْحَفُ المِصْرِيُّ بِالتَّحْرِيرِ فِي مَشْروعِ تَرْميمِ اللَّوْحاتِ الْخَشَبيَّةِ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الخاصَّةِ بِاَلْمُعَلِّمِ المِصْريِّ القَديمِ 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2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( حِسِي رَعْ ) المَعْرُوضَةِ بِالطَّابَقِ الأَرْضِيِّ بِالْمُتْحَفِ ، وَقَدْ تَمَّ اكْتِشَافُ مَقْبَرَتِهِ عَامَ 1912م ، وَبِالْمَقْبَرَةِ لَوْحاتٌ خَشَبيَّةٌ مَحْفُورَةٌ بِإِتْقانٍ مُنْذُ عَهْدِ الدَّوْلَةِ القَدِيمَةِ فِي مِصْرَ ، وَلَا تَزَالُ بِحالَةٍ جَيِّدَةٍ .</a:t>
            </a:r>
            <a:endParaRPr lang="en-US" sz="20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Picture 12751" descr="C:\Users\romaz\AppData\Local\Microsoft\Windows\INetCache\Content.Word\CamScanner ١٠-٠٢-٢٠٢١ ٢١.٣٧_1.jpg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3700"/>
          <a:stretch>
            <a:fillRect/>
          </a:stretch>
        </p:blipFill>
        <p:spPr bwMode="auto">
          <a:xfrm>
            <a:off x="107101" y="27803"/>
            <a:ext cx="2259581" cy="16503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D639E4E-9C47-D570-7EFB-76850308D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455A2-A7D8-4A2D-A17F-CA471EAF2606}" type="datetime12">
              <a:rPr lang="ar-EG" smtClean="0"/>
              <a:t>11/10/2023 11:33 ص</a:t>
            </a:fld>
            <a:endParaRPr lang="ar-EG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E651C4A-D8A1-4D34-A114-6565EBD1A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4CC8-F532-427A-A9E5-107B2E2456BD}" type="slidenum">
              <a:rPr lang="ar-EG" smtClean="0"/>
              <a:t>2</a:t>
            </a:fld>
            <a:endParaRPr lang="ar-EG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4319" y="4634283"/>
            <a:ext cx="2008030" cy="200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166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dur="5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dur="5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3024"/>
          <p:cNvSpPr>
            <a:spLocks noChangeArrowheads="1"/>
          </p:cNvSpPr>
          <p:nvPr/>
        </p:nvSpPr>
        <p:spPr bwMode="auto">
          <a:xfrm>
            <a:off x="217714" y="130627"/>
            <a:ext cx="11848162" cy="389483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>
              <a:lnSpc>
                <a:spcPct val="115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تَظْهَرُ صُورَةُ ( حِسِي رَعْ ) عَلَى ظَهْرِ عُمْلَةِ الْمِئَتَيْ جُنَيْهٍ ، </a:t>
            </a:r>
            <a:r>
              <a:rPr lang="ar-EG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وَهِيَ عِبارَةٌ عَنْ تِمْثَالِ رَجُلٍ يَجْلِسُ وَيَضَعُ عَلَى سَاقَيْهِ وَرَقَةً مِنَ الْبَردِيِّ ، وَيُمْسِكُ فِي يَدَيْهِ أَدَوَاتِ الكِتَابَةِ ،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lnSpc>
                <a:spcPct val="115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 تُسَيْطِرُ عَلَيْهِ مَلَامِحُ الوَقَارِ ، إِلَّا أَنَّ الْكَثِيرِينَ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lnSpc>
                <a:spcPct val="115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لَا يَعْرِفُونَ أَنَّ ذَلِكَ الرَّجُلَ رَمْزٌ لِلْمُعَلِّمِ الْمِصْرِيِّ الْقَدِيمِ ،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lnSpc>
                <a:spcPct val="115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حِينَ كَانَتْ مِهْنَةُ الْكَاتِبِ المُعَلِّمِ مِنْ أَرْقَى الْمِهَنِ</a:t>
            </a:r>
            <a:r>
              <a:rPr lang="en-US" sz="2800" dirty="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lnSpc>
                <a:spcPct val="115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لِسَنَوَاتٍ طَوِيلَةٍ فِي عَهْدِ الْقُدَمَاءِ الْمِصْرِيِّينَ ، كَانَ الْحَكِيمُ يَنْصَحُ ابْنَهُ ، وَيَقُولُ لَهُ :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lnSpc>
                <a:spcPct val="115000"/>
              </a:lnSpc>
              <a:spcAft>
                <a:spcPct val="0"/>
              </a:spcAft>
            </a:pP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« كُنَّ كَاتِبًا » ؛ لِأَنَّ مِهْنَةَ الْكَاتِبِ الْمُعَلِّمِ تَسْمَحُ لِمَنْ يَمْتَهِنُهَا بِالْوُصُولِ لِأَرْقَى الْمَنَاصِبِ فِي الدَّوْلَةِ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lnSpc>
                <a:spcPct val="115000"/>
              </a:lnSpc>
              <a:spcAft>
                <a:spcPct val="0"/>
              </a:spcAft>
            </a:pP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12752" descr="G:\OPBHvBcRx\صور الصف الرابع\لغة عربية\المحور الأول\الموضوع الثاني\نص استماع(خبر عن المعلم المصري القديم)\مائتين جنيها.jp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26" t="14881" r="7024" b="18451"/>
          <a:stretch>
            <a:fillRect/>
          </a:stretch>
        </p:blipFill>
        <p:spPr bwMode="auto">
          <a:xfrm>
            <a:off x="3804746" y="4305753"/>
            <a:ext cx="5863704" cy="223315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F213601-37F2-D78C-43D2-B01DFD342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4CC8-F532-427A-A9E5-107B2E2456BD}" type="slidenum">
              <a:rPr lang="ar-EG" smtClean="0"/>
              <a:t>3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893" y="4305753"/>
            <a:ext cx="2008030" cy="200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63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02"/>
          <p:cNvSpPr>
            <a:spLocks noChangeArrowheads="1"/>
          </p:cNvSpPr>
          <p:nvPr/>
        </p:nvSpPr>
        <p:spPr bwMode="auto">
          <a:xfrm>
            <a:off x="130629" y="2941183"/>
            <a:ext cx="12061371" cy="3666445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وَكَانَ المُدَرِّسُونَ يَحُثّونَ طُلّابَهُمْ عَلَى الإِقْبالِ عَلَى التَّعْلِيمِ بِكِتَابَةِ 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المَقَالَاتِ الْبَلِيغَةِ اَلَّتِي يَشْرَحُونَ فِيهَا مَزَايَاهُ .</a:t>
            </a:r>
            <a:r>
              <a:rPr lang="ar-EG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ar-SA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أما المُعَلِّمُ 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SA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فَقَدْ مَارَسَ دَوْرَهُ التَّعْلِيمِيَّ فِي مَدارِسَ مُلْحَقَةٍ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EG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 </a:t>
            </a:r>
            <a:r>
              <a:rPr lang="ar-SA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بِاَلْمَعَابِدِ ، يَلْتَحِقُ بِهَا الأَوْلَادُ والْبَنَاتُ دُونَ تَفْرِقَةٍ ؛ لِتَعَلُّمِ الكِتَابَةِ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SA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 والْحِسَابِ وَالرَّسْمِ ، وَفِي مَرْحَلَةٍ مُتَقَدِّمَةٍ يَلْتَحِقُ بِجَامِعَاتٍ كُبْرَى تُسَمَّى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lnSpc>
                <a:spcPct val="115000"/>
              </a:lnSpc>
              <a:spcAft>
                <a:spcPct val="0"/>
              </a:spcAft>
            </a:pPr>
            <a:r>
              <a:rPr lang="ar-SA" sz="32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 ( برعنخ ) أُوْ بِيَتَ الحَيَاةِ .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r" rtl="1">
              <a:spcAft>
                <a:spcPct val="0"/>
              </a:spcAft>
            </a:pPr>
            <a:r>
              <a:rPr lang="en-US" sz="3200">
                <a:effectLst/>
                <a:latin typeface="Simplified Arabic" panose="02020603050405020304" pitchFamily="18" charset="-78"/>
                <a:ea typeface="Times New Roman" panose="02020603050405020304" pitchFamily="18" charset="0"/>
              </a:rPr>
              <a:t> 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Picture 12755" descr="C:\Users\romaz\AppData\Local\Microsoft\Windows\INetCache\Content.Word\CamScanner ١٠-٠٢-٢٠٢١ ٢١.٣٧_4.jp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41628" y="165324"/>
            <a:ext cx="4764089" cy="2493793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3DBDB05-39EA-C0D7-EECE-FF04F488B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4CC8-F532-427A-A9E5-107B2E2456BD}" type="slidenum">
              <a:rPr lang="ar-EG" smtClean="0"/>
              <a:t>4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056" y="408205"/>
            <a:ext cx="2008030" cy="200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729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dur="1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dur="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04"/>
          <p:cNvSpPr>
            <a:spLocks noChangeArrowheads="1"/>
          </p:cNvSpPr>
          <p:nvPr/>
        </p:nvSpPr>
        <p:spPr bwMode="auto">
          <a:xfrm>
            <a:off x="3983421" y="181655"/>
            <a:ext cx="8031005" cy="4285241"/>
          </a:xfrm>
          <a:prstGeom prst="roundRect">
            <a:avLst>
              <a:gd name="adj" fmla="val 16667"/>
            </a:avLst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round/>
          </a:ln>
        </p:spPr>
        <p:txBody>
          <a:bodyPr rot="0" vert="horz" wrap="square" lIns="91440" tIns="45720" rIns="91440" bIns="45720" anchor="t" anchorCtr="0" upright="1">
            <a:no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>
              <a:lnSpc>
                <a:spcPct val="115000"/>
              </a:lnSpc>
              <a:spcAft>
                <a:spcPct val="0"/>
              </a:spcAft>
            </a:pP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وَمِنَ الجَدِيرِ بِالذِّكْرِ أَنَّ العالِمَ الجَلِيلَ الطَّبِيبَ ( حِسّي رَعْ )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15000"/>
              </a:lnSpc>
              <a:spcAft>
                <a:spcPct val="0"/>
              </a:spcAft>
            </a:pP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 كَانَ مِنْ أَقْدَمِ الْمُعَلِّمِينَ ؛ حَيْثُ </a:t>
            </a:r>
            <a:r>
              <a:rPr lang="ar-SA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كَانَ أَحَدَ كِبَارِ رِجَالِ الدَّوْلَةِ فِي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15000"/>
              </a:lnSpc>
              <a:spcAft>
                <a:spcPct val="0"/>
              </a:spcAft>
            </a:pP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 عَصْرِ الْمَلِكِ </a:t>
            </a: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زُوسَر مِنَ الْأُسْرَةِ الثَّالِثَةِ بِالدَّوْلَةِ الْقَدِيمَةِ ،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15000"/>
              </a:lnSpc>
              <a:spcAft>
                <a:spcPct val="0"/>
              </a:spcAft>
            </a:pP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كَمَا يُعَدُّ أَوَّلَ طَبِيبٍ فِي التَّارِيخِ لَهُ لَوْحَةٌ خَشَبِيَّةٌ ،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15000"/>
              </a:lnSpc>
              <a:spcAft>
                <a:spcPct val="0"/>
              </a:spcAft>
            </a:pP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ar-SA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وَتَتَمَيَّزُ مَقْبَرَتُهُ بِلَوْحَاتٍ مُخْتَلِفَةٍ مَصْنُوعَةٍ مِنَ الْخَشَبِ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15000"/>
              </a:lnSpc>
              <a:spcAft>
                <a:spcPct val="0"/>
              </a:spcAft>
            </a:pP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، صُوِّرَ عَلَيْهَا (</a:t>
            </a:r>
            <a:r>
              <a:rPr lang="ar-EG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حِسِي رَعْ ) </a:t>
            </a: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فِي هَيْئَاتٍ مُخْتَلِفَةٍ مَصْحُوبَةٍ بِأَلْقَابِهِ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0">
              <a:lnSpc>
                <a:spcPct val="115000"/>
              </a:lnSpc>
              <a:spcAft>
                <a:spcPct val="0"/>
              </a:spcAft>
            </a:pP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، وَيُعْرَضُ مِنْهَا </a:t>
            </a:r>
            <a:r>
              <a:rPr lang="ar-SA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ثَلَاثُ لَوْحَاتٍ </a:t>
            </a:r>
            <a:r>
              <a:rPr lang="ar-SA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بِالْمُتْحَفِ الْمِصْرِيِّ 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rtl="1">
              <a:spcAft>
                <a:spcPct val="0"/>
              </a:spcAft>
            </a:pPr>
            <a:r>
              <a:rPr lang="en-US" sz="2000" dirty="0">
                <a:solidFill>
                  <a:schemeClr val="bg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12757" descr="C:\Users\romaz\AppData\Local\Microsoft\Windows\INetCache\Content.Word\CamScanner ١٠-٠٢-٢٠٢١ ٢١.٣٧_5.jpg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033"/>
          <a:stretch>
            <a:fillRect/>
          </a:stretch>
        </p:blipFill>
        <p:spPr bwMode="auto">
          <a:xfrm>
            <a:off x="239469" y="2816553"/>
            <a:ext cx="3629822" cy="39049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203FB5-DCF6-8AA7-68E6-B2CE6A257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C4CC8-F532-427A-A9E5-107B2E2456BD}" type="slidenum">
              <a:rPr lang="ar-EG" smtClean="0"/>
              <a:t>5</a:t>
            </a:fld>
            <a:endParaRPr lang="ar-EG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867" y="181655"/>
            <a:ext cx="2008030" cy="2008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5190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 invX="1"/>
      </p:transition>
    </mc:Choice>
    <mc:Fallback xmlns:p159="http://schemas.microsoft.com/office/powerpoint/2015/09/main" xmlns:p14="http://schemas.microsoft.com/office/powerpoint/2010/main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8072" t="5650" r="7017" b="46231"/>
          <a:stretch/>
        </p:blipFill>
        <p:spPr>
          <a:xfrm>
            <a:off x="-38137" y="-212834"/>
            <a:ext cx="12229973" cy="6976241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H="1">
            <a:off x="1623986" y="5935717"/>
            <a:ext cx="106790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1035269" y="6455979"/>
            <a:ext cx="142138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981200" y="6774086"/>
            <a:ext cx="142138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45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8834" t="54169" r="9115" b="4529"/>
          <a:stretch/>
        </p:blipFill>
        <p:spPr>
          <a:xfrm>
            <a:off x="-114422" y="0"/>
            <a:ext cx="12291684" cy="683587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1247" y="1016876"/>
            <a:ext cx="653077" cy="665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3724" dirty="0">
                <a:solidFill>
                  <a:srgbClr val="FF0000"/>
                </a:solidFill>
              </a:rPr>
              <a:t> </a:t>
            </a:r>
            <a:r>
              <a:rPr lang="en-US" sz="3724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E2488F-977C-4E4F-B40F-6FD2C15CE668}"/>
              </a:ext>
            </a:extLst>
          </p:cNvPr>
          <p:cNvSpPr/>
          <p:nvPr/>
        </p:nvSpPr>
        <p:spPr>
          <a:xfrm>
            <a:off x="311247" y="733096"/>
            <a:ext cx="539116" cy="202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352" b="1" dirty="0">
                <a:solidFill>
                  <a:srgbClr val="FF0000"/>
                </a:solidFill>
                <a:latin typeface="Agency FB" panose="020B0503020202020204" pitchFamily="34" charset="0"/>
              </a:rPr>
              <a:t>√</a:t>
            </a:r>
            <a:endParaRPr lang="en-US" sz="3352" b="1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E2488F-977C-4E4F-B40F-6FD2C15CE668}"/>
              </a:ext>
            </a:extLst>
          </p:cNvPr>
          <p:cNvSpPr/>
          <p:nvPr/>
        </p:nvSpPr>
        <p:spPr>
          <a:xfrm>
            <a:off x="382657" y="1820917"/>
            <a:ext cx="539116" cy="202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352" b="1" dirty="0">
                <a:solidFill>
                  <a:srgbClr val="FF0000"/>
                </a:solidFill>
                <a:latin typeface="Agency FB" panose="020B0503020202020204" pitchFamily="34" charset="0"/>
              </a:rPr>
              <a:t>√</a:t>
            </a:r>
            <a:endParaRPr lang="en-US" sz="3352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677" y="2104697"/>
            <a:ext cx="653077" cy="665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3724" dirty="0">
                <a:solidFill>
                  <a:srgbClr val="FF0000"/>
                </a:solidFill>
              </a:rPr>
              <a:t> </a:t>
            </a:r>
            <a:r>
              <a:rPr lang="en-US" sz="3724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7" name="Rectangle 6"/>
          <p:cNvSpPr/>
          <p:nvPr/>
        </p:nvSpPr>
        <p:spPr>
          <a:xfrm>
            <a:off x="5088199" y="3570890"/>
            <a:ext cx="1632519" cy="370043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اللوحات الخشبية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90875" y="4847134"/>
            <a:ext cx="1337060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رجل فرعوني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13107" y="4865442"/>
            <a:ext cx="1957589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ملامح الوقار.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759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 rotWithShape="1">
          <a:blip r:embed="rId2" cstate="print"/>
          <a:srcRect l="8280" t="6549" r="7380" b="3227"/>
          <a:stretch/>
        </p:blipFill>
        <p:spPr>
          <a:xfrm>
            <a:off x="165" y="0"/>
            <a:ext cx="12191672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839200" y="1395248"/>
            <a:ext cx="1337060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الأستاذ أحمد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96733" y="2010104"/>
            <a:ext cx="1337060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مربي الأجيال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39310" y="1395248"/>
            <a:ext cx="1337060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جامعة حلوان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6138" y="2010104"/>
            <a:ext cx="1779626" cy="37837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بتعليم أبناء قريتي 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99865" y="2908738"/>
            <a:ext cx="4196267" cy="1436871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لنفع أنفسهم أولًا  .</a:t>
            </a:r>
          </a:p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ليصبحوا أطباء ومهندسين وينفعوا غيرهم .</a:t>
            </a:r>
          </a:p>
          <a:p>
            <a:pPr algn="ctr"/>
            <a:r>
              <a:rPr lang="ar-EG" sz="2235" b="1" dirty="0">
                <a:solidFill>
                  <a:srgbClr val="FF0000"/>
                </a:solidFill>
                <a:cs typeface="+mj-cs"/>
              </a:rPr>
              <a:t>الحصول على وظيفة جيدة في المستقبل .</a:t>
            </a:r>
            <a:endParaRPr lang="en-US" sz="2235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35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360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Agency FB</vt:lpstr>
      <vt:lpstr>Arial</vt:lpstr>
      <vt:lpstr>Calibri</vt:lpstr>
      <vt:lpstr>Calibri Light</vt:lpstr>
      <vt:lpstr>Simplified Arabic</vt:lpstr>
      <vt:lpstr>Times New Roman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Hamdy</dc:creator>
  <cp:lastModifiedBy>Hamdy</cp:lastModifiedBy>
  <cp:revision>3</cp:revision>
  <dcterms:created xsi:type="dcterms:W3CDTF">2023-10-11T09:08:58Z</dcterms:created>
  <dcterms:modified xsi:type="dcterms:W3CDTF">2023-10-11T09:33:23Z</dcterms:modified>
</cp:coreProperties>
</file>