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  <p:sldMasterId id="2147483671" r:id="rId5"/>
  </p:sldMasterIdLst>
  <p:notesMasterIdLst>
    <p:notesMasterId r:id="rId13"/>
  </p:notesMasterIdLst>
  <p:sldIdLst>
    <p:sldId id="256" r:id="rId6"/>
    <p:sldId id="257" r:id="rId7"/>
    <p:sldId id="258" r:id="rId8"/>
    <p:sldId id="259" r:id="rId9"/>
    <p:sldId id="262" r:id="rId10"/>
    <p:sldId id="260" r:id="rId11"/>
    <p:sldId id="261" r:id="rId12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14"/>
      <p:bold r:id="rId15"/>
      <p:italic r:id="rId16"/>
      <p:bold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3D35C2-AFC8-ABCA-430E-4775D566A77D}" v="6" dt="2024-02-11T00:19:08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306" y="2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d755aabc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g1d755aabc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64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4805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1593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025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d755aabc5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1d755aabc5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435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15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58" name="Google Shape;58;p15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5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5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6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68" name="Google Shape;68;p1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6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7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8" name="Google Shape;78;p1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7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2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99" name="Google Shape;99;p2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2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8" name="Google Shape;118;p2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4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a=X&amp;bih=714&amp;biw=1536&amp;hl=en&amp;sxsrf=APwXEddHPHMEN91R-oH28we7NbTn0A0hHA:1682639607889&amp;q=microscope&amp;si=AMnBZoFY6cJe4EcBOpcoqxHCe-IfrPFfiTvQMcROWZn33gFE_nMV51OYMPiEig_zhj24pTvLHBT9ol86LNmsl-LmqUkMjZAroA%3D%3D&amp;expnd=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0000"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/>
        </p:nvSpPr>
        <p:spPr>
          <a:xfrm>
            <a:off x="-5862" y="575429"/>
            <a:ext cx="91440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 dirty="0">
              <a:solidFill>
                <a:srgbClr val="2A39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 dirty="0">
                <a:solidFill>
                  <a:srgbClr val="2A3990"/>
                </a:solidFill>
                <a:latin typeface="Candara"/>
                <a:ea typeface="Candara"/>
                <a:cs typeface="Candara"/>
                <a:sym typeface="Candara"/>
              </a:rPr>
              <a:t>VOCABULARY WORDS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dirty="0">
                <a:solidFill>
                  <a:srgbClr val="2A3990"/>
                </a:solidFill>
                <a:latin typeface="Candara"/>
                <a:sym typeface="Candara"/>
              </a:rPr>
              <a:t>Term 2</a:t>
            </a:r>
            <a:endParaRPr lang="en" sz="7200" b="1" dirty="0">
              <a:solidFill>
                <a:srgbClr val="2A3990"/>
              </a:solidFill>
              <a:latin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1" i="0" u="none" strike="noStrike" cap="none" dirty="0">
                <a:solidFill>
                  <a:srgbClr val="2A3990"/>
                </a:solidFill>
                <a:latin typeface="Candara"/>
                <a:ea typeface="Arial"/>
                <a:cs typeface="Arial"/>
                <a:sym typeface="Candara"/>
              </a:rPr>
              <a:t>Week </a:t>
            </a:r>
            <a:r>
              <a:rPr lang="en" sz="7200" b="1" dirty="0">
                <a:solidFill>
                  <a:srgbClr val="2A3990"/>
                </a:solidFill>
                <a:latin typeface="Candara"/>
                <a:sym typeface="Candara"/>
              </a:rPr>
              <a:t>6</a:t>
            </a:r>
            <a:endParaRPr sz="7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60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000" b="1" dirty="0">
                <a:latin typeface="Comic Sans MS" panose="030F0702030302020204" pitchFamily="66" charset="0"/>
              </a:rPr>
              <a:t>glorious</a:t>
            </a:r>
            <a:endParaRPr sz="4000" b="1" dirty="0">
              <a:latin typeface="Comic Sans MS" panose="030F0702030302020204" pitchFamily="66" charset="0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5578624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dirty="0">
                <a:solidFill>
                  <a:schemeClr val="bg2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Marvelous- wonderful 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"the most glorious victory of all time"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800" b="0" i="0" dirty="0">
                <a:solidFill>
                  <a:srgbClr val="202124"/>
                </a:solidFill>
                <a:effectLst/>
                <a:latin typeface="Google Sans"/>
              </a:rPr>
              <a:t> </a:t>
            </a:r>
            <a:endParaRPr lang="en-US" sz="28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2" name="Picture 2" descr="Words Glorious and Magnificent have similar meaning">
            <a:extLst>
              <a:ext uri="{FF2B5EF4-FFF2-40B4-BE49-F238E27FC236}">
                <a16:creationId xmlns:a16="http://schemas.microsoft.com/office/drawing/2014/main" id="{3DC27E71-0140-C54F-DCF6-2828B5563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8"/>
          <a:stretch/>
        </p:blipFill>
        <p:spPr bwMode="auto">
          <a:xfrm>
            <a:off x="4721014" y="690168"/>
            <a:ext cx="4375572" cy="212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7"/>
            <a:ext cx="8520600" cy="978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800" b="1" dirty="0">
                <a:latin typeface="Comic Sans MS" panose="030F0702030302020204" pitchFamily="66" charset="0"/>
              </a:rPr>
              <a:t>accomplished</a:t>
            </a:r>
            <a:endParaRPr sz="4800" b="1" dirty="0">
              <a:latin typeface="Comic Sans MS" panose="030F0702030302020204" pitchFamily="66" charset="0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0989" y="1063412"/>
            <a:ext cx="6876900" cy="309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 </a:t>
            </a:r>
            <a:r>
              <a:rPr lang="en-US" sz="2400" b="1" dirty="0">
                <a:solidFill>
                  <a:schemeClr val="bg2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to finish successfully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400" b="1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2" name="Picture 2" descr="Accomplished Stock Illustrations – 4,378 Accomplished Stock Illustrations,  Vectors &amp; Clipart - Dreamstime">
            <a:extLst>
              <a:ext uri="{FF2B5EF4-FFF2-40B4-BE49-F238E27FC236}">
                <a16:creationId xmlns:a16="http://schemas.microsoft.com/office/drawing/2014/main" id="{ABDCB2D3-A10C-958E-21D3-B710C6DB8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051" y="1070184"/>
            <a:ext cx="3792949" cy="26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mmar and Usage: “accomplish” vs. “achieve” - Language Notes Wordsmyth  Blog">
            <a:extLst>
              <a:ext uri="{FF2B5EF4-FFF2-40B4-BE49-F238E27FC236}">
                <a16:creationId xmlns:a16="http://schemas.microsoft.com/office/drawing/2014/main" id="{DDB56ADD-16DA-20FE-198F-AB0A62027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t="20264" r="5830" b="6957"/>
          <a:stretch/>
        </p:blipFill>
        <p:spPr bwMode="auto">
          <a:xfrm>
            <a:off x="128693" y="2437770"/>
            <a:ext cx="5493174" cy="243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22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7"/>
            <a:ext cx="8520600" cy="9647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6000" b="1" dirty="0">
                <a:latin typeface="Comic Sans MS" panose="030F0702030302020204" pitchFamily="66" charset="0"/>
              </a:rPr>
              <a:t>devoted</a:t>
            </a:r>
            <a:endParaRPr sz="6000" b="1" dirty="0">
              <a:latin typeface="Comic Sans MS" panose="030F0702030302020204" pitchFamily="66" charset="0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5" y="778076"/>
            <a:ext cx="3657675" cy="357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dirty="0">
                <a:solidFill>
                  <a:schemeClr val="bg2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Dedicated- loyal- committed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400" b="1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400" b="1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2" name="Picture 2" descr="Sentences with Devoted, Sentences about Devoted in English -  SentencesWith.Net">
            <a:extLst>
              <a:ext uri="{FF2B5EF4-FFF2-40B4-BE49-F238E27FC236}">
                <a16:creationId xmlns:a16="http://schemas.microsoft.com/office/drawing/2014/main" id="{D3E130CE-52AE-9AD5-E37D-7D17A977E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7" b="40478"/>
          <a:stretch/>
        </p:blipFill>
        <p:spPr bwMode="auto">
          <a:xfrm>
            <a:off x="63076" y="2993813"/>
            <a:ext cx="5143500" cy="186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Devoted Friend: NBSE Class 9 Alternative English answers">
            <a:extLst>
              <a:ext uri="{FF2B5EF4-FFF2-40B4-BE49-F238E27FC236}">
                <a16:creationId xmlns:a16="http://schemas.microsoft.com/office/drawing/2014/main" id="{31ADBF21-A072-402C-2AB8-261C56012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245" y="1097280"/>
            <a:ext cx="4399679" cy="230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54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8"/>
            <a:ext cx="8520600" cy="10324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6600" b="1" dirty="0">
                <a:latin typeface="Comic Sans MS" panose="030F0702030302020204" pitchFamily="66" charset="0"/>
              </a:rPr>
              <a:t>essential</a:t>
            </a:r>
            <a:endParaRPr sz="6600" b="1" dirty="0">
              <a:latin typeface="Comic Sans MS" panose="030F0702030302020204" pitchFamily="66" charset="0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1205652"/>
            <a:ext cx="6876900" cy="312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400" b="1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7132C90-DD31-A01F-9D20-3FBB7366C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2"/>
          <a:stretch/>
        </p:blipFill>
        <p:spPr bwMode="auto">
          <a:xfrm>
            <a:off x="212575" y="1205653"/>
            <a:ext cx="7216925" cy="327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515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78049"/>
            <a:ext cx="8520600" cy="90408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6000" b="1" dirty="0"/>
              <a:t>microscopic</a:t>
            </a:r>
            <a:endParaRPr sz="6000" b="1"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76372" y="685850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lang="en-US" sz="24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so small as to be visible only with a </a:t>
            </a:r>
            <a:r>
              <a:rPr lang="en-US" sz="20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  <a:hlinkClick r:id="rId3"/>
              </a:rPr>
              <a:t>microscope</a:t>
            </a:r>
            <a:r>
              <a:rPr lang="en-US" sz="2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0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 b="0" i="0" dirty="0">
                <a:solidFill>
                  <a:srgbClr val="040C28"/>
                </a:solidFill>
                <a:effectLst/>
                <a:latin typeface="Google Sans"/>
              </a:rPr>
              <a:t>Skin cells, bacteria, and some kinds of algae</a:t>
            </a:r>
            <a:r>
              <a:rPr lang="en-US" sz="2000" b="0" i="0" dirty="0">
                <a:solidFill>
                  <a:srgbClr val="4D5156"/>
                </a:solidFill>
                <a:effectLst/>
                <a:latin typeface="Google Sans"/>
              </a:rPr>
              <a:t> are all microscopic, or too small to see without a microscope.</a:t>
            </a:r>
            <a:endParaRPr lang="en-US" sz="2000" u="sng" dirty="0">
              <a:solidFill>
                <a:srgbClr val="FF0000"/>
              </a:solidFill>
              <a:highlight>
                <a:srgbClr val="FFFFFF"/>
              </a:highlight>
              <a:latin typeface="Comic Sans MS" panose="030F0702030302020204" pitchFamily="66" charset="0"/>
            </a:endParaRPr>
          </a:p>
        </p:txBody>
      </p:sp>
      <p:pic>
        <p:nvPicPr>
          <p:cNvPr id="5122" name="Picture 2" descr="analysis Word Definition Picture Sentence - ppt download">
            <a:extLst>
              <a:ext uri="{FF2B5EF4-FFF2-40B4-BE49-F238E27FC236}">
                <a16:creationId xmlns:a16="http://schemas.microsoft.com/office/drawing/2014/main" id="{F290A7DD-C6AB-8B4E-F440-C81D376AC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07" y="982132"/>
            <a:ext cx="3001921" cy="202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39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212575" y="85137"/>
            <a:ext cx="8520600" cy="876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6000" b="1" dirty="0">
                <a:latin typeface="Comic Sans MS" panose="030F0702030302020204" pitchFamily="66" charset="0"/>
              </a:rPr>
              <a:t>colossal</a:t>
            </a:r>
            <a:endParaRPr sz="6000" b="1" dirty="0">
              <a:latin typeface="Comic Sans MS" panose="030F0702030302020204" pitchFamily="66" charset="0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212576" y="789709"/>
            <a:ext cx="6876900" cy="3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Meaning: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 b="1" dirty="0">
                <a:solidFill>
                  <a:schemeClr val="bg2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enormous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2000" u="sng" dirty="0">
                <a:solidFill>
                  <a:srgbClr val="FF0000"/>
                </a:solidFill>
                <a:highlight>
                  <a:srgbClr val="FFFFFF"/>
                </a:highlight>
                <a:latin typeface="Comic Sans MS" panose="030F0702030302020204" pitchFamily="66" charset="0"/>
              </a:rPr>
              <a:t>Sentence: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 sz="2000" dirty="0">
              <a:solidFill>
                <a:srgbClr val="002060"/>
              </a:solidFill>
              <a:highlight>
                <a:srgbClr val="FFFFFF"/>
              </a:highlight>
            </a:endParaRPr>
          </a:p>
        </p:txBody>
      </p:sp>
      <p:pic>
        <p:nvPicPr>
          <p:cNvPr id="6146" name="Picture 2" descr="Words Colossal and Overhang are semantically related or have similar meaning">
            <a:extLst>
              <a:ext uri="{FF2B5EF4-FFF2-40B4-BE49-F238E27FC236}">
                <a16:creationId xmlns:a16="http://schemas.microsoft.com/office/drawing/2014/main" id="{66E7FF4B-1089-3618-362C-06E6C0C860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89"/>
          <a:stretch/>
        </p:blipFill>
        <p:spPr bwMode="auto">
          <a:xfrm>
            <a:off x="4865856" y="1208616"/>
            <a:ext cx="4065568" cy="261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PT - Word of the Day PowerPoint Presentation, free download - ID:5866698">
            <a:extLst>
              <a:ext uri="{FF2B5EF4-FFF2-40B4-BE49-F238E27FC236}">
                <a16:creationId xmlns:a16="http://schemas.microsoft.com/office/drawing/2014/main" id="{2DCD1670-8FF5-E978-72C6-D73683EEA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6"/>
          <a:stretch/>
        </p:blipFill>
        <p:spPr bwMode="auto">
          <a:xfrm>
            <a:off x="128694" y="2438400"/>
            <a:ext cx="4653280" cy="240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05725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8e5a3a-776e-48a7-af40-7555968aa135">
      <Terms xmlns="http://schemas.microsoft.com/office/infopath/2007/PartnerControls"/>
    </lcf76f155ced4ddcb4097134ff3c332f>
    <TaxCatchAll xmlns="75e306ee-30c9-4224-8f1b-50e1227852f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0BED175BFA75419342C496902070F7" ma:contentTypeVersion="12" ma:contentTypeDescription="Create a new document." ma:contentTypeScope="" ma:versionID="d3144a50550301a052bfafd39d46fa77">
  <xsd:schema xmlns:xsd="http://www.w3.org/2001/XMLSchema" xmlns:xs="http://www.w3.org/2001/XMLSchema" xmlns:p="http://schemas.microsoft.com/office/2006/metadata/properties" xmlns:ns2="3a8e5a3a-776e-48a7-af40-7555968aa135" xmlns:ns3="75e306ee-30c9-4224-8f1b-50e1227852fc" targetNamespace="http://schemas.microsoft.com/office/2006/metadata/properties" ma:root="true" ma:fieldsID="5889e1ea16ed8019ef316618851e3138" ns2:_="" ns3:_="">
    <xsd:import namespace="3a8e5a3a-776e-48a7-af40-7555968aa135"/>
    <xsd:import namespace="75e306ee-30c9-4224-8f1b-50e1227852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e5a3a-776e-48a7-af40-7555968aa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ddfba54-7f1e-40b5-bae3-43ed49c2aa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306ee-30c9-4224-8f1b-50e1227852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ebd175f-d694-4704-b906-e2d057eacca7}" ma:internalName="TaxCatchAll" ma:showField="CatchAllData" ma:web="75e306ee-30c9-4224-8f1b-50e1227852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FB9371-3E80-4046-AE43-231AA3B331A6}">
  <ds:schemaRefs>
    <ds:schemaRef ds:uri="http://schemas.microsoft.com/office/2006/metadata/properties"/>
    <ds:schemaRef ds:uri="http://schemas.microsoft.com/office/infopath/2007/PartnerControls"/>
    <ds:schemaRef ds:uri="3a8e5a3a-776e-48a7-af40-7555968aa135"/>
    <ds:schemaRef ds:uri="75e306ee-30c9-4224-8f1b-50e1227852fc"/>
  </ds:schemaRefs>
</ds:datastoreItem>
</file>

<file path=customXml/itemProps2.xml><?xml version="1.0" encoding="utf-8"?>
<ds:datastoreItem xmlns:ds="http://schemas.openxmlformats.org/officeDocument/2006/customXml" ds:itemID="{A0EBE8AC-9B4B-48A3-822D-2132B8A650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8e5a3a-776e-48a7-af40-7555968aa135"/>
    <ds:schemaRef ds:uri="75e306ee-30c9-4224-8f1b-50e1227852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AB06FF-9CE1-4FA1-AB46-CF91F8248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85</Words>
  <Application>Microsoft Office PowerPoint</Application>
  <PresentationFormat>On-screen Show (16:9)</PresentationFormat>
  <Paragraphs>28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Comic Sans MS</vt:lpstr>
      <vt:lpstr>Arial</vt:lpstr>
      <vt:lpstr>Roboto</vt:lpstr>
      <vt:lpstr>Candara</vt:lpstr>
      <vt:lpstr>Google Sans</vt:lpstr>
      <vt:lpstr>Arial</vt:lpstr>
      <vt:lpstr>Simple Light</vt:lpstr>
      <vt:lpstr>Geometric</vt:lpstr>
      <vt:lpstr>PowerPoint Presentation</vt:lpstr>
      <vt:lpstr>glorious</vt:lpstr>
      <vt:lpstr>accomplished</vt:lpstr>
      <vt:lpstr>devoted</vt:lpstr>
      <vt:lpstr>essential</vt:lpstr>
      <vt:lpstr>microscopic</vt:lpstr>
      <vt:lpstr>colossal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8</cp:revision>
  <dcterms:modified xsi:type="dcterms:W3CDTF">2024-02-11T00:19:39Z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0x010100180BED175BFA75419342C496902070F7</vt:lpwstr>
  </property>
</Properties>
</file>